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1" r:id="rId2"/>
    <p:sldMasterId id="2147483670" r:id="rId3"/>
    <p:sldMasterId id="2147483684" r:id="rId4"/>
    <p:sldMasterId id="2147483686" r:id="rId5"/>
  </p:sldMasterIdLst>
  <p:notesMasterIdLst>
    <p:notesMasterId r:id="rId16"/>
  </p:notesMasterIdLst>
  <p:sldIdLst>
    <p:sldId id="261" r:id="rId6"/>
    <p:sldId id="272" r:id="rId7"/>
    <p:sldId id="310" r:id="rId8"/>
    <p:sldId id="1293" r:id="rId9"/>
    <p:sldId id="312" r:id="rId10"/>
    <p:sldId id="315" r:id="rId11"/>
    <p:sldId id="317" r:id="rId12"/>
    <p:sldId id="318" r:id="rId13"/>
    <p:sldId id="262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B60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35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5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1654F-4CA8-4660-985D-F4C66EDA342E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025632-B002-4D26-8BAD-7967401E712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 dirty="0"/>
            <a:t>Established in 2005 to foster relationships between Universities, Clinicians, and SME’s</a:t>
          </a:r>
          <a:endParaRPr lang="en-US" dirty="0"/>
        </a:p>
      </dgm:t>
    </dgm:pt>
    <dgm:pt modelId="{1904412A-7C58-489B-87CA-D97B4708A5F5}" type="parTrans" cxnId="{EF471F76-77A6-4863-BC65-AACB32929ED0}">
      <dgm:prSet/>
      <dgm:spPr/>
      <dgm:t>
        <a:bodyPr/>
        <a:lstStyle/>
        <a:p>
          <a:endParaRPr lang="en-US"/>
        </a:p>
      </dgm:t>
    </dgm:pt>
    <dgm:pt modelId="{785DBFA3-C6D2-48E1-B4EA-2083A20BBAAF}" type="sibTrans" cxnId="{EF471F76-77A6-4863-BC65-AACB32929ED0}">
      <dgm:prSet/>
      <dgm:spPr/>
      <dgm:t>
        <a:bodyPr/>
        <a:lstStyle/>
        <a:p>
          <a:endParaRPr lang="en-US"/>
        </a:p>
      </dgm:t>
    </dgm:pt>
    <dgm:pt modelId="{342D5128-3DAC-4481-8B28-11DCA8C3811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 dirty="0"/>
            <a:t>Not for profit membership support network – over 1400 members</a:t>
          </a:r>
          <a:endParaRPr lang="en-US" dirty="0"/>
        </a:p>
      </dgm:t>
    </dgm:pt>
    <dgm:pt modelId="{41B1B3A1-FD69-4575-B5DE-C34C73FA589D}" type="parTrans" cxnId="{EF35E3BD-1265-4198-B8F6-ED83BA8297E2}">
      <dgm:prSet/>
      <dgm:spPr/>
      <dgm:t>
        <a:bodyPr/>
        <a:lstStyle/>
        <a:p>
          <a:endParaRPr lang="en-US"/>
        </a:p>
      </dgm:t>
    </dgm:pt>
    <dgm:pt modelId="{32F3D07D-CB83-412A-9D4B-E2FC9A8E4E98}" type="sibTrans" cxnId="{EF35E3BD-1265-4198-B8F6-ED83BA8297E2}">
      <dgm:prSet/>
      <dgm:spPr/>
      <dgm:t>
        <a:bodyPr/>
        <a:lstStyle/>
        <a:p>
          <a:endParaRPr lang="en-US"/>
        </a:p>
      </dgm:t>
    </dgm:pt>
    <dgm:pt modelId="{D7763B9B-FCE2-45C9-A18E-0DC4D9983B9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b="1" dirty="0"/>
            <a:t>Provide 1 to Many and 1 to 1 support 	</a:t>
          </a:r>
          <a:endParaRPr lang="en-US" dirty="0"/>
        </a:p>
      </dgm:t>
    </dgm:pt>
    <dgm:pt modelId="{A4058008-9CB3-49FC-981B-148FE3810933}" type="parTrans" cxnId="{2FA8B585-BEFC-4C59-A19F-367D1C119DC4}">
      <dgm:prSet/>
      <dgm:spPr/>
      <dgm:t>
        <a:bodyPr/>
        <a:lstStyle/>
        <a:p>
          <a:endParaRPr lang="en-US"/>
        </a:p>
      </dgm:t>
    </dgm:pt>
    <dgm:pt modelId="{1C78BB1F-E13F-4F9F-B9A7-C087DE8438A2}" type="sibTrans" cxnId="{2FA8B585-BEFC-4C59-A19F-367D1C119DC4}">
      <dgm:prSet/>
      <dgm:spPr/>
      <dgm:t>
        <a:bodyPr/>
        <a:lstStyle/>
        <a:p>
          <a:endParaRPr lang="en-US"/>
        </a:p>
      </dgm:t>
    </dgm:pt>
    <dgm:pt modelId="{1D565F68-E685-4167-96C7-D67996A6B46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dirty="0"/>
            <a:t>	</a:t>
          </a:r>
          <a:endParaRPr lang="en-US" b="0" dirty="0"/>
        </a:p>
      </dgm:t>
    </dgm:pt>
    <dgm:pt modelId="{5BC94290-29E1-47E1-919E-D1B1537C96A4}" type="parTrans" cxnId="{9D7B3D37-15C0-4103-9B7D-BFB053DA8A65}">
      <dgm:prSet/>
      <dgm:spPr/>
      <dgm:t>
        <a:bodyPr/>
        <a:lstStyle/>
        <a:p>
          <a:endParaRPr lang="en-US"/>
        </a:p>
      </dgm:t>
    </dgm:pt>
    <dgm:pt modelId="{2413AC76-ED10-4744-95DB-7D7ABECEC050}" type="sibTrans" cxnId="{9D7B3D37-15C0-4103-9B7D-BFB053DA8A65}">
      <dgm:prSet/>
      <dgm:spPr/>
      <dgm:t>
        <a:bodyPr/>
        <a:lstStyle/>
        <a:p>
          <a:endParaRPr lang="en-US"/>
        </a:p>
      </dgm:t>
    </dgm:pt>
    <dgm:pt modelId="{DC94ED14-7102-4A3C-B845-94F5D8E7A10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dirty="0"/>
            <a:t>Market Access - navigation</a:t>
          </a:r>
        </a:p>
        <a:p>
          <a:pPr>
            <a:lnSpc>
              <a:spcPct val="100000"/>
            </a:lnSpc>
          </a:pPr>
          <a:r>
            <a:rPr lang="en-GB" b="0" dirty="0"/>
            <a:t>Innovate - RTO</a:t>
          </a:r>
          <a:endParaRPr lang="en-US" b="0" dirty="0"/>
        </a:p>
      </dgm:t>
    </dgm:pt>
    <dgm:pt modelId="{B1A0ACAF-86CC-4FCA-9418-24A90932EE81}" type="parTrans" cxnId="{93D7D3AA-2811-46BF-AD71-1F84EA38196B}">
      <dgm:prSet/>
      <dgm:spPr/>
      <dgm:t>
        <a:bodyPr/>
        <a:lstStyle/>
        <a:p>
          <a:endParaRPr lang="en-US"/>
        </a:p>
      </dgm:t>
    </dgm:pt>
    <dgm:pt modelId="{28891C80-67CE-4F3D-B86B-A13D5146F282}" type="sibTrans" cxnId="{93D7D3AA-2811-46BF-AD71-1F84EA38196B}">
      <dgm:prSet/>
      <dgm:spPr/>
      <dgm:t>
        <a:bodyPr/>
        <a:lstStyle/>
        <a:p>
          <a:endParaRPr lang="en-US"/>
        </a:p>
      </dgm:t>
    </dgm:pt>
    <dgm:pt modelId="{F70AB627-BA0B-4081-ABB9-B5DEF4009A3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dirty="0"/>
            <a:t>Mentoring </a:t>
          </a:r>
          <a:endParaRPr lang="en-US" b="0" dirty="0"/>
        </a:p>
      </dgm:t>
    </dgm:pt>
    <dgm:pt modelId="{26345DE2-4F1E-419E-BED1-154E00C4C443}" type="parTrans" cxnId="{A40023F7-7176-45CF-8DAD-00D1F70B6008}">
      <dgm:prSet/>
      <dgm:spPr/>
      <dgm:t>
        <a:bodyPr/>
        <a:lstStyle/>
        <a:p>
          <a:endParaRPr lang="en-US"/>
        </a:p>
      </dgm:t>
    </dgm:pt>
    <dgm:pt modelId="{1B63255A-DEBC-498D-8FFC-F0CE684BD64E}" type="sibTrans" cxnId="{A40023F7-7176-45CF-8DAD-00D1F70B6008}">
      <dgm:prSet/>
      <dgm:spPr/>
      <dgm:t>
        <a:bodyPr/>
        <a:lstStyle/>
        <a:p>
          <a:endParaRPr lang="en-US"/>
        </a:p>
      </dgm:t>
    </dgm:pt>
    <dgm:pt modelId="{D7375338-F683-46E8-9FAC-5985CA0BD16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dirty="0"/>
            <a:t>Grant-writing + project participation Events - Information and Networking </a:t>
          </a:r>
        </a:p>
      </dgm:t>
    </dgm:pt>
    <dgm:pt modelId="{D3CECEE4-2ED9-43DF-B346-D827FA805770}" type="parTrans" cxnId="{BD0BF3DD-D205-4FEF-8D57-6C1B553899AE}">
      <dgm:prSet/>
      <dgm:spPr/>
      <dgm:t>
        <a:bodyPr/>
        <a:lstStyle/>
        <a:p>
          <a:endParaRPr lang="en-US"/>
        </a:p>
      </dgm:t>
    </dgm:pt>
    <dgm:pt modelId="{74B80103-4944-4447-A16C-BEE25B501C1C}" type="sibTrans" cxnId="{BD0BF3DD-D205-4FEF-8D57-6C1B553899AE}">
      <dgm:prSet/>
      <dgm:spPr/>
      <dgm:t>
        <a:bodyPr/>
        <a:lstStyle/>
        <a:p>
          <a:endParaRPr lang="en-US"/>
        </a:p>
      </dgm:t>
    </dgm:pt>
    <dgm:pt modelId="{7EE901CD-101C-4998-95CB-A97CC4A0B26C}" type="pres">
      <dgm:prSet presAssocID="{0B01654F-4CA8-4660-985D-F4C66EDA342E}" presName="root" presStyleCnt="0">
        <dgm:presLayoutVars>
          <dgm:dir/>
          <dgm:resizeHandles val="exact"/>
        </dgm:presLayoutVars>
      </dgm:prSet>
      <dgm:spPr/>
    </dgm:pt>
    <dgm:pt modelId="{75917149-0C9C-43E8-8095-309BD253B1A0}" type="pres">
      <dgm:prSet presAssocID="{E5025632-B002-4D26-8BAD-7967401E7124}" presName="compNode" presStyleCnt="0"/>
      <dgm:spPr/>
    </dgm:pt>
    <dgm:pt modelId="{150BF349-8753-4260-B0C2-7F323B7970F7}" type="pres">
      <dgm:prSet presAssocID="{E5025632-B002-4D26-8BAD-7967401E712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55D3EB26-F6D6-4B7E-BB21-90A23137B4C6}" type="pres">
      <dgm:prSet presAssocID="{E5025632-B002-4D26-8BAD-7967401E7124}" presName="iconSpace" presStyleCnt="0"/>
      <dgm:spPr/>
    </dgm:pt>
    <dgm:pt modelId="{72DCB7E9-6D04-41C0-8996-2EDEC07F8D02}" type="pres">
      <dgm:prSet presAssocID="{E5025632-B002-4D26-8BAD-7967401E7124}" presName="parTx" presStyleLbl="revTx" presStyleIdx="0" presStyleCnt="6">
        <dgm:presLayoutVars>
          <dgm:chMax val="0"/>
          <dgm:chPref val="0"/>
        </dgm:presLayoutVars>
      </dgm:prSet>
      <dgm:spPr/>
    </dgm:pt>
    <dgm:pt modelId="{197E582B-C37D-429A-9416-2B585ED3D852}" type="pres">
      <dgm:prSet presAssocID="{E5025632-B002-4D26-8BAD-7967401E7124}" presName="txSpace" presStyleCnt="0"/>
      <dgm:spPr/>
    </dgm:pt>
    <dgm:pt modelId="{02FDB7C7-6B70-4174-AC09-CF8027C683DC}" type="pres">
      <dgm:prSet presAssocID="{E5025632-B002-4D26-8BAD-7967401E7124}" presName="desTx" presStyleLbl="revTx" presStyleIdx="1" presStyleCnt="6">
        <dgm:presLayoutVars/>
      </dgm:prSet>
      <dgm:spPr/>
    </dgm:pt>
    <dgm:pt modelId="{79A79F23-3A85-4E6D-B392-BFEA7382EEC7}" type="pres">
      <dgm:prSet presAssocID="{785DBFA3-C6D2-48E1-B4EA-2083A20BBAAF}" presName="sibTrans" presStyleCnt="0"/>
      <dgm:spPr/>
    </dgm:pt>
    <dgm:pt modelId="{1D6F26E7-8136-4362-B02D-02FD978C24DD}" type="pres">
      <dgm:prSet presAssocID="{342D5128-3DAC-4481-8B28-11DCA8C38112}" presName="compNode" presStyleCnt="0"/>
      <dgm:spPr/>
    </dgm:pt>
    <dgm:pt modelId="{CB7F7986-D6B7-4713-BCD0-63B7C52D49DB}" type="pres">
      <dgm:prSet presAssocID="{342D5128-3DAC-4481-8B28-11DCA8C3811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BD31D894-DDA6-42B0-86E4-60455CDF86A6}" type="pres">
      <dgm:prSet presAssocID="{342D5128-3DAC-4481-8B28-11DCA8C38112}" presName="iconSpace" presStyleCnt="0"/>
      <dgm:spPr/>
    </dgm:pt>
    <dgm:pt modelId="{B7207509-F269-48C3-9477-E91403EDBD57}" type="pres">
      <dgm:prSet presAssocID="{342D5128-3DAC-4481-8B28-11DCA8C38112}" presName="parTx" presStyleLbl="revTx" presStyleIdx="2" presStyleCnt="6">
        <dgm:presLayoutVars>
          <dgm:chMax val="0"/>
          <dgm:chPref val="0"/>
        </dgm:presLayoutVars>
      </dgm:prSet>
      <dgm:spPr/>
    </dgm:pt>
    <dgm:pt modelId="{0DAFC12F-695E-484A-A290-45ABEC4CC23B}" type="pres">
      <dgm:prSet presAssocID="{342D5128-3DAC-4481-8B28-11DCA8C38112}" presName="txSpace" presStyleCnt="0"/>
      <dgm:spPr/>
    </dgm:pt>
    <dgm:pt modelId="{874519CA-CD81-4F9A-89E3-88144217459A}" type="pres">
      <dgm:prSet presAssocID="{342D5128-3DAC-4481-8B28-11DCA8C38112}" presName="desTx" presStyleLbl="revTx" presStyleIdx="3" presStyleCnt="6">
        <dgm:presLayoutVars/>
      </dgm:prSet>
      <dgm:spPr/>
    </dgm:pt>
    <dgm:pt modelId="{E84AFC2E-8991-466C-9443-352C0C0760A5}" type="pres">
      <dgm:prSet presAssocID="{32F3D07D-CB83-412A-9D4B-E2FC9A8E4E98}" presName="sibTrans" presStyleCnt="0"/>
      <dgm:spPr/>
    </dgm:pt>
    <dgm:pt modelId="{4A50F1EF-FFD7-481F-BE36-6A362AEC8DA5}" type="pres">
      <dgm:prSet presAssocID="{D7763B9B-FCE2-45C9-A18E-0DC4D9983B9A}" presName="compNode" presStyleCnt="0"/>
      <dgm:spPr/>
    </dgm:pt>
    <dgm:pt modelId="{1EEF1F45-3183-4F34-BAC1-580B0BFB0B65}" type="pres">
      <dgm:prSet presAssocID="{D7763B9B-FCE2-45C9-A18E-0DC4D9983B9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6AE7DC1-0DEE-4066-B189-650CDA573713}" type="pres">
      <dgm:prSet presAssocID="{D7763B9B-FCE2-45C9-A18E-0DC4D9983B9A}" presName="iconSpace" presStyleCnt="0"/>
      <dgm:spPr/>
    </dgm:pt>
    <dgm:pt modelId="{0AEEDF8C-8DC9-4579-B4A5-8A77D1B603B3}" type="pres">
      <dgm:prSet presAssocID="{D7763B9B-FCE2-45C9-A18E-0DC4D9983B9A}" presName="parTx" presStyleLbl="revTx" presStyleIdx="4" presStyleCnt="6">
        <dgm:presLayoutVars>
          <dgm:chMax val="0"/>
          <dgm:chPref val="0"/>
        </dgm:presLayoutVars>
      </dgm:prSet>
      <dgm:spPr/>
    </dgm:pt>
    <dgm:pt modelId="{2B558DD8-30EE-4CF5-8B18-30B4043DA5AB}" type="pres">
      <dgm:prSet presAssocID="{D7763B9B-FCE2-45C9-A18E-0DC4D9983B9A}" presName="txSpace" presStyleCnt="0"/>
      <dgm:spPr/>
    </dgm:pt>
    <dgm:pt modelId="{DA5FEB8C-7FF6-457D-976C-A9E57337951B}" type="pres">
      <dgm:prSet presAssocID="{D7763B9B-FCE2-45C9-A18E-0DC4D9983B9A}" presName="desTx" presStyleLbl="revTx" presStyleIdx="5" presStyleCnt="6" custLinFactNeighborX="-3427" custLinFactNeighborY="-34856">
        <dgm:presLayoutVars/>
      </dgm:prSet>
      <dgm:spPr/>
    </dgm:pt>
  </dgm:ptLst>
  <dgm:cxnLst>
    <dgm:cxn modelId="{A1BBFB03-96D8-41FC-941C-892D8982417F}" type="presOf" srcId="{0B01654F-4CA8-4660-985D-F4C66EDA342E}" destId="{7EE901CD-101C-4998-95CB-A97CC4A0B26C}" srcOrd="0" destOrd="0" presId="urn:microsoft.com/office/officeart/2018/5/layout/CenteredIconLabelDescriptionList"/>
    <dgm:cxn modelId="{E450F614-3490-49F4-809B-8B8E7836C2F2}" type="presOf" srcId="{DC94ED14-7102-4A3C-B845-94F5D8E7A105}" destId="{DA5FEB8C-7FF6-457D-976C-A9E57337951B}" srcOrd="0" destOrd="1" presId="urn:microsoft.com/office/officeart/2018/5/layout/CenteredIconLabelDescriptionList"/>
    <dgm:cxn modelId="{2087742A-6C9F-4765-970C-C20DCF9173D9}" type="presOf" srcId="{D7375338-F683-46E8-9FAC-5985CA0BD16F}" destId="{DA5FEB8C-7FF6-457D-976C-A9E57337951B}" srcOrd="0" destOrd="3" presId="urn:microsoft.com/office/officeart/2018/5/layout/CenteredIconLabelDescriptionList"/>
    <dgm:cxn modelId="{9D7B3D37-15C0-4103-9B7D-BFB053DA8A65}" srcId="{D7763B9B-FCE2-45C9-A18E-0DC4D9983B9A}" destId="{1D565F68-E685-4167-96C7-D67996A6B460}" srcOrd="0" destOrd="0" parTransId="{5BC94290-29E1-47E1-919E-D1B1537C96A4}" sibTransId="{2413AC76-ED10-4744-95DB-7D7ABECEC050}"/>
    <dgm:cxn modelId="{306DC36F-A1E6-4B6C-893D-BA9082D6E7B8}" type="presOf" srcId="{D7763B9B-FCE2-45C9-A18E-0DC4D9983B9A}" destId="{0AEEDF8C-8DC9-4579-B4A5-8A77D1B603B3}" srcOrd="0" destOrd="0" presId="urn:microsoft.com/office/officeart/2018/5/layout/CenteredIconLabelDescriptionList"/>
    <dgm:cxn modelId="{EF471F76-77A6-4863-BC65-AACB32929ED0}" srcId="{0B01654F-4CA8-4660-985D-F4C66EDA342E}" destId="{E5025632-B002-4D26-8BAD-7967401E7124}" srcOrd="0" destOrd="0" parTransId="{1904412A-7C58-489B-87CA-D97B4708A5F5}" sibTransId="{785DBFA3-C6D2-48E1-B4EA-2083A20BBAAF}"/>
    <dgm:cxn modelId="{2FA8B585-BEFC-4C59-A19F-367D1C119DC4}" srcId="{0B01654F-4CA8-4660-985D-F4C66EDA342E}" destId="{D7763B9B-FCE2-45C9-A18E-0DC4D9983B9A}" srcOrd="2" destOrd="0" parTransId="{A4058008-9CB3-49FC-981B-148FE3810933}" sibTransId="{1C78BB1F-E13F-4F9F-B9A7-C087DE8438A2}"/>
    <dgm:cxn modelId="{9891B199-7BCF-479F-9479-C382647531E4}" type="presOf" srcId="{E5025632-B002-4D26-8BAD-7967401E7124}" destId="{72DCB7E9-6D04-41C0-8996-2EDEC07F8D02}" srcOrd="0" destOrd="0" presId="urn:microsoft.com/office/officeart/2018/5/layout/CenteredIconLabelDescriptionList"/>
    <dgm:cxn modelId="{93D7D3AA-2811-46BF-AD71-1F84EA38196B}" srcId="{D7763B9B-FCE2-45C9-A18E-0DC4D9983B9A}" destId="{DC94ED14-7102-4A3C-B845-94F5D8E7A105}" srcOrd="1" destOrd="0" parTransId="{B1A0ACAF-86CC-4FCA-9418-24A90932EE81}" sibTransId="{28891C80-67CE-4F3D-B86B-A13D5146F282}"/>
    <dgm:cxn modelId="{9069D3AD-8CD6-4DD0-9F02-6BF9ADA4CCBC}" type="presOf" srcId="{1D565F68-E685-4167-96C7-D67996A6B460}" destId="{DA5FEB8C-7FF6-457D-976C-A9E57337951B}" srcOrd="0" destOrd="0" presId="urn:microsoft.com/office/officeart/2018/5/layout/CenteredIconLabelDescriptionList"/>
    <dgm:cxn modelId="{EF35E3BD-1265-4198-B8F6-ED83BA8297E2}" srcId="{0B01654F-4CA8-4660-985D-F4C66EDA342E}" destId="{342D5128-3DAC-4481-8B28-11DCA8C38112}" srcOrd="1" destOrd="0" parTransId="{41B1B3A1-FD69-4575-B5DE-C34C73FA589D}" sibTransId="{32F3D07D-CB83-412A-9D4B-E2FC9A8E4E98}"/>
    <dgm:cxn modelId="{BD0BF3DD-D205-4FEF-8D57-6C1B553899AE}" srcId="{D7763B9B-FCE2-45C9-A18E-0DC4D9983B9A}" destId="{D7375338-F683-46E8-9FAC-5985CA0BD16F}" srcOrd="3" destOrd="0" parTransId="{D3CECEE4-2ED9-43DF-B346-D827FA805770}" sibTransId="{74B80103-4944-4447-A16C-BEE25B501C1C}"/>
    <dgm:cxn modelId="{56F6EDE3-8A66-43EC-AC66-C940DB2FEAF1}" type="presOf" srcId="{342D5128-3DAC-4481-8B28-11DCA8C38112}" destId="{B7207509-F269-48C3-9477-E91403EDBD57}" srcOrd="0" destOrd="0" presId="urn:microsoft.com/office/officeart/2018/5/layout/CenteredIconLabelDescriptionList"/>
    <dgm:cxn modelId="{F156B7EA-C612-46E3-B990-A314C730D836}" type="presOf" srcId="{F70AB627-BA0B-4081-ABB9-B5DEF4009A32}" destId="{DA5FEB8C-7FF6-457D-976C-A9E57337951B}" srcOrd="0" destOrd="2" presId="urn:microsoft.com/office/officeart/2018/5/layout/CenteredIconLabelDescriptionList"/>
    <dgm:cxn modelId="{A40023F7-7176-45CF-8DAD-00D1F70B6008}" srcId="{D7763B9B-FCE2-45C9-A18E-0DC4D9983B9A}" destId="{F70AB627-BA0B-4081-ABB9-B5DEF4009A32}" srcOrd="2" destOrd="0" parTransId="{26345DE2-4F1E-419E-BED1-154E00C4C443}" sibTransId="{1B63255A-DEBC-498D-8FFC-F0CE684BD64E}"/>
    <dgm:cxn modelId="{037C9123-95D6-4125-92F4-7AD46D2CA416}" type="presParOf" srcId="{7EE901CD-101C-4998-95CB-A97CC4A0B26C}" destId="{75917149-0C9C-43E8-8095-309BD253B1A0}" srcOrd="0" destOrd="0" presId="urn:microsoft.com/office/officeart/2018/5/layout/CenteredIconLabelDescriptionList"/>
    <dgm:cxn modelId="{09E6B0A9-A3AF-414A-BBC6-8B2EC073258B}" type="presParOf" srcId="{75917149-0C9C-43E8-8095-309BD253B1A0}" destId="{150BF349-8753-4260-B0C2-7F323B7970F7}" srcOrd="0" destOrd="0" presId="urn:microsoft.com/office/officeart/2018/5/layout/CenteredIconLabelDescriptionList"/>
    <dgm:cxn modelId="{846C0C9A-F1EF-42A3-9B91-E7814F8D0FB3}" type="presParOf" srcId="{75917149-0C9C-43E8-8095-309BD253B1A0}" destId="{55D3EB26-F6D6-4B7E-BB21-90A23137B4C6}" srcOrd="1" destOrd="0" presId="urn:microsoft.com/office/officeart/2018/5/layout/CenteredIconLabelDescriptionList"/>
    <dgm:cxn modelId="{5E54D5A0-1B16-447C-A2CB-DF0E667CFAC4}" type="presParOf" srcId="{75917149-0C9C-43E8-8095-309BD253B1A0}" destId="{72DCB7E9-6D04-41C0-8996-2EDEC07F8D02}" srcOrd="2" destOrd="0" presId="urn:microsoft.com/office/officeart/2018/5/layout/CenteredIconLabelDescriptionList"/>
    <dgm:cxn modelId="{7CB29EBA-A881-4D58-BD7A-3F08EC5A647A}" type="presParOf" srcId="{75917149-0C9C-43E8-8095-309BD253B1A0}" destId="{197E582B-C37D-429A-9416-2B585ED3D852}" srcOrd="3" destOrd="0" presId="urn:microsoft.com/office/officeart/2018/5/layout/CenteredIconLabelDescriptionList"/>
    <dgm:cxn modelId="{AAD4DE8A-30CB-495E-9A6E-7CEBC506BE36}" type="presParOf" srcId="{75917149-0C9C-43E8-8095-309BD253B1A0}" destId="{02FDB7C7-6B70-4174-AC09-CF8027C683DC}" srcOrd="4" destOrd="0" presId="urn:microsoft.com/office/officeart/2018/5/layout/CenteredIconLabelDescriptionList"/>
    <dgm:cxn modelId="{11856ABE-CB76-4E35-A759-08D3687F74EF}" type="presParOf" srcId="{7EE901CD-101C-4998-95CB-A97CC4A0B26C}" destId="{79A79F23-3A85-4E6D-B392-BFEA7382EEC7}" srcOrd="1" destOrd="0" presId="urn:microsoft.com/office/officeart/2018/5/layout/CenteredIconLabelDescriptionList"/>
    <dgm:cxn modelId="{4AC481EA-AF79-42A8-9E1D-7031950FE965}" type="presParOf" srcId="{7EE901CD-101C-4998-95CB-A97CC4A0B26C}" destId="{1D6F26E7-8136-4362-B02D-02FD978C24DD}" srcOrd="2" destOrd="0" presId="urn:microsoft.com/office/officeart/2018/5/layout/CenteredIconLabelDescriptionList"/>
    <dgm:cxn modelId="{4A3B3F46-58AC-456F-B8A9-F2270BF1F98A}" type="presParOf" srcId="{1D6F26E7-8136-4362-B02D-02FD978C24DD}" destId="{CB7F7986-D6B7-4713-BCD0-63B7C52D49DB}" srcOrd="0" destOrd="0" presId="urn:microsoft.com/office/officeart/2018/5/layout/CenteredIconLabelDescriptionList"/>
    <dgm:cxn modelId="{6E299361-773B-4E98-9A5E-99FB2550E5D2}" type="presParOf" srcId="{1D6F26E7-8136-4362-B02D-02FD978C24DD}" destId="{BD31D894-DDA6-42B0-86E4-60455CDF86A6}" srcOrd="1" destOrd="0" presId="urn:microsoft.com/office/officeart/2018/5/layout/CenteredIconLabelDescriptionList"/>
    <dgm:cxn modelId="{1F89D34A-5447-4D64-8681-36F7930D1750}" type="presParOf" srcId="{1D6F26E7-8136-4362-B02D-02FD978C24DD}" destId="{B7207509-F269-48C3-9477-E91403EDBD57}" srcOrd="2" destOrd="0" presId="urn:microsoft.com/office/officeart/2018/5/layout/CenteredIconLabelDescriptionList"/>
    <dgm:cxn modelId="{DACF855A-107B-4DBB-A73B-400CB0EC1A52}" type="presParOf" srcId="{1D6F26E7-8136-4362-B02D-02FD978C24DD}" destId="{0DAFC12F-695E-484A-A290-45ABEC4CC23B}" srcOrd="3" destOrd="0" presId="urn:microsoft.com/office/officeart/2018/5/layout/CenteredIconLabelDescriptionList"/>
    <dgm:cxn modelId="{75149232-2DAB-49C2-8E85-A9829CD36CB9}" type="presParOf" srcId="{1D6F26E7-8136-4362-B02D-02FD978C24DD}" destId="{874519CA-CD81-4F9A-89E3-88144217459A}" srcOrd="4" destOrd="0" presId="urn:microsoft.com/office/officeart/2018/5/layout/CenteredIconLabelDescriptionList"/>
    <dgm:cxn modelId="{98AEABCB-A4F7-4A64-9446-B2591EFE0E9E}" type="presParOf" srcId="{7EE901CD-101C-4998-95CB-A97CC4A0B26C}" destId="{E84AFC2E-8991-466C-9443-352C0C0760A5}" srcOrd="3" destOrd="0" presId="urn:microsoft.com/office/officeart/2018/5/layout/CenteredIconLabelDescriptionList"/>
    <dgm:cxn modelId="{0CCB54A3-7CEA-4293-AC55-AE2C09CC5974}" type="presParOf" srcId="{7EE901CD-101C-4998-95CB-A97CC4A0B26C}" destId="{4A50F1EF-FFD7-481F-BE36-6A362AEC8DA5}" srcOrd="4" destOrd="0" presId="urn:microsoft.com/office/officeart/2018/5/layout/CenteredIconLabelDescriptionList"/>
    <dgm:cxn modelId="{F5483DE4-B463-4F17-A5B1-11C971199F40}" type="presParOf" srcId="{4A50F1EF-FFD7-481F-BE36-6A362AEC8DA5}" destId="{1EEF1F45-3183-4F34-BAC1-580B0BFB0B65}" srcOrd="0" destOrd="0" presId="urn:microsoft.com/office/officeart/2018/5/layout/CenteredIconLabelDescriptionList"/>
    <dgm:cxn modelId="{F2E6E4BE-EAD7-4987-94B9-CCEF6FAF7C3F}" type="presParOf" srcId="{4A50F1EF-FFD7-481F-BE36-6A362AEC8DA5}" destId="{F6AE7DC1-0DEE-4066-B189-650CDA573713}" srcOrd="1" destOrd="0" presId="urn:microsoft.com/office/officeart/2018/5/layout/CenteredIconLabelDescriptionList"/>
    <dgm:cxn modelId="{72998C60-3C02-4C84-9F64-AF90C1631ADA}" type="presParOf" srcId="{4A50F1EF-FFD7-481F-BE36-6A362AEC8DA5}" destId="{0AEEDF8C-8DC9-4579-B4A5-8A77D1B603B3}" srcOrd="2" destOrd="0" presId="urn:microsoft.com/office/officeart/2018/5/layout/CenteredIconLabelDescriptionList"/>
    <dgm:cxn modelId="{9869C3BD-7690-47E0-81B2-37DDBD501B74}" type="presParOf" srcId="{4A50F1EF-FFD7-481F-BE36-6A362AEC8DA5}" destId="{2B558DD8-30EE-4CF5-8B18-30B4043DA5AB}" srcOrd="3" destOrd="0" presId="urn:microsoft.com/office/officeart/2018/5/layout/CenteredIconLabelDescriptionList"/>
    <dgm:cxn modelId="{3FFE3046-5953-4B8B-9899-EA3757B55A01}" type="presParOf" srcId="{4A50F1EF-FFD7-481F-BE36-6A362AEC8DA5}" destId="{DA5FEB8C-7FF6-457D-976C-A9E57337951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BF349-8753-4260-B0C2-7F323B7970F7}">
      <dsp:nvSpPr>
        <dsp:cNvPr id="0" name=""/>
        <dsp:cNvSpPr/>
      </dsp:nvSpPr>
      <dsp:spPr>
        <a:xfrm>
          <a:off x="1035444" y="182125"/>
          <a:ext cx="1106340" cy="11063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CB7E9-6D04-41C0-8996-2EDEC07F8D02}">
      <dsp:nvSpPr>
        <dsp:cNvPr id="0" name=""/>
        <dsp:cNvSpPr/>
      </dsp:nvSpPr>
      <dsp:spPr>
        <a:xfrm>
          <a:off x="8128" y="1427337"/>
          <a:ext cx="3160972" cy="65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1" kern="1200" dirty="0"/>
            <a:t>Established in 2005 to foster relationships between Universities, Clinicians, and SME’s</a:t>
          </a:r>
          <a:endParaRPr lang="en-US" sz="1400" kern="1200" dirty="0"/>
        </a:p>
      </dsp:txBody>
      <dsp:txXfrm>
        <a:off x="8128" y="1427337"/>
        <a:ext cx="3160972" cy="651950"/>
      </dsp:txXfrm>
    </dsp:sp>
    <dsp:sp modelId="{02FDB7C7-6B70-4174-AC09-CF8027C683DC}">
      <dsp:nvSpPr>
        <dsp:cNvPr id="0" name=""/>
        <dsp:cNvSpPr/>
      </dsp:nvSpPr>
      <dsp:spPr>
        <a:xfrm>
          <a:off x="8128" y="2143879"/>
          <a:ext cx="3160972" cy="126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F7986-D6B7-4713-BCD0-63B7C52D49DB}">
      <dsp:nvSpPr>
        <dsp:cNvPr id="0" name=""/>
        <dsp:cNvSpPr/>
      </dsp:nvSpPr>
      <dsp:spPr>
        <a:xfrm>
          <a:off x="4749587" y="182125"/>
          <a:ext cx="1106340" cy="11063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07509-F269-48C3-9477-E91403EDBD57}">
      <dsp:nvSpPr>
        <dsp:cNvPr id="0" name=""/>
        <dsp:cNvSpPr/>
      </dsp:nvSpPr>
      <dsp:spPr>
        <a:xfrm>
          <a:off x="3722271" y="1427337"/>
          <a:ext cx="3160972" cy="65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1" kern="1200" dirty="0"/>
            <a:t>Not for profit membership support network – over 1400 members</a:t>
          </a:r>
          <a:endParaRPr lang="en-US" sz="1400" kern="1200" dirty="0"/>
        </a:p>
      </dsp:txBody>
      <dsp:txXfrm>
        <a:off x="3722271" y="1427337"/>
        <a:ext cx="3160972" cy="651950"/>
      </dsp:txXfrm>
    </dsp:sp>
    <dsp:sp modelId="{874519CA-CD81-4F9A-89E3-88144217459A}">
      <dsp:nvSpPr>
        <dsp:cNvPr id="0" name=""/>
        <dsp:cNvSpPr/>
      </dsp:nvSpPr>
      <dsp:spPr>
        <a:xfrm>
          <a:off x="3722271" y="2143879"/>
          <a:ext cx="3160972" cy="126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1F45-3183-4F34-BAC1-580B0BFB0B65}">
      <dsp:nvSpPr>
        <dsp:cNvPr id="0" name=""/>
        <dsp:cNvSpPr/>
      </dsp:nvSpPr>
      <dsp:spPr>
        <a:xfrm>
          <a:off x="8463730" y="182125"/>
          <a:ext cx="1106340" cy="11063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EEDF8C-8DC9-4579-B4A5-8A77D1B603B3}">
      <dsp:nvSpPr>
        <dsp:cNvPr id="0" name=""/>
        <dsp:cNvSpPr/>
      </dsp:nvSpPr>
      <dsp:spPr>
        <a:xfrm>
          <a:off x="7436414" y="1427337"/>
          <a:ext cx="3160972" cy="65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1400" b="1" kern="1200" dirty="0"/>
            <a:t>Provide 1 to Many and 1 to 1 support 	</a:t>
          </a:r>
          <a:endParaRPr lang="en-US" sz="1400" kern="1200" dirty="0"/>
        </a:p>
      </dsp:txBody>
      <dsp:txXfrm>
        <a:off x="7436414" y="1427337"/>
        <a:ext cx="3160972" cy="651950"/>
      </dsp:txXfrm>
    </dsp:sp>
    <dsp:sp modelId="{DA5FEB8C-7FF6-457D-976C-A9E57337951B}">
      <dsp:nvSpPr>
        <dsp:cNvPr id="0" name=""/>
        <dsp:cNvSpPr/>
      </dsp:nvSpPr>
      <dsp:spPr>
        <a:xfrm>
          <a:off x="7328087" y="1701970"/>
          <a:ext cx="3160972" cy="1267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dirty="0"/>
            <a:t>	</a:t>
          </a:r>
          <a:endParaRPr lang="en-US" sz="1100" b="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dirty="0"/>
            <a:t>Market Access - navigation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dirty="0"/>
            <a:t>Innovate - RTO</a:t>
          </a:r>
          <a:endParaRPr lang="en-US" sz="1100" b="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dirty="0"/>
            <a:t>Mentoring </a:t>
          </a:r>
          <a:endParaRPr lang="en-US" sz="1100" b="0" kern="1200" dirty="0"/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0" kern="1200" dirty="0"/>
            <a:t>Grant-writing + project participation Events - Information and Networking </a:t>
          </a:r>
        </a:p>
      </dsp:txBody>
      <dsp:txXfrm>
        <a:off x="7328087" y="1701970"/>
        <a:ext cx="3160972" cy="1267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269F5-6D80-4DB9-870D-8785BB5D0F98}" type="datetimeFigureOut">
              <a:rPr lang="en-GB" smtClean="0"/>
              <a:t>05/11/2024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94261-69F3-4DF0-AFE5-051B184A0B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38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3F050B7-C103-202E-076E-2AB83E7592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54203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1500" b="1" spc="300" baseline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35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BD7C23-7CE8-EA32-D6D5-DE05966897F8}"/>
              </a:ext>
            </a:extLst>
          </p:cNvPr>
          <p:cNvSpPr txBox="1"/>
          <p:nvPr userDrawn="1"/>
        </p:nvSpPr>
        <p:spPr>
          <a:xfrm>
            <a:off x="287670" y="3707159"/>
            <a:ext cx="369332" cy="2522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200" spc="300" dirty="0">
                <a:solidFill>
                  <a:srgbClr val="B601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WWW.SEHTA.CO.UK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378634-6F29-AEB2-FB47-4D2418A9711D}"/>
              </a:ext>
            </a:extLst>
          </p:cNvPr>
          <p:cNvCxnSpPr>
            <a:cxnSpLocks/>
          </p:cNvCxnSpPr>
          <p:nvPr userDrawn="1"/>
        </p:nvCxnSpPr>
        <p:spPr>
          <a:xfrm>
            <a:off x="475134" y="6345383"/>
            <a:ext cx="0" cy="676275"/>
          </a:xfrm>
          <a:prstGeom prst="line">
            <a:avLst/>
          </a:prstGeom>
          <a:ln>
            <a:solidFill>
              <a:srgbClr val="B60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195DFC-ADE6-12C7-7782-EE94435FA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2336" y="3147036"/>
            <a:ext cx="3690" cy="895350"/>
          </a:xfrm>
          <a:prstGeom prst="line">
            <a:avLst/>
          </a:prstGeom>
          <a:ln>
            <a:solidFill>
              <a:srgbClr val="B60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9029D26-7C18-4F24-CE92-D7AF965996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1257300"/>
            <a:ext cx="4953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300" baseline="0">
                <a:solidFill>
                  <a:srgbClr val="B60169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TITLE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	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2EBC3FA-5C64-BCA0-9C0E-59B9132650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2349501"/>
            <a:ext cx="9445625" cy="29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spc="300" baseline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800" spc="3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SUBTITLES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AC635C-9B9A-C2B8-6A31-653AFF2E19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8175" y="2781300"/>
            <a:ext cx="9442450" cy="1511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Main text</a:t>
            </a:r>
          </a:p>
        </p:txBody>
      </p:sp>
    </p:spTree>
    <p:extLst>
      <p:ext uri="{BB962C8B-B14F-4D97-AF65-F5344CB8AC3E}">
        <p14:creationId xmlns:p14="http://schemas.microsoft.com/office/powerpoint/2010/main" val="1418882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BD7C23-7CE8-EA32-D6D5-DE05966897F8}"/>
              </a:ext>
            </a:extLst>
          </p:cNvPr>
          <p:cNvSpPr txBox="1"/>
          <p:nvPr userDrawn="1"/>
        </p:nvSpPr>
        <p:spPr>
          <a:xfrm>
            <a:off x="287670" y="3707159"/>
            <a:ext cx="369332" cy="2522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200" spc="300" dirty="0">
                <a:solidFill>
                  <a:srgbClr val="B601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WWW.SEHTA.CO.UK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378634-6F29-AEB2-FB47-4D2418A9711D}"/>
              </a:ext>
            </a:extLst>
          </p:cNvPr>
          <p:cNvCxnSpPr>
            <a:cxnSpLocks/>
          </p:cNvCxnSpPr>
          <p:nvPr userDrawn="1"/>
        </p:nvCxnSpPr>
        <p:spPr>
          <a:xfrm>
            <a:off x="475134" y="6345383"/>
            <a:ext cx="0" cy="676275"/>
          </a:xfrm>
          <a:prstGeom prst="line">
            <a:avLst/>
          </a:prstGeom>
          <a:ln>
            <a:solidFill>
              <a:srgbClr val="B60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195DFC-ADE6-12C7-7782-EE94435FA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2336" y="3147036"/>
            <a:ext cx="3690" cy="895350"/>
          </a:xfrm>
          <a:prstGeom prst="line">
            <a:avLst/>
          </a:prstGeom>
          <a:ln>
            <a:solidFill>
              <a:srgbClr val="B60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9029D26-7C18-4F24-CE92-D7AF965996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1257300"/>
            <a:ext cx="4953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300" baseline="0">
                <a:solidFill>
                  <a:srgbClr val="B60169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TITLE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	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2EBC3FA-5C64-BCA0-9C0E-59B9132650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2349501"/>
            <a:ext cx="9445625" cy="29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spc="300" baseline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800" spc="3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SUBTITLES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AC635C-9B9A-C2B8-6A31-653AFF2E19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8175" y="2781300"/>
            <a:ext cx="9442450" cy="1511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Main text</a:t>
            </a:r>
          </a:p>
        </p:txBody>
      </p:sp>
    </p:spTree>
    <p:extLst>
      <p:ext uri="{BB962C8B-B14F-4D97-AF65-F5344CB8AC3E}">
        <p14:creationId xmlns:p14="http://schemas.microsoft.com/office/powerpoint/2010/main" val="2977872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4BD7C23-7CE8-EA32-D6D5-DE05966897F8}"/>
              </a:ext>
            </a:extLst>
          </p:cNvPr>
          <p:cNvSpPr txBox="1"/>
          <p:nvPr userDrawn="1"/>
        </p:nvSpPr>
        <p:spPr>
          <a:xfrm>
            <a:off x="287670" y="3707159"/>
            <a:ext cx="369332" cy="2522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200" spc="300" dirty="0">
                <a:solidFill>
                  <a:srgbClr val="B601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WWW.SEHTA.CO.UK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378634-6F29-AEB2-FB47-4D2418A9711D}"/>
              </a:ext>
            </a:extLst>
          </p:cNvPr>
          <p:cNvCxnSpPr>
            <a:cxnSpLocks/>
          </p:cNvCxnSpPr>
          <p:nvPr userDrawn="1"/>
        </p:nvCxnSpPr>
        <p:spPr>
          <a:xfrm>
            <a:off x="475134" y="6345383"/>
            <a:ext cx="0" cy="676275"/>
          </a:xfrm>
          <a:prstGeom prst="line">
            <a:avLst/>
          </a:prstGeom>
          <a:ln>
            <a:solidFill>
              <a:srgbClr val="B60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195DFC-ADE6-12C7-7782-EE94435FAEA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2336" y="3147036"/>
            <a:ext cx="3690" cy="895350"/>
          </a:xfrm>
          <a:prstGeom prst="line">
            <a:avLst/>
          </a:prstGeom>
          <a:ln>
            <a:solidFill>
              <a:srgbClr val="B60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9029D26-7C18-4F24-CE92-D7AF965996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3000" y="1257300"/>
            <a:ext cx="49530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spc="300" baseline="0">
                <a:solidFill>
                  <a:srgbClr val="B60169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SLIDE TITLE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	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2EBC3FA-5C64-BCA0-9C0E-59B9132650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2349501"/>
            <a:ext cx="9445625" cy="298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spc="300" baseline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>
              <a:buNone/>
              <a:defRPr sz="1800" spc="300" baseline="0">
                <a:solidFill>
                  <a:schemeClr val="bg1">
                    <a:lumMod val="65000"/>
                  </a:schemeClr>
                </a:solidFill>
              </a:defRPr>
            </a:lvl2pPr>
          </a:lstStyle>
          <a:p>
            <a:pPr lvl="0"/>
            <a:r>
              <a:rPr lang="en-US" dirty="0"/>
              <a:t>SUBTITLES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AC635C-9B9A-C2B8-6A31-653AFF2E19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8175" y="2781300"/>
            <a:ext cx="9442450" cy="1511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Main text</a:t>
            </a:r>
          </a:p>
        </p:txBody>
      </p:sp>
    </p:spTree>
    <p:extLst>
      <p:ext uri="{BB962C8B-B14F-4D97-AF65-F5344CB8AC3E}">
        <p14:creationId xmlns:p14="http://schemas.microsoft.com/office/powerpoint/2010/main" val="2015077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28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8000">
              <a:srgbClr val="0F307E"/>
            </a:gs>
            <a:gs pos="0">
              <a:srgbClr val="B60169"/>
            </a:gs>
            <a:gs pos="69000">
              <a:srgbClr val="051F6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5246E-2709-F798-666E-DBFC3C596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8585" y="10900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D829ED-AEAE-4196-070E-8E306A4E0A10}"/>
              </a:ext>
            </a:extLst>
          </p:cNvPr>
          <p:cNvSpPr txBox="1"/>
          <p:nvPr userDrawn="1"/>
        </p:nvSpPr>
        <p:spPr>
          <a:xfrm>
            <a:off x="724025" y="5575137"/>
            <a:ext cx="10332445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Science &amp; Engineering Health Technologies Alliance</a:t>
            </a:r>
          </a:p>
          <a:p>
            <a:endParaRPr lang="en-GB" sz="5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b="1" spc="3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 WORK WITH INNOVATORS TO TRANSFORM HEALTHCARE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2D9426-7B02-014B-E06A-2A9FEE87BF8E}"/>
              </a:ext>
            </a:extLst>
          </p:cNvPr>
          <p:cNvSpPr txBox="1"/>
          <p:nvPr userDrawn="1"/>
        </p:nvSpPr>
        <p:spPr>
          <a:xfrm>
            <a:off x="263009" y="3649077"/>
            <a:ext cx="369332" cy="2522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200" spc="3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WWW.SEHTA.CO.UK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0D6A38-EDC7-2BE4-C5CB-63CA1DD3C42E}"/>
              </a:ext>
            </a:extLst>
          </p:cNvPr>
          <p:cNvSpPr txBox="1"/>
          <p:nvPr userDrawn="1"/>
        </p:nvSpPr>
        <p:spPr>
          <a:xfrm>
            <a:off x="263009" y="785262"/>
            <a:ext cx="369332" cy="21769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200" spc="3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NOVEMBER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4CED7D-BBA7-6A86-E5C1-4339F598351D}"/>
              </a:ext>
            </a:extLst>
          </p:cNvPr>
          <p:cNvCxnSpPr>
            <a:cxnSpLocks/>
          </p:cNvCxnSpPr>
          <p:nvPr userDrawn="1"/>
        </p:nvCxnSpPr>
        <p:spPr>
          <a:xfrm>
            <a:off x="451365" y="6268051"/>
            <a:ext cx="0" cy="676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97F810-3ECE-8B64-E370-BCD37510D53D}"/>
              </a:ext>
            </a:extLst>
          </p:cNvPr>
          <p:cNvCxnSpPr>
            <a:cxnSpLocks/>
          </p:cNvCxnSpPr>
          <p:nvPr userDrawn="1"/>
        </p:nvCxnSpPr>
        <p:spPr>
          <a:xfrm flipH="1">
            <a:off x="447675" y="3058717"/>
            <a:ext cx="3690" cy="895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167DD81-CF4E-7ED8-5DB4-441419E6E3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788" y="127387"/>
            <a:ext cx="1566135" cy="88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500" b="1" kern="1200" spc="300" baseline="0">
          <a:solidFill>
            <a:schemeClr val="bg1">
              <a:lumMod val="8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F8ADDEA-A5A3-85D7-E029-AFEBC5B51865}"/>
              </a:ext>
            </a:extLst>
          </p:cNvPr>
          <p:cNvSpPr txBox="1"/>
          <p:nvPr userDrawn="1"/>
        </p:nvSpPr>
        <p:spPr>
          <a:xfrm>
            <a:off x="287670" y="3707159"/>
            <a:ext cx="369332" cy="2522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200" spc="300" dirty="0">
                <a:solidFill>
                  <a:srgbClr val="B601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WWW.SEHTA.CO.UK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FE699-F6C6-4DD9-05D2-45A577D30283}"/>
              </a:ext>
            </a:extLst>
          </p:cNvPr>
          <p:cNvSpPr txBox="1"/>
          <p:nvPr userDrawn="1"/>
        </p:nvSpPr>
        <p:spPr>
          <a:xfrm>
            <a:off x="287670" y="873581"/>
            <a:ext cx="369332" cy="21769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200" spc="300" dirty="0">
                <a:solidFill>
                  <a:srgbClr val="B601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NOVEMBER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9EB0D2-0988-757B-38CD-953D47B29399}"/>
              </a:ext>
            </a:extLst>
          </p:cNvPr>
          <p:cNvCxnSpPr>
            <a:cxnSpLocks/>
          </p:cNvCxnSpPr>
          <p:nvPr userDrawn="1"/>
        </p:nvCxnSpPr>
        <p:spPr>
          <a:xfrm>
            <a:off x="475134" y="6345383"/>
            <a:ext cx="0" cy="676275"/>
          </a:xfrm>
          <a:prstGeom prst="line">
            <a:avLst/>
          </a:prstGeom>
          <a:ln>
            <a:solidFill>
              <a:srgbClr val="B60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5F3C71-7C16-D9EB-8567-CE001010CB73}"/>
              </a:ext>
            </a:extLst>
          </p:cNvPr>
          <p:cNvCxnSpPr>
            <a:cxnSpLocks/>
          </p:cNvCxnSpPr>
          <p:nvPr userDrawn="1"/>
        </p:nvCxnSpPr>
        <p:spPr>
          <a:xfrm flipH="1">
            <a:off x="472336" y="3147036"/>
            <a:ext cx="3690" cy="895350"/>
          </a:xfrm>
          <a:prstGeom prst="line">
            <a:avLst/>
          </a:prstGeom>
          <a:ln>
            <a:solidFill>
              <a:srgbClr val="B60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logo with blue and pink letters&#10;&#10;Description automatically generated">
            <a:extLst>
              <a:ext uri="{FF2B5EF4-FFF2-40B4-BE49-F238E27FC236}">
                <a16:creationId xmlns:a16="http://schemas.microsoft.com/office/drawing/2014/main" id="{34CAA3A1-BD97-91FF-CD1A-7D0D6BD0AB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09" y="175589"/>
            <a:ext cx="1240536" cy="69799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0D28EF-4911-2F66-EAA7-B813CC65ACEC}"/>
              </a:ext>
            </a:extLst>
          </p:cNvPr>
          <p:cNvSpPr/>
          <p:nvPr userDrawn="1"/>
        </p:nvSpPr>
        <p:spPr>
          <a:xfrm>
            <a:off x="10889570" y="6492976"/>
            <a:ext cx="9284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b="1" dirty="0">
                <a:solidFill>
                  <a:srgbClr val="964069"/>
                </a:solidFill>
                <a:latin typeface="Calibri" panose="020F0502020204030204"/>
              </a:rPr>
              <a:t>©SEHTA 2024</a:t>
            </a:r>
          </a:p>
        </p:txBody>
      </p:sp>
    </p:spTree>
    <p:extLst>
      <p:ext uri="{BB962C8B-B14F-4D97-AF65-F5344CB8AC3E}">
        <p14:creationId xmlns:p14="http://schemas.microsoft.com/office/powerpoint/2010/main" val="233228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F8ADDEA-A5A3-85D7-E029-AFEBC5B51865}"/>
              </a:ext>
            </a:extLst>
          </p:cNvPr>
          <p:cNvSpPr txBox="1"/>
          <p:nvPr userDrawn="1"/>
        </p:nvSpPr>
        <p:spPr>
          <a:xfrm>
            <a:off x="287670" y="3707159"/>
            <a:ext cx="369332" cy="2522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200" spc="300" dirty="0">
                <a:solidFill>
                  <a:srgbClr val="B601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WWW.SEHTA.CO.UK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FE699-F6C6-4DD9-05D2-45A577D30283}"/>
              </a:ext>
            </a:extLst>
          </p:cNvPr>
          <p:cNvSpPr txBox="1"/>
          <p:nvPr userDrawn="1"/>
        </p:nvSpPr>
        <p:spPr>
          <a:xfrm>
            <a:off x="287670" y="873581"/>
            <a:ext cx="369332" cy="21769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200" spc="300" dirty="0">
                <a:solidFill>
                  <a:srgbClr val="B601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NOVEMBER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9EB0D2-0988-757B-38CD-953D47B29399}"/>
              </a:ext>
            </a:extLst>
          </p:cNvPr>
          <p:cNvCxnSpPr>
            <a:cxnSpLocks/>
          </p:cNvCxnSpPr>
          <p:nvPr userDrawn="1"/>
        </p:nvCxnSpPr>
        <p:spPr>
          <a:xfrm>
            <a:off x="475134" y="6345383"/>
            <a:ext cx="0" cy="676275"/>
          </a:xfrm>
          <a:prstGeom prst="line">
            <a:avLst/>
          </a:prstGeom>
          <a:ln>
            <a:solidFill>
              <a:srgbClr val="B60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5F3C71-7C16-D9EB-8567-CE001010CB73}"/>
              </a:ext>
            </a:extLst>
          </p:cNvPr>
          <p:cNvCxnSpPr>
            <a:cxnSpLocks/>
          </p:cNvCxnSpPr>
          <p:nvPr userDrawn="1"/>
        </p:nvCxnSpPr>
        <p:spPr>
          <a:xfrm flipH="1">
            <a:off x="472336" y="3147036"/>
            <a:ext cx="3690" cy="895350"/>
          </a:xfrm>
          <a:prstGeom prst="line">
            <a:avLst/>
          </a:prstGeom>
          <a:ln>
            <a:solidFill>
              <a:srgbClr val="B60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logo with blue and pink letters&#10;&#10;Description automatically generated">
            <a:extLst>
              <a:ext uri="{FF2B5EF4-FFF2-40B4-BE49-F238E27FC236}">
                <a16:creationId xmlns:a16="http://schemas.microsoft.com/office/drawing/2014/main" id="{5EAC68E0-58B2-16EE-B0B5-BF8F73398A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09" y="175589"/>
            <a:ext cx="1240536" cy="6979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35780E-13CE-D3BF-E60A-F6328F30B456}"/>
              </a:ext>
            </a:extLst>
          </p:cNvPr>
          <p:cNvSpPr/>
          <p:nvPr userDrawn="1"/>
        </p:nvSpPr>
        <p:spPr>
          <a:xfrm>
            <a:off x="10889570" y="6492976"/>
            <a:ext cx="9284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b="1" dirty="0">
                <a:solidFill>
                  <a:srgbClr val="964069"/>
                </a:solidFill>
                <a:latin typeface="Calibri" panose="020F0502020204030204"/>
              </a:rPr>
              <a:t>©SEHTA 2024</a:t>
            </a:r>
          </a:p>
        </p:txBody>
      </p:sp>
    </p:spTree>
    <p:extLst>
      <p:ext uri="{BB962C8B-B14F-4D97-AF65-F5344CB8AC3E}">
        <p14:creationId xmlns:p14="http://schemas.microsoft.com/office/powerpoint/2010/main" val="287034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F8ADDEA-A5A3-85D7-E029-AFEBC5B51865}"/>
              </a:ext>
            </a:extLst>
          </p:cNvPr>
          <p:cNvSpPr txBox="1"/>
          <p:nvPr userDrawn="1"/>
        </p:nvSpPr>
        <p:spPr>
          <a:xfrm>
            <a:off x="287670" y="3707159"/>
            <a:ext cx="369332" cy="2522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200" spc="300" dirty="0">
                <a:solidFill>
                  <a:srgbClr val="B601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WWW.SEHTA.CO.UK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DFE699-F6C6-4DD9-05D2-45A577D30283}"/>
              </a:ext>
            </a:extLst>
          </p:cNvPr>
          <p:cNvSpPr txBox="1"/>
          <p:nvPr userDrawn="1"/>
        </p:nvSpPr>
        <p:spPr>
          <a:xfrm>
            <a:off x="287670" y="873581"/>
            <a:ext cx="369332" cy="217693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200" spc="300" dirty="0">
                <a:solidFill>
                  <a:srgbClr val="B601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NOVEMBER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9EB0D2-0988-757B-38CD-953D47B29399}"/>
              </a:ext>
            </a:extLst>
          </p:cNvPr>
          <p:cNvCxnSpPr>
            <a:cxnSpLocks/>
          </p:cNvCxnSpPr>
          <p:nvPr userDrawn="1"/>
        </p:nvCxnSpPr>
        <p:spPr>
          <a:xfrm>
            <a:off x="475134" y="6345383"/>
            <a:ext cx="0" cy="676275"/>
          </a:xfrm>
          <a:prstGeom prst="line">
            <a:avLst/>
          </a:prstGeom>
          <a:ln>
            <a:solidFill>
              <a:srgbClr val="B60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5F3C71-7C16-D9EB-8567-CE001010CB73}"/>
              </a:ext>
            </a:extLst>
          </p:cNvPr>
          <p:cNvCxnSpPr>
            <a:cxnSpLocks/>
          </p:cNvCxnSpPr>
          <p:nvPr userDrawn="1"/>
        </p:nvCxnSpPr>
        <p:spPr>
          <a:xfrm flipH="1">
            <a:off x="472336" y="3147036"/>
            <a:ext cx="3690" cy="895350"/>
          </a:xfrm>
          <a:prstGeom prst="line">
            <a:avLst/>
          </a:prstGeom>
          <a:ln>
            <a:solidFill>
              <a:srgbClr val="B60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logo with blue and pink letters&#10;&#10;Description automatically generated">
            <a:extLst>
              <a:ext uri="{FF2B5EF4-FFF2-40B4-BE49-F238E27FC236}">
                <a16:creationId xmlns:a16="http://schemas.microsoft.com/office/drawing/2014/main" id="{B95AECF0-86A1-7E52-B42B-4E5B0EA915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09" y="175589"/>
            <a:ext cx="1240536" cy="6979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B58449-F3BC-6F0D-3FC8-CCFF78FB7AF5}"/>
              </a:ext>
            </a:extLst>
          </p:cNvPr>
          <p:cNvSpPr/>
          <p:nvPr userDrawn="1"/>
        </p:nvSpPr>
        <p:spPr>
          <a:xfrm>
            <a:off x="10889570" y="6492976"/>
            <a:ext cx="9284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000" b="1" dirty="0">
                <a:solidFill>
                  <a:srgbClr val="964069"/>
                </a:solidFill>
                <a:latin typeface="Calibri" panose="020F0502020204030204"/>
              </a:rPr>
              <a:t>©SEHTA 2024</a:t>
            </a:r>
          </a:p>
        </p:txBody>
      </p:sp>
    </p:spTree>
    <p:extLst>
      <p:ext uri="{BB962C8B-B14F-4D97-AF65-F5344CB8AC3E}">
        <p14:creationId xmlns:p14="http://schemas.microsoft.com/office/powerpoint/2010/main" val="46834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8000">
              <a:srgbClr val="0F307E"/>
            </a:gs>
            <a:gs pos="0">
              <a:srgbClr val="B60169"/>
            </a:gs>
            <a:gs pos="69000">
              <a:srgbClr val="051F6D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12D9426-7B02-014B-E06A-2A9FEE87BF8E}"/>
              </a:ext>
            </a:extLst>
          </p:cNvPr>
          <p:cNvSpPr txBox="1"/>
          <p:nvPr userDrawn="1"/>
        </p:nvSpPr>
        <p:spPr>
          <a:xfrm>
            <a:off x="263009" y="3649077"/>
            <a:ext cx="369332" cy="252245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200" spc="3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WWW.SEHTA.CO.UK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0D6A38-EDC7-2BE4-C5CB-63CA1DD3C42E}"/>
              </a:ext>
            </a:extLst>
          </p:cNvPr>
          <p:cNvSpPr txBox="1"/>
          <p:nvPr userDrawn="1"/>
        </p:nvSpPr>
        <p:spPr>
          <a:xfrm>
            <a:off x="263009" y="785262"/>
            <a:ext cx="369332" cy="23145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GB" sz="1200" spc="3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NOVEMBER 2024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4CED7D-BBA7-6A86-E5C1-4339F598351D}"/>
              </a:ext>
            </a:extLst>
          </p:cNvPr>
          <p:cNvCxnSpPr>
            <a:cxnSpLocks/>
          </p:cNvCxnSpPr>
          <p:nvPr userDrawn="1"/>
        </p:nvCxnSpPr>
        <p:spPr>
          <a:xfrm>
            <a:off x="451365" y="6268051"/>
            <a:ext cx="0" cy="6762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97F810-3ECE-8B64-E370-BCD37510D53D}"/>
              </a:ext>
            </a:extLst>
          </p:cNvPr>
          <p:cNvCxnSpPr>
            <a:cxnSpLocks/>
          </p:cNvCxnSpPr>
          <p:nvPr userDrawn="1"/>
        </p:nvCxnSpPr>
        <p:spPr>
          <a:xfrm flipH="1">
            <a:off x="447675" y="3058717"/>
            <a:ext cx="3690" cy="8953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C747130-A6A0-AE2D-4D60-52ABD715EB46}"/>
              </a:ext>
            </a:extLst>
          </p:cNvPr>
          <p:cNvSpPr txBox="1"/>
          <p:nvPr userDrawn="1"/>
        </p:nvSpPr>
        <p:spPr>
          <a:xfrm>
            <a:off x="918409" y="1911212"/>
            <a:ext cx="939165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spc="300" dirty="0">
                <a:solidFill>
                  <a:schemeClr val="bg1">
                    <a:lumMod val="8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FIND OUT MORE ABOUT SEHTA, CONTACT US:</a:t>
            </a:r>
          </a:p>
          <a:p>
            <a:endParaRPr lang="en-GB" sz="1400" b="1" spc="300" dirty="0">
              <a:solidFill>
                <a:schemeClr val="bg1">
                  <a:lumMod val="8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sz="5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info@sehta.co.uk</a:t>
            </a:r>
          </a:p>
          <a:p>
            <a:r>
              <a:rPr lang="en-GB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www.sehta.co.uk</a:t>
            </a:r>
          </a:p>
          <a:p>
            <a:endParaRPr lang="en-GB" sz="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7897AD-8308-F44D-B3F5-63BDB4BB602C}"/>
              </a:ext>
            </a:extLst>
          </p:cNvPr>
          <p:cNvSpPr txBox="1"/>
          <p:nvPr userDrawn="1"/>
        </p:nvSpPr>
        <p:spPr>
          <a:xfrm>
            <a:off x="819151" y="5672730"/>
            <a:ext cx="1422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+mj-lt"/>
                <a:cs typeface="Helvetica" panose="020B0604020202020204" pitchFamily="34" charset="0"/>
              </a:rPr>
              <a:t>@science-engineering-health-technologies-alliance-sehtaa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C3F5A-58C4-FB03-A55F-9D2CEE871AFA}"/>
              </a:ext>
            </a:extLst>
          </p:cNvPr>
          <p:cNvSpPr txBox="1"/>
          <p:nvPr userDrawn="1"/>
        </p:nvSpPr>
        <p:spPr>
          <a:xfrm>
            <a:off x="2509335" y="5672730"/>
            <a:ext cx="1422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+mj-lt"/>
                <a:cs typeface="Helvetica" panose="020B0604020202020204" pitchFamily="34" charset="0"/>
              </a:rPr>
              <a:t>@SEHTA_UK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3955C9-F4AB-7BFC-A34D-2BB649103016}"/>
              </a:ext>
            </a:extLst>
          </p:cNvPr>
          <p:cNvSpPr txBox="1"/>
          <p:nvPr userDrawn="1"/>
        </p:nvSpPr>
        <p:spPr>
          <a:xfrm>
            <a:off x="4191631" y="5672730"/>
            <a:ext cx="1422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>
                    <a:lumMod val="85000"/>
                  </a:schemeClr>
                </a:solidFill>
                <a:latin typeface="+mj-lt"/>
                <a:cs typeface="Helvetica" panose="020B0604020202020204" pitchFamily="34" charset="0"/>
              </a:rPr>
              <a:t>@SEHTAltd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8884572-CD10-16EE-AFEF-69717FF091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627" y="4907980"/>
            <a:ext cx="655323" cy="655323"/>
          </a:xfrm>
          <a:prstGeom prst="rect">
            <a:avLst/>
          </a:prstGeom>
        </p:spPr>
      </p:pic>
      <p:pic>
        <p:nvPicPr>
          <p:cNvPr id="14" name="Picture 13" descr="Logo, icon&#10;&#10;Description automatically generated">
            <a:extLst>
              <a:ext uri="{FF2B5EF4-FFF2-40B4-BE49-F238E27FC236}">
                <a16:creationId xmlns:a16="http://schemas.microsoft.com/office/drawing/2014/main" id="{D12624C7-7577-EF45-9B49-5070F0C5C7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94" y="4907980"/>
            <a:ext cx="655323" cy="655323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CB16724-B4D3-9F33-0AD2-10E6B8F6CA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61" y="4907980"/>
            <a:ext cx="655323" cy="655323"/>
          </a:xfrm>
          <a:prstGeom prst="rect">
            <a:avLst/>
          </a:prstGeom>
        </p:spPr>
      </p:pic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8C6D40C-E36E-B358-ED18-0424D119CA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018" y="251861"/>
            <a:ext cx="1846008" cy="10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1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500" b="1" kern="1200" spc="300" baseline="0">
          <a:solidFill>
            <a:schemeClr val="bg1">
              <a:lumMod val="85000"/>
            </a:schemeClr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74272-413D-5358-10D0-47C54060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6858"/>
            <a:ext cx="10515600" cy="3194776"/>
          </a:xfrm>
        </p:spPr>
        <p:txBody>
          <a:bodyPr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2400" dirty="0">
                <a:solidFill>
                  <a:schemeClr val="bg1"/>
                </a:solidFill>
                <a:latin typeface="+mn-lt"/>
              </a:rPr>
            </a:br>
            <a:r>
              <a:rPr lang="en-US" sz="2400" dirty="0">
                <a:solidFill>
                  <a:schemeClr val="bg1"/>
                </a:solidFill>
                <a:latin typeface="+mn-lt"/>
              </a:rPr>
              <a:t>6</a:t>
            </a:r>
            <a:r>
              <a:rPr lang="en-US" sz="2400" baseline="30000" dirty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British–Polish Tech Forum</a:t>
            </a:r>
            <a:br>
              <a:rPr lang="en-US" sz="2400" dirty="0">
                <a:solidFill>
                  <a:schemeClr val="bg1"/>
                </a:solidFill>
                <a:latin typeface="+mn-lt"/>
              </a:rPr>
            </a:br>
            <a:br>
              <a:rPr lang="en-US" sz="2400" dirty="0">
                <a:solidFill>
                  <a:schemeClr val="bg1"/>
                </a:solidFill>
                <a:latin typeface="+mn-lt"/>
              </a:rPr>
            </a:br>
            <a:br>
              <a:rPr lang="en-US" sz="2400" dirty="0">
                <a:solidFill>
                  <a:schemeClr val="bg1"/>
                </a:solidFill>
                <a:latin typeface="+mn-lt"/>
              </a:rPr>
            </a:b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UK Market for Health Technologies</a:t>
            </a:r>
            <a:b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Neil Roberts, Managing Director, SEHTA</a:t>
            </a:r>
            <a:b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20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altLang="en-US" sz="2000" b="1" dirty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816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F8B59C-BE9A-733F-716A-2F61CAA29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0093" y="458470"/>
            <a:ext cx="6903678" cy="419707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b="1" dirty="0">
                <a:latin typeface="Arial (headings)"/>
                <a:cs typeface="Arial" panose="020B0604020202020204" pitchFamily="34" charset="0"/>
              </a:rPr>
              <a:t>Shaping the Landscape - UK</a:t>
            </a:r>
          </a:p>
        </p:txBody>
      </p:sp>
      <p:pic>
        <p:nvPicPr>
          <p:cNvPr id="4" name="Picture 2" descr="Brexit: After the exit is before the exit">
            <a:extLst>
              <a:ext uri="{FF2B5EF4-FFF2-40B4-BE49-F238E27FC236}">
                <a16:creationId xmlns:a16="http://schemas.microsoft.com/office/drawing/2014/main" id="{AA7CD40D-A44C-AB31-745F-BC4D1756B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6340"/>
            <a:ext cx="3794077" cy="213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ntegrated Care Systems – Keep Our NHS Public">
            <a:extLst>
              <a:ext uri="{FF2B5EF4-FFF2-40B4-BE49-F238E27FC236}">
                <a16:creationId xmlns:a16="http://schemas.microsoft.com/office/drawing/2014/main" id="{E13C4091-BBCC-9F8E-CDD7-350E09451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77" y="4664054"/>
            <a:ext cx="2652428" cy="173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NHS workforce: our position | The King's Fund">
            <a:extLst>
              <a:ext uri="{FF2B5EF4-FFF2-40B4-BE49-F238E27FC236}">
                <a16:creationId xmlns:a16="http://schemas.microsoft.com/office/drawing/2014/main" id="{43EF973E-C628-A512-30C3-100714A3A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611" y="1216340"/>
            <a:ext cx="3050559" cy="305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Queue Management Guide [2023] | Tensator Group">
            <a:extLst>
              <a:ext uri="{FF2B5EF4-FFF2-40B4-BE49-F238E27FC236}">
                <a16:creationId xmlns:a16="http://schemas.microsoft.com/office/drawing/2014/main" id="{50211C94-248A-245F-47FB-B0CF4F9E5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19" y="3905779"/>
            <a:ext cx="4007081" cy="225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56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F8B59C-BE9A-733F-716A-2F61CAA29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784" y="696852"/>
            <a:ext cx="6903678" cy="419707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b="1" dirty="0">
                <a:latin typeface="Arial (headings)"/>
                <a:cs typeface="Arial" panose="020B0604020202020204" pitchFamily="34" charset="0"/>
              </a:rPr>
              <a:t>The Landscape for MedTech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728341-5496-B300-50FE-58FEA39C7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10" y="1508219"/>
            <a:ext cx="5377279" cy="504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CAA86D5-235C-1748-B3D7-3367EDA36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46" y="2386149"/>
            <a:ext cx="4618923" cy="32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40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6BE1E1-DA45-B94E-E7D2-D2A9B1526A92}"/>
              </a:ext>
            </a:extLst>
          </p:cNvPr>
          <p:cNvSpPr txBox="1"/>
          <p:nvPr/>
        </p:nvSpPr>
        <p:spPr>
          <a:xfrm>
            <a:off x="1130114" y="502389"/>
            <a:ext cx="52443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B601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Going to Market</a:t>
            </a:r>
            <a:br>
              <a:rPr lang="en-GB" sz="2000" b="1" dirty="0">
                <a:solidFill>
                  <a:srgbClr val="B601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sz="2000" b="1" dirty="0">
                <a:solidFill>
                  <a:srgbClr val="B6016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Challenges and Opportunities</a:t>
            </a:r>
            <a:endParaRPr lang="en-GB" altLang="en-US" sz="2000" b="1" dirty="0">
              <a:solidFill>
                <a:srgbClr val="B6016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F44199-3D0A-2AAF-D605-2CFB44B0DECA}"/>
              </a:ext>
            </a:extLst>
          </p:cNvPr>
          <p:cNvSpPr txBox="1"/>
          <p:nvPr/>
        </p:nvSpPr>
        <p:spPr>
          <a:xfrm>
            <a:off x="1229762" y="1871089"/>
            <a:ext cx="6096000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Pressure on healthcare expenditure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Navigating and figuring in the ‘ecosystem’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3366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Changing behaviour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3366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Profitable Sales Models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Adoption rates are of new tech is Low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66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Legacy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336699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66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Procurement processes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3366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‘Unknown’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49F20F-E6B0-D5C8-5387-926AEB447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697" y="2546754"/>
            <a:ext cx="4235805" cy="2763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1E05790-052B-2CBD-6877-114C8AA71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471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50620C-EE40-4AB2-A0E2-4FD7320AF7BF}" type="slidenum">
              <a:rPr lang="en-GB" smtClean="0"/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000" b="1" i="0" u="none" strike="noStrike" kern="1200" cap="none" spc="0" normalizeH="0" baseline="0" noProof="0" dirty="0">
              <a:ln>
                <a:noFill/>
              </a:ln>
              <a:solidFill>
                <a:srgbClr val="B60169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6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F8B59C-BE9A-733F-716A-2F61CAA29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0976" y="435949"/>
            <a:ext cx="5473133" cy="419707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b="1" dirty="0">
                <a:latin typeface="Arial (headings)"/>
                <a:cs typeface="Arial" panose="020B0604020202020204" pitchFamily="34" charset="0"/>
              </a:rPr>
              <a:t>UK Health </a:t>
            </a:r>
            <a:r>
              <a:rPr lang="en-GB" altLang="en-US" sz="2000" dirty="0">
                <a:latin typeface="Arial (headings)"/>
                <a:cs typeface="Arial" panose="020B0604020202020204" pitchFamily="34" charset="0"/>
              </a:rPr>
              <a:t>T</a:t>
            </a:r>
            <a:r>
              <a:rPr lang="en-GB" altLang="en-US" sz="2000" b="1" dirty="0">
                <a:latin typeface="Arial (headings)"/>
                <a:cs typeface="Arial" panose="020B0604020202020204" pitchFamily="34" charset="0"/>
              </a:rPr>
              <a:t>echnology - Strategy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21F5FE0-7034-8255-FB9C-BC41CF64E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56" y="1263840"/>
            <a:ext cx="7879307" cy="525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3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8CF41A-7711-20A5-EE41-03C4EEB75B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1281" y="966916"/>
            <a:ext cx="5309643" cy="609600"/>
          </a:xfrm>
        </p:spPr>
        <p:txBody>
          <a:bodyPr/>
          <a:lstStyle/>
          <a:p>
            <a:r>
              <a:rPr lang="en-GB" altLang="en-US" sz="1800" b="1" dirty="0">
                <a:latin typeface="Arial (headings)"/>
                <a:cs typeface="Arial" panose="020B0604020202020204" pitchFamily="34" charset="0"/>
              </a:rPr>
              <a:t>UK Market Access – The Key Steps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CE4D3-CFAA-0CDB-7971-2AC8C534E2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0709" y="1806301"/>
            <a:ext cx="9442450" cy="36368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6699"/>
                </a:solidFill>
                <a:latin typeface="Helvetica" panose="020B0604020202020204"/>
                <a:cs typeface="Helvetica" panose="020B0604020202020204"/>
              </a:rPr>
              <a:t>Market Understanding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6699"/>
                </a:solidFill>
                <a:latin typeface="Helvetica" panose="020B0604020202020204"/>
                <a:cs typeface="Helvetica" panose="020B0604020202020204"/>
              </a:rPr>
              <a:t>Value Proposition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6699"/>
                </a:solidFill>
                <a:latin typeface="Helvetica" panose="020B0604020202020204"/>
                <a:cs typeface="Helvetica" panose="020B0604020202020204"/>
              </a:rPr>
              <a:t>Gap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6699"/>
                </a:solidFill>
                <a:latin typeface="Helvetica" panose="020B0604020202020204"/>
                <a:cs typeface="Helvetica" panose="020B0604020202020204"/>
              </a:rPr>
              <a:t>Pricing and Business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6699"/>
                </a:solidFill>
                <a:latin typeface="Helvetica" panose="020B0604020202020204"/>
                <a:cs typeface="Helvetica" panose="020B0604020202020204"/>
              </a:rPr>
              <a:t>UK Evaluation of Technology - compliance to standards and regulatory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6699"/>
                </a:solidFill>
                <a:latin typeface="Helvetica" panose="020B0604020202020204"/>
                <a:cs typeface="Helvetica" panose="020B0604020202020204"/>
              </a:rPr>
              <a:t>NHS Procurement Routes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6699"/>
                </a:solidFill>
                <a:latin typeface="Helvetica" panose="020B0604020202020204"/>
                <a:cs typeface="Helvetica" panose="020B0604020202020204"/>
              </a:rPr>
              <a:t>Partners and Collaborations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6699"/>
                </a:solidFill>
                <a:latin typeface="Helvetica" panose="020B0604020202020204"/>
                <a:cs typeface="Helvetica" panose="020B0604020202020204"/>
              </a:rPr>
              <a:t>Relationship Mapping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3426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8CF41A-7711-20A5-EE41-03C4EEB75B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0374" y="818635"/>
            <a:ext cx="4953000" cy="609600"/>
          </a:xfrm>
        </p:spPr>
        <p:txBody>
          <a:bodyPr/>
          <a:lstStyle/>
          <a:p>
            <a:r>
              <a:rPr lang="en-GB" dirty="0"/>
              <a:t>NHS Procurement Routes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04B159B-B041-24D5-5E91-30CD0F9C7447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5079189" cy="40233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3366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NHS Supply Chain – Framework agreements</a:t>
            </a:r>
          </a:p>
          <a:p>
            <a:r>
              <a:rPr lang="en-GB" sz="1800" dirty="0">
                <a:solidFill>
                  <a:srgbClr val="3366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CCS Spark DPS</a:t>
            </a:r>
          </a:p>
          <a:p>
            <a:r>
              <a:rPr lang="en-GB" sz="1800" dirty="0">
                <a:solidFill>
                  <a:srgbClr val="3366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CCS G-Cloud Framework</a:t>
            </a:r>
          </a:p>
          <a:p>
            <a:r>
              <a:rPr lang="en-GB" sz="1800" dirty="0">
                <a:solidFill>
                  <a:srgbClr val="3366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NHS LPP CDS Framework</a:t>
            </a:r>
          </a:p>
          <a:p>
            <a:endParaRPr lang="en-GB" sz="1800" dirty="0">
              <a:solidFill>
                <a:srgbClr val="336699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2" descr="CoreBlue delighted to be approved on the G-Cloud 13 framework | Insights |  CoreBlue">
            <a:extLst>
              <a:ext uri="{FF2B5EF4-FFF2-40B4-BE49-F238E27FC236}">
                <a16:creationId xmlns:a16="http://schemas.microsoft.com/office/drawing/2014/main" id="{A7939BE8-BD7A-37AE-A34F-636F5B8D5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346" y="3498326"/>
            <a:ext cx="3074853" cy="91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0161AED-5800-5F0F-790A-F454CCFD5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82" y="5194319"/>
            <a:ext cx="2330739" cy="10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oost Pro Appointed Crown Commercial Service Supplier ...">
            <a:extLst>
              <a:ext uri="{FF2B5EF4-FFF2-40B4-BE49-F238E27FC236}">
                <a16:creationId xmlns:a16="http://schemas.microsoft.com/office/drawing/2014/main" id="{99210C56-A006-EE0F-2E55-3E4BA164B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842" y="4261233"/>
            <a:ext cx="1459580" cy="106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NHS Supply Chain Podcast | Podcast on ...">
            <a:extLst>
              <a:ext uri="{FF2B5EF4-FFF2-40B4-BE49-F238E27FC236}">
                <a16:creationId xmlns:a16="http://schemas.microsoft.com/office/drawing/2014/main" id="{C3FE9B4A-A342-EA8A-15F0-EFF02F281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06" y="2357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23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6F4CC-8D99-6D94-72F4-870269493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769C92-4E4C-1182-936A-92D26B8CC2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1535" y="546787"/>
            <a:ext cx="6469704" cy="609600"/>
          </a:xfrm>
        </p:spPr>
        <p:txBody>
          <a:bodyPr/>
          <a:lstStyle/>
          <a:p>
            <a:r>
              <a:rPr lang="en-GB" altLang="en-US" sz="1800" b="1" dirty="0">
                <a:latin typeface="Arial (headings)"/>
                <a:cs typeface="Arial" panose="020B0604020202020204" pitchFamily="34" charset="0"/>
              </a:rPr>
              <a:t>UK Medtech grant funding landscape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F07DFB-D1BB-38E7-F42B-051D1F044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238" y="1211992"/>
            <a:ext cx="9676190" cy="5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9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F8B59C-BE9A-733F-716A-2F61CAA29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1972" y="301997"/>
            <a:ext cx="4953000" cy="31081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SEHTA – WHO WE ARE</a:t>
            </a:r>
          </a:p>
        </p:txBody>
      </p:sp>
      <p:graphicFrame>
        <p:nvGraphicFramePr>
          <p:cNvPr id="12" name="Text Placeholder 3">
            <a:extLst>
              <a:ext uri="{FF2B5EF4-FFF2-40B4-BE49-F238E27FC236}">
                <a16:creationId xmlns:a16="http://schemas.microsoft.com/office/drawing/2014/main" id="{356EB89D-145E-A8AE-88D7-FBA0313C0A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995152"/>
              </p:ext>
            </p:extLst>
          </p:nvPr>
        </p:nvGraphicFramePr>
        <p:xfrm>
          <a:off x="1100472" y="2984309"/>
          <a:ext cx="10605515" cy="3593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BC22396-4DA9-8705-A3EF-92845A854F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3087" y="850763"/>
            <a:ext cx="2340286" cy="234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6490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</TotalTime>
  <Words>199</Words>
  <Application>Microsoft Office PowerPoint</Application>
  <PresentationFormat>Widescreen</PresentationFormat>
  <Paragraphs>41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</vt:lpstr>
      <vt:lpstr>Arial</vt:lpstr>
      <vt:lpstr>Arial (headings)</vt:lpstr>
      <vt:lpstr>Calibri</vt:lpstr>
      <vt:lpstr>Calibri Light</vt:lpstr>
      <vt:lpstr>Helvetica</vt:lpstr>
      <vt:lpstr>1_Custom Design</vt:lpstr>
      <vt:lpstr>Custom Design</vt:lpstr>
      <vt:lpstr>4_Custom Design</vt:lpstr>
      <vt:lpstr>5_Custom Design</vt:lpstr>
      <vt:lpstr>6_Custom Design</vt:lpstr>
      <vt:lpstr> 6th British–Polish Tech Forum   Understanding the UK Market for Health Technologies  Neil Roberts, Managing Director, SEHTA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OShea</dc:creator>
  <cp:lastModifiedBy>C Ansett</cp:lastModifiedBy>
  <cp:revision>61</cp:revision>
  <dcterms:created xsi:type="dcterms:W3CDTF">2022-12-07T10:21:38Z</dcterms:created>
  <dcterms:modified xsi:type="dcterms:W3CDTF">2024-11-05T12:30:04Z</dcterms:modified>
</cp:coreProperties>
</file>