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2202" r:id="rId2"/>
    <p:sldId id="12230" r:id="rId3"/>
    <p:sldId id="12209" r:id="rId4"/>
    <p:sldId id="12146" r:id="rId5"/>
    <p:sldId id="12155" r:id="rId6"/>
    <p:sldId id="12235" r:id="rId7"/>
    <p:sldId id="12219" r:id="rId8"/>
    <p:sldId id="2147378001" r:id="rId9"/>
    <p:sldId id="2147378002" r:id="rId10"/>
    <p:sldId id="2147377997" r:id="rId11"/>
    <p:sldId id="12236" r:id="rId12"/>
    <p:sldId id="2147377996" r:id="rId13"/>
    <p:sldId id="2147377999" r:id="rId14"/>
    <p:sldId id="12233" r:id="rId15"/>
    <p:sldId id="12237" r:id="rId16"/>
    <p:sldId id="12234" r:id="rId17"/>
    <p:sldId id="2147378003" r:id="rId18"/>
    <p:sldId id="21473779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1A06C-BCEC-4E68-A80D-0C7985E063F9}" v="3" dt="2024-11-06T11:16:37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mer Safdar" userId="fc48c472-4173-420b-9bc4-aa288c74efa6" providerId="ADAL" clId="{4F41A06C-BCEC-4E68-A80D-0C7985E063F9}"/>
    <pc:docChg chg="modSld">
      <pc:chgData name="Omer Safdar" userId="fc48c472-4173-420b-9bc4-aa288c74efa6" providerId="ADAL" clId="{4F41A06C-BCEC-4E68-A80D-0C7985E063F9}" dt="2024-11-06T11:16:37.566" v="2" actId="1076"/>
      <pc:docMkLst>
        <pc:docMk/>
      </pc:docMkLst>
      <pc:sldChg chg="modSp">
        <pc:chgData name="Omer Safdar" userId="fc48c472-4173-420b-9bc4-aa288c74efa6" providerId="ADAL" clId="{4F41A06C-BCEC-4E68-A80D-0C7985E063F9}" dt="2024-11-06T11:16:37.566" v="2" actId="1076"/>
        <pc:sldMkLst>
          <pc:docMk/>
          <pc:sldMk cId="779075479" sldId="2147378003"/>
        </pc:sldMkLst>
        <pc:picChg chg="mod">
          <ac:chgData name="Omer Safdar" userId="fc48c472-4173-420b-9bc4-aa288c74efa6" providerId="ADAL" clId="{4F41A06C-BCEC-4E68-A80D-0C7985E063F9}" dt="2024-11-06T11:16:37.566" v="2" actId="1076"/>
          <ac:picMkLst>
            <pc:docMk/>
            <pc:sldMk cId="779075479" sldId="2147378003"/>
            <ac:picMk id="1026" creationId="{071C92EA-4ABE-6CC9-2DA3-6402B5A0F58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58A87-53DC-4CDE-B701-AC1D9711AC2E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1B6A6-D4CC-471C-AD48-E48B938F9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78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7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17997-0AF2-567D-93C9-6013B4BFD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BD3CCF-CD0E-51F4-21C4-15BAEBBE5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1072C-7065-3DD4-02D4-745383A6C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87B2D-A3AE-CB67-C596-860EDA8BE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6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43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09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9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22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5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2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14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50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7A63F-622B-6F45-8C4E-8D2851B6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03C82-4D6F-393C-AEEE-CA807585E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4BF25B-C16E-2BCE-58B2-0C915A991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1BC34-B0A9-8470-C69A-4DBA27E47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C735-9D8C-A54A-95FF-B8B8955DE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7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B298E-1719-DF50-3AA7-B5DCE9D61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B82D9-9807-6BB6-61FC-D54410BF3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0D993-DC5B-1D42-4D7D-F8415F2B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1622-DEB0-0448-228C-0B5B6629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01FE0-B630-41B3-63C4-97212DD2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11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F00F-1695-734F-78DE-D36F5A40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201A-6495-25EC-7C7B-1DAC3CEBC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2878E-5BC0-0975-9EB4-0A17A30B3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14891-1362-3BAD-A1C8-C5881BC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66030-0DA7-52CE-67F1-518F548E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69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70B156-9AEA-6544-82B0-D4CE320AD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2A9E6-E1C3-6E0A-2E4B-06F299FA8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4D641-D066-2CC9-6C1F-77B47DD35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3EA0F-12ED-0769-5784-79294D0B0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54CC-19DC-4562-DE61-2B955908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710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43C4A6-E1CE-004B-9986-35FBE4FB8A0E}"/>
              </a:ext>
            </a:extLst>
          </p:cNvPr>
          <p:cNvSpPr/>
          <p:nvPr userDrawn="1"/>
        </p:nvSpPr>
        <p:spPr>
          <a:xfrm>
            <a:off x="550863" y="547713"/>
            <a:ext cx="11093269" cy="577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1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6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0BDC-77D0-2465-9E47-E8BCB00D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3BFB9-097F-B80F-FD45-303502B58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41BFC-3388-23B4-8E24-B9BE92641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88A84-DC54-0F38-78B0-49F5DB63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E5856-9C1F-8AE6-5269-5B08B928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80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9D4CE-C2D3-9E26-6EBD-9E5BAF66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6F081-1D42-B85B-4266-2809CAB1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2EAD6-08AB-3420-A750-47F4451B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B1D79-6F78-EF8C-5F19-FA879D83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CB06D-4063-0A25-4271-EC6F7BB95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51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7CF5-B0D2-AA2D-BC91-04815F44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9C0E3-2045-1CD4-D1C8-3D0AF4927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B5BB1-F9E0-0E79-AD90-CFE7D6934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B3012-BCF6-F432-63AC-52C90C28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1439F-EC6C-E11A-68D9-9DA3F3E3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3B3A8-DE6F-5591-E74E-8E9967E8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69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154D4-236E-223B-E4EB-12098CF5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2B9C1-80AE-719E-BED9-132D6046B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52C5C-B738-7641-A174-513D1326C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20125-D5B9-B315-B9B6-9CA19FF65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85D35-3953-2034-51F8-7C8A651A1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E8AC1-84A8-6851-D7D7-E24584B3A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1AA812-15ED-5A71-4AB3-91C563DE1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B58E-0DC1-7244-2DDF-BC0070B5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92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C76D8-B82F-A2B9-007B-CFB5E029A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E2F4C9-C99F-3AF1-CFEF-AE3543CC4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2A3DD-964E-872B-7ACD-9743BDD3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52E07-BF14-B15E-8967-8B6E5E36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4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43A860-D6A8-6060-5435-356430AA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265AF-C0B3-7A45-2E98-A5F1DA68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150CE-800D-6D7A-8901-F1BB21A0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50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8A88C-6927-32B7-3912-5FB35E5E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AE09-DCB1-6797-9F2A-0F08C8D5F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A4F36-B065-94B5-F1B7-C442500B8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E1C06-7F2C-CA92-4D58-21697F7D6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352C5-B6FB-7517-351B-E73FBB82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CE721-637D-131D-D7C7-D46C82B0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51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897A5-2F3E-3242-DB75-A1E6CA1D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EC8C4-D98D-AE1A-EED6-177121F5A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E3087-4DC2-E116-279B-A83907515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0FBB5-5625-1F66-686A-0BA97C71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9938A-4614-0449-0082-A37E427E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4A163-8A6F-E08C-AA53-E5632B8F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70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711F21-AA1B-561A-552D-D5A07BF7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516B8-FC91-09EF-72AB-C83A5AF16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08CA3-FAD5-AD2E-1BD5-39F6BA99D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63B9B8-D970-464C-9CBA-A3AA01F8E4F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3F4DE-E426-A110-BBA8-E97DDFF58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55EE-7E2F-2289-038D-89D579DAE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26774C-ACD3-42B6-8E5F-884A41A89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62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1.emf"/><Relationship Id="rId7" Type="http://schemas.openxmlformats.org/officeDocument/2006/relationships/image" Target="../media/image43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emf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0EF39E-51A2-204A-859E-A2B068C3A5D2}"/>
              </a:ext>
            </a:extLst>
          </p:cNvPr>
          <p:cNvSpPr/>
          <p:nvPr/>
        </p:nvSpPr>
        <p:spPr>
          <a:xfrm>
            <a:off x="0" y="10160"/>
            <a:ext cx="12192000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D1AED6-E2E3-2644-9918-E7E25F15E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0635"/>
            <a:ext cx="12192000" cy="13901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7F6C7CE-E5F9-9A4E-B098-ECA068E24428}"/>
              </a:ext>
            </a:extLst>
          </p:cNvPr>
          <p:cNvSpPr txBox="1">
            <a:spLocks/>
          </p:cNvSpPr>
          <p:nvPr/>
        </p:nvSpPr>
        <p:spPr>
          <a:xfrm>
            <a:off x="0" y="989214"/>
            <a:ext cx="12192000" cy="509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8BC989-C50A-884F-856B-265B2A208983}"/>
              </a:ext>
            </a:extLst>
          </p:cNvPr>
          <p:cNvSpPr txBox="1">
            <a:spLocks/>
          </p:cNvSpPr>
          <p:nvPr/>
        </p:nvSpPr>
        <p:spPr>
          <a:xfrm>
            <a:off x="0" y="989214"/>
            <a:ext cx="12192000" cy="509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2F960F-31C3-EB49-A417-0BE8C6954710}"/>
              </a:ext>
            </a:extLst>
          </p:cNvPr>
          <p:cNvSpPr txBox="1">
            <a:spLocks/>
          </p:cNvSpPr>
          <p:nvPr/>
        </p:nvSpPr>
        <p:spPr>
          <a:xfrm>
            <a:off x="0" y="4569277"/>
            <a:ext cx="12192000" cy="509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22CB418-5CF0-49B2-86C8-D39D14C5A419}"/>
              </a:ext>
            </a:extLst>
          </p:cNvPr>
          <p:cNvSpPr txBox="1">
            <a:spLocks/>
          </p:cNvSpPr>
          <p:nvPr/>
        </p:nvSpPr>
        <p:spPr>
          <a:xfrm>
            <a:off x="900197" y="957094"/>
            <a:ext cx="10810731" cy="2028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spc="-200" dirty="0">
                <a:solidFill>
                  <a:srgbClr val="56E7E0"/>
                </a:solidFill>
                <a:latin typeface="Arial Black" panose="020B0604020202020204" pitchFamily="34" charset="0"/>
                <a:ea typeface="Apple SD Gothic Neo Heavy" panose="02000300000000000000" pitchFamily="2" charset="-127"/>
                <a:cs typeface="Arial Black" panose="020B0604020202020204" pitchFamily="34" charset="0"/>
              </a:rPr>
              <a:t>MedCity and London’s Life Sciences Ecosystem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FE57C-6EA8-D3D1-59D8-3B1C450F4CAF}"/>
              </a:ext>
            </a:extLst>
          </p:cNvPr>
          <p:cNvSpPr txBox="1"/>
          <p:nvPr/>
        </p:nvSpPr>
        <p:spPr>
          <a:xfrm>
            <a:off x="900197" y="3493516"/>
            <a:ext cx="54474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Omer Safdar MSc</a:t>
            </a:r>
          </a:p>
          <a:p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Sciences Investment Manager </a:t>
            </a:r>
          </a:p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MedCity part of London&amp;Partners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91C817-72F0-FD4C-8406-C54EF22F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324" t="37093" r="14566" b="41464"/>
          <a:stretch/>
        </p:blipFill>
        <p:spPr>
          <a:xfrm>
            <a:off x="7767145" y="4383364"/>
            <a:ext cx="3689131" cy="8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5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8EA7516-8DC2-C548-8E8C-E8F50EDDD8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434" y="0"/>
            <a:ext cx="12273006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E6A3A-B77B-5B48-BB63-DC331AC3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628" y="6210681"/>
            <a:ext cx="1755336" cy="447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111ECA-C873-27DF-053F-76E091686F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1" t="13500" r="403" b="3239"/>
          <a:stretch/>
        </p:blipFill>
        <p:spPr>
          <a:xfrm>
            <a:off x="502920" y="895257"/>
            <a:ext cx="11251699" cy="52070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3CA19-EBF1-3369-1889-05A562934A6D}"/>
              </a:ext>
            </a:extLst>
          </p:cNvPr>
          <p:cNvSpPr/>
          <p:nvPr/>
        </p:nvSpPr>
        <p:spPr>
          <a:xfrm>
            <a:off x="8385" y="22621"/>
            <a:ext cx="12201903" cy="1055517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largest Life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cience talent pool in Europe</a:t>
            </a:r>
          </a:p>
        </p:txBody>
      </p:sp>
    </p:spTree>
    <p:extLst>
      <p:ext uri="{BB962C8B-B14F-4D97-AF65-F5344CB8AC3E}">
        <p14:creationId xmlns:p14="http://schemas.microsoft.com/office/powerpoint/2010/main" val="3026205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8EA7516-8DC2-C548-8E8C-E8F50EDDD8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434" y="0"/>
            <a:ext cx="12273006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966F4-41EB-ED68-879E-A7B28938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1061611"/>
            <a:ext cx="8585292" cy="5622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FE6A3A-B77B-5B48-BB63-DC331AC3E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417" y="6147223"/>
            <a:ext cx="1755336" cy="447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DA8F15-D8F6-D5B9-97CF-6CB1216088B5}"/>
              </a:ext>
            </a:extLst>
          </p:cNvPr>
          <p:cNvSpPr txBox="1"/>
          <p:nvPr/>
        </p:nvSpPr>
        <p:spPr>
          <a:xfrm>
            <a:off x="2109026" y="346958"/>
            <a:ext cx="10231342" cy="541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GB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in Life Sciences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67A9783-69E6-37CE-85CC-F55D9A7E63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34575" y="1872120"/>
            <a:ext cx="910673" cy="910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6623B5-5745-697A-EE07-DEF4355CDA6F}"/>
              </a:ext>
            </a:extLst>
          </p:cNvPr>
          <p:cNvSpPr txBox="1"/>
          <p:nvPr/>
        </p:nvSpPr>
        <p:spPr>
          <a:xfrm>
            <a:off x="8829097" y="2965030"/>
            <a:ext cx="2995656" cy="1287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80% of UK VCs are in London, more than any city in Europe</a:t>
            </a:r>
          </a:p>
        </p:txBody>
      </p:sp>
    </p:spTree>
    <p:extLst>
      <p:ext uri="{BB962C8B-B14F-4D97-AF65-F5344CB8AC3E}">
        <p14:creationId xmlns:p14="http://schemas.microsoft.com/office/powerpoint/2010/main" val="1798110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A01DF-5950-03DE-2056-B1D88A892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083B9D8-46DD-F52F-2B7C-9DF6F4966C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434" y="0"/>
            <a:ext cx="12273006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666627B1-8D8A-D328-1A1E-9E77BE934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8"/>
          <a:stretch/>
        </p:blipFill>
        <p:spPr>
          <a:xfrm>
            <a:off x="8982750" y="-8744"/>
            <a:ext cx="3273257" cy="6866743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73408-5AB2-9827-F49F-302BA72DE36E}"/>
              </a:ext>
            </a:extLst>
          </p:cNvPr>
          <p:cNvSpPr txBox="1"/>
          <p:nvPr/>
        </p:nvSpPr>
        <p:spPr>
          <a:xfrm>
            <a:off x="1157688" y="392302"/>
            <a:ext cx="9539689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Thriving Commercial Ecosystem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D50D2-0924-EFC9-08D7-96E765832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356" y="6219781"/>
            <a:ext cx="1755336" cy="44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0D6EB3-4CE6-070E-3D6D-04153921E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76" y="1248188"/>
            <a:ext cx="8428567" cy="560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6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2E126-E968-973D-4192-6F227267C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87FDA05-5B34-FDB3-69BC-1430E311D6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434" y="0"/>
            <a:ext cx="12273006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FE0B2-3CCC-79CE-702E-182516F30D33}"/>
              </a:ext>
            </a:extLst>
          </p:cNvPr>
          <p:cNvSpPr txBox="1"/>
          <p:nvPr/>
        </p:nvSpPr>
        <p:spPr>
          <a:xfrm>
            <a:off x="837648" y="402196"/>
            <a:ext cx="10171728" cy="51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FD76D-2669-4D1D-0226-9003003E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356" y="6219781"/>
            <a:ext cx="1755336" cy="44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FC53F-BE9B-D46C-B846-2626A9A5A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58" y="1146672"/>
            <a:ext cx="7359569" cy="54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801AE-85E5-D7BC-DFED-FE75204F9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409" y="912913"/>
            <a:ext cx="3458058" cy="3200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9EF44-BE24-6291-6CFD-451E2DBF2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198" y="4069313"/>
            <a:ext cx="4115374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04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7EB4F5-26BC-EC40-96EE-F162563CC67C}"/>
              </a:ext>
            </a:extLst>
          </p:cNvPr>
          <p:cNvSpPr/>
          <p:nvPr/>
        </p:nvSpPr>
        <p:spPr>
          <a:xfrm>
            <a:off x="0" y="0"/>
            <a:ext cx="12239237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7EE911-6769-4749-ABF1-19EFAF1CF0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3680" y="0"/>
            <a:ext cx="5185557" cy="6866743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3DA802-FEC6-C785-392B-5EA8E67ADE77}"/>
              </a:ext>
            </a:extLst>
          </p:cNvPr>
          <p:cNvSpPr txBox="1">
            <a:spLocks/>
          </p:cNvSpPr>
          <p:nvPr/>
        </p:nvSpPr>
        <p:spPr>
          <a:xfrm>
            <a:off x="961557" y="2803193"/>
            <a:ext cx="5325197" cy="534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>
                <a:solidFill>
                  <a:srgbClr val="56E7E0"/>
                </a:solidFill>
                <a:latin typeface="Arial"/>
                <a:cs typeface="Arial"/>
              </a:rPr>
              <a:t>How we can help</a:t>
            </a:r>
            <a:endParaRPr lang="en-GB" sz="3200">
              <a:solidFill>
                <a:srgbClr val="56E7E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510F84-699F-42A0-A8C6-CCB1A0E433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3" y="295515"/>
            <a:ext cx="2146869" cy="547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52E31-3E40-0E19-8D80-B388FB0F73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8" y="6010582"/>
            <a:ext cx="1347458" cy="4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0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8EA7516-8DC2-C548-8E8C-E8F50EDDD8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434" y="0"/>
            <a:ext cx="12273006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E6A3A-B77B-5B48-BB63-DC331AC3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417" y="6147223"/>
            <a:ext cx="1755336" cy="447998"/>
          </a:xfrm>
          <a:prstGeom prst="rect">
            <a:avLst/>
          </a:prstGeom>
        </p:spPr>
      </p:pic>
      <p:pic>
        <p:nvPicPr>
          <p:cNvPr id="2" name="Picture 97" descr="Chart, bubble chart&#10;&#10;Description automatically generated">
            <a:extLst>
              <a:ext uri="{FF2B5EF4-FFF2-40B4-BE49-F238E27FC236}">
                <a16:creationId xmlns:a16="http://schemas.microsoft.com/office/drawing/2014/main" id="{CDC387DB-458B-CFAE-4563-94F7139DFC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343"/>
          <a:stretch/>
        </p:blipFill>
        <p:spPr>
          <a:xfrm>
            <a:off x="367247" y="120316"/>
            <a:ext cx="10954868" cy="64749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2B0A7E-0DEF-6597-9227-9F5121AA084E}"/>
              </a:ext>
            </a:extLst>
          </p:cNvPr>
          <p:cNvSpPr/>
          <p:nvPr/>
        </p:nvSpPr>
        <p:spPr>
          <a:xfrm>
            <a:off x="144966" y="152400"/>
            <a:ext cx="3076699" cy="836428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2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E55377-852F-B57C-92EC-9D940FE49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5F0CD23-CFA1-D9E1-9A71-ABD2FAE7B25A}"/>
              </a:ext>
            </a:extLst>
          </p:cNvPr>
          <p:cNvSpPr txBox="1">
            <a:spLocks/>
          </p:cNvSpPr>
          <p:nvPr/>
        </p:nvSpPr>
        <p:spPr>
          <a:xfrm>
            <a:off x="193970" y="2537539"/>
            <a:ext cx="2313709" cy="1497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000" spc="-100" dirty="0">
                <a:solidFill>
                  <a:srgbClr val="56E7E0"/>
                </a:solidFill>
              </a:rPr>
              <a:t>Guidance on how to set up in London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648B9-5DC0-A45F-F33E-84FFE92FB6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5" y="5983431"/>
            <a:ext cx="1347458" cy="4133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72DC03-F9D0-EDF1-2009-4B0DC2C310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3" y="295515"/>
            <a:ext cx="2146869" cy="547925"/>
          </a:xfrm>
          <a:prstGeom prst="rect">
            <a:avLst/>
          </a:prstGeom>
        </p:spPr>
      </p:pic>
      <p:pic>
        <p:nvPicPr>
          <p:cNvPr id="9" name="Picture 8" descr="A statue of a person holding scales and scales&#10;&#10;Description automatically generated">
            <a:extLst>
              <a:ext uri="{FF2B5EF4-FFF2-40B4-BE49-F238E27FC236}">
                <a16:creationId xmlns:a16="http://schemas.microsoft.com/office/drawing/2014/main" id="{9A5F2F9A-6BF7-F4E2-BD86-85BC9BB42D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07" y="592331"/>
            <a:ext cx="2444519" cy="1629679"/>
          </a:xfrm>
          <a:prstGeom prst="rect">
            <a:avLst/>
          </a:prstGeom>
        </p:spPr>
      </p:pic>
      <p:pic>
        <p:nvPicPr>
          <p:cNvPr id="11" name="Picture 10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1CEC57ED-EF55-A162-949E-2F078FD535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13" y="616732"/>
            <a:ext cx="2444519" cy="1630499"/>
          </a:xfrm>
          <a:prstGeom prst="rect">
            <a:avLst/>
          </a:prstGeom>
        </p:spPr>
      </p:pic>
      <p:pic>
        <p:nvPicPr>
          <p:cNvPr id="13" name="Picture 12" descr="A group of people sitting at computers&#10;&#10;Description automatically generated">
            <a:extLst>
              <a:ext uri="{FF2B5EF4-FFF2-40B4-BE49-F238E27FC236}">
                <a16:creationId xmlns:a16="http://schemas.microsoft.com/office/drawing/2014/main" id="{CFA0DD2A-CACE-D9DA-BF7C-73D635255E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764" y="619013"/>
            <a:ext cx="2438903" cy="1625935"/>
          </a:xfrm>
          <a:prstGeom prst="rect">
            <a:avLst/>
          </a:prstGeom>
        </p:spPr>
      </p:pic>
      <p:pic>
        <p:nvPicPr>
          <p:cNvPr id="15" name="Picture 14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BA2235CC-6526-6281-85A7-9F10BD1F5E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538" y="3761841"/>
            <a:ext cx="2444520" cy="1629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B32E41-BC91-7FD8-8031-F681BE4A8D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529" y="3764924"/>
            <a:ext cx="2455983" cy="1637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7C9C8F-9FFC-17AC-D0B1-621E79E5613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449" y="3768910"/>
            <a:ext cx="2438903" cy="1625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3866BA-A8FE-F938-FF6C-7382CCBEC7CE}"/>
              </a:ext>
            </a:extLst>
          </p:cNvPr>
          <p:cNvSpPr txBox="1"/>
          <p:nvPr/>
        </p:nvSpPr>
        <p:spPr>
          <a:xfrm>
            <a:off x="3211607" y="2533795"/>
            <a:ext cx="2444519" cy="830997"/>
          </a:xfrm>
          <a:prstGeom prst="rect">
            <a:avLst/>
          </a:prstGeom>
          <a:solidFill>
            <a:srgbClr val="56E7E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2B2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up a UK entity and navigating the legal environment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C88CD0-B975-BEE4-68E0-9E2343DB741A}"/>
              </a:ext>
            </a:extLst>
          </p:cNvPr>
          <p:cNvSpPr txBox="1"/>
          <p:nvPr/>
        </p:nvSpPr>
        <p:spPr>
          <a:xfrm>
            <a:off x="6207913" y="2533795"/>
            <a:ext cx="2444519" cy="830997"/>
          </a:xfrm>
          <a:prstGeom prst="rect">
            <a:avLst/>
          </a:prstGeom>
          <a:solidFill>
            <a:srgbClr val="56E7E0"/>
          </a:solidFill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2B2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Banking, accounting, tax, VAT and payroll</a:t>
            </a:r>
          </a:p>
          <a:p>
            <a:endParaRPr lang="en-GB" sz="1600" b="1">
              <a:solidFill>
                <a:srgbClr val="2B2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76BB5-24B5-A2CE-A778-AFF076928865}"/>
              </a:ext>
            </a:extLst>
          </p:cNvPr>
          <p:cNvSpPr txBox="1"/>
          <p:nvPr/>
        </p:nvSpPr>
        <p:spPr>
          <a:xfrm>
            <a:off x="9201283" y="2510302"/>
            <a:ext cx="2444519" cy="830997"/>
          </a:xfrm>
          <a:prstGeom prst="rect">
            <a:avLst/>
          </a:prstGeom>
          <a:solidFill>
            <a:srgbClr val="56E7E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2B2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Recruiting your team</a:t>
            </a:r>
          </a:p>
          <a:p>
            <a:endParaRPr lang="en-GB" sz="1600" b="1" dirty="0">
              <a:solidFill>
                <a:srgbClr val="2B2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1" dirty="0">
              <a:solidFill>
                <a:srgbClr val="2B2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8AE870-0F79-2D9C-F115-0568D524AFB0}"/>
              </a:ext>
            </a:extLst>
          </p:cNvPr>
          <p:cNvSpPr txBox="1"/>
          <p:nvPr/>
        </p:nvSpPr>
        <p:spPr>
          <a:xfrm>
            <a:off x="3211606" y="5707099"/>
            <a:ext cx="2444519" cy="861774"/>
          </a:xfrm>
          <a:prstGeom prst="rect">
            <a:avLst/>
          </a:prstGeom>
          <a:solidFill>
            <a:srgbClr val="56E7E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2B2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and setting up your office or lab</a:t>
            </a:r>
          </a:p>
          <a:p>
            <a:endParaRPr lang="en-GB" sz="1600" b="1" dirty="0">
              <a:solidFill>
                <a:srgbClr val="2B2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B814E7-225A-7ACD-53DB-47000A0DD783}"/>
              </a:ext>
            </a:extLst>
          </p:cNvPr>
          <p:cNvSpPr txBox="1"/>
          <p:nvPr/>
        </p:nvSpPr>
        <p:spPr>
          <a:xfrm>
            <a:off x="6224994" y="5707099"/>
            <a:ext cx="2444519" cy="830997"/>
          </a:xfrm>
          <a:prstGeom prst="rect">
            <a:avLst/>
          </a:prstGeom>
          <a:solidFill>
            <a:srgbClr val="56E7E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2B2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specific insights, contacts and events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3FA64D-C2E3-1C2A-BD59-495ACC58C73B}"/>
              </a:ext>
            </a:extLst>
          </p:cNvPr>
          <p:cNvSpPr txBox="1"/>
          <p:nvPr/>
        </p:nvSpPr>
        <p:spPr>
          <a:xfrm>
            <a:off x="9232763" y="5683402"/>
            <a:ext cx="2444519" cy="830997"/>
          </a:xfrm>
          <a:prstGeom prst="rect">
            <a:avLst/>
          </a:prstGeom>
          <a:solidFill>
            <a:srgbClr val="56E7E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2B2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support and advice for your continued growth</a:t>
            </a:r>
          </a:p>
        </p:txBody>
      </p:sp>
    </p:spTree>
    <p:extLst>
      <p:ext uri="{BB962C8B-B14F-4D97-AF65-F5344CB8AC3E}">
        <p14:creationId xmlns:p14="http://schemas.microsoft.com/office/powerpoint/2010/main" val="405772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0EF39E-51A2-204A-859E-A2B068C3A5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F6C7CE-E5F9-9A4E-B098-ECA068E24428}"/>
              </a:ext>
            </a:extLst>
          </p:cNvPr>
          <p:cNvSpPr txBox="1">
            <a:spLocks/>
          </p:cNvSpPr>
          <p:nvPr/>
        </p:nvSpPr>
        <p:spPr>
          <a:xfrm>
            <a:off x="0" y="989214"/>
            <a:ext cx="12192000" cy="509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D6EA147-478B-544B-97B6-058AC4AE5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563" t="16290" b="12390"/>
          <a:stretch/>
        </p:blipFill>
        <p:spPr>
          <a:xfrm>
            <a:off x="7132741" y="0"/>
            <a:ext cx="498442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F062A-940F-41D4-68EE-8000B1FC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0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071C92EA-4ABE-6CC9-2DA3-6402B5A0F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5"/>
          <a:stretch/>
        </p:blipFill>
        <p:spPr bwMode="auto">
          <a:xfrm>
            <a:off x="1355870" y="2032350"/>
            <a:ext cx="4232344" cy="473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qr code with a logo&#10;&#10;Description automatically generated">
            <a:extLst>
              <a:ext uri="{FF2B5EF4-FFF2-40B4-BE49-F238E27FC236}">
                <a16:creationId xmlns:a16="http://schemas.microsoft.com/office/drawing/2014/main" id="{0CA3ECCA-28DA-D8A0-2DB8-4B99E45D6B6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B2DA4"/>
              </a:clrFrom>
              <a:clrTo>
                <a:srgbClr val="2B2D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2022" y="2155568"/>
            <a:ext cx="3426793" cy="3426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0BFA40-0E9E-AD05-3E29-940C92646AE9}"/>
              </a:ext>
            </a:extLst>
          </p:cNvPr>
          <p:cNvSpPr txBox="1"/>
          <p:nvPr/>
        </p:nvSpPr>
        <p:spPr>
          <a:xfrm>
            <a:off x="6603787" y="5688784"/>
            <a:ext cx="364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1EDEB9"/>
                </a:solidFill>
              </a:rPr>
              <a:t>Explore the full London Life Sciences Offer</a:t>
            </a:r>
          </a:p>
        </p:txBody>
      </p:sp>
    </p:spTree>
    <p:extLst>
      <p:ext uri="{BB962C8B-B14F-4D97-AF65-F5344CB8AC3E}">
        <p14:creationId xmlns:p14="http://schemas.microsoft.com/office/powerpoint/2010/main" val="77907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0EF39E-51A2-204A-859E-A2B068C3A5D2}"/>
              </a:ext>
            </a:extLst>
          </p:cNvPr>
          <p:cNvSpPr/>
          <p:nvPr/>
        </p:nvSpPr>
        <p:spPr>
          <a:xfrm>
            <a:off x="0" y="-21266"/>
            <a:ext cx="12192000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F6C7CE-E5F9-9A4E-B098-ECA068E24428}"/>
              </a:ext>
            </a:extLst>
          </p:cNvPr>
          <p:cNvSpPr txBox="1">
            <a:spLocks/>
          </p:cNvSpPr>
          <p:nvPr/>
        </p:nvSpPr>
        <p:spPr>
          <a:xfrm>
            <a:off x="0" y="989214"/>
            <a:ext cx="12192000" cy="509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22CB418-5CF0-49B2-86C8-D39D14C5A419}"/>
              </a:ext>
            </a:extLst>
          </p:cNvPr>
          <p:cNvSpPr txBox="1">
            <a:spLocks/>
          </p:cNvSpPr>
          <p:nvPr/>
        </p:nvSpPr>
        <p:spPr>
          <a:xfrm>
            <a:off x="1186127" y="1151237"/>
            <a:ext cx="5946614" cy="763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spc="-150" dirty="0">
                <a:solidFill>
                  <a:srgbClr val="56E7E0"/>
                </a:solidFill>
                <a:latin typeface="Arial Black"/>
                <a:ea typeface="Apple SD Gothic Neo Heavy"/>
                <a:cs typeface="Arial Black" panose="020B0604020202020204" pitchFamily="34" charset="0"/>
              </a:rPr>
              <a:t>Contact us</a:t>
            </a:r>
            <a:endParaRPr lang="en-GB" sz="5000" b="1" spc="-150" dirty="0">
              <a:solidFill>
                <a:srgbClr val="56E7E0"/>
              </a:solidFill>
              <a:latin typeface="Arial Black"/>
              <a:ea typeface="Apple SD Gothic Neo Heavy"/>
              <a:cs typeface="Arial Black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D6EA147-478B-544B-97B6-058AC4AE5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563" t="16290" b="12390"/>
          <a:stretch/>
        </p:blipFill>
        <p:spPr>
          <a:xfrm>
            <a:off x="7132741" y="0"/>
            <a:ext cx="498442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AC729-E2B3-B1E3-8EDF-92FFB9148C33}"/>
              </a:ext>
            </a:extLst>
          </p:cNvPr>
          <p:cNvSpPr txBox="1"/>
          <p:nvPr/>
        </p:nvSpPr>
        <p:spPr>
          <a:xfrm>
            <a:off x="1115007" y="2331598"/>
            <a:ext cx="581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EDEB9"/>
                </a:solidFill>
              </a:rPr>
              <a:t>osafdar@londonandpartners.com</a:t>
            </a:r>
            <a:endParaRPr lang="en-GB" sz="2400" b="1" dirty="0">
              <a:solidFill>
                <a:srgbClr val="1EDEB9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7DF03E-88E8-6E8E-7971-D9E83415E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324" t="37093" r="14566" b="41464"/>
          <a:stretch/>
        </p:blipFill>
        <p:spPr>
          <a:xfrm>
            <a:off x="1186127" y="4549376"/>
            <a:ext cx="6281478" cy="13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sit us | Wellcome Collection">
            <a:extLst>
              <a:ext uri="{FF2B5EF4-FFF2-40B4-BE49-F238E27FC236}">
                <a16:creationId xmlns:a16="http://schemas.microsoft.com/office/drawing/2014/main" id="{8831BF52-E120-92AA-E4A4-5881F07A8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2316" y="0"/>
            <a:ext cx="6789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D0E70ED-E6AF-7845-BB8F-ECE44291A688}"/>
              </a:ext>
            </a:extLst>
          </p:cNvPr>
          <p:cNvSpPr txBox="1">
            <a:spLocks/>
          </p:cNvSpPr>
          <p:nvPr/>
        </p:nvSpPr>
        <p:spPr>
          <a:xfrm>
            <a:off x="0" y="989214"/>
            <a:ext cx="12192000" cy="509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CE882-3B75-8E48-B103-45FA3C122DC5}"/>
              </a:ext>
            </a:extLst>
          </p:cNvPr>
          <p:cNvSpPr/>
          <p:nvPr/>
        </p:nvSpPr>
        <p:spPr>
          <a:xfrm>
            <a:off x="-34965" y="0"/>
            <a:ext cx="5437280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0D72D83-5F8B-AC45-8FAC-17330CF5778D}"/>
              </a:ext>
            </a:extLst>
          </p:cNvPr>
          <p:cNvSpPr txBox="1">
            <a:spLocks/>
          </p:cNvSpPr>
          <p:nvPr/>
        </p:nvSpPr>
        <p:spPr>
          <a:xfrm>
            <a:off x="529406" y="885191"/>
            <a:ext cx="3049654" cy="1118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spc="-100">
                <a:solidFill>
                  <a:srgbClr val="56E7E0"/>
                </a:solidFill>
              </a:rPr>
              <a:t>Overview</a:t>
            </a: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302BE22F-E7F9-604B-AFD0-491A6272973F}"/>
              </a:ext>
            </a:extLst>
          </p:cNvPr>
          <p:cNvSpPr txBox="1">
            <a:spLocks/>
          </p:cNvSpPr>
          <p:nvPr/>
        </p:nvSpPr>
        <p:spPr>
          <a:xfrm>
            <a:off x="529405" y="1649984"/>
            <a:ext cx="4164513" cy="4322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GB" sz="1800" b="1" dirty="0">
                <a:latin typeface="Arial Black" panose="020B0A04020102020204" pitchFamily="34" charset="0"/>
              </a:rPr>
              <a:t>About MedCity </a:t>
            </a:r>
          </a:p>
          <a:p>
            <a:pPr marL="457200" indent="-457200">
              <a:buAutoNum type="arabicPeriod"/>
            </a:pPr>
            <a:endParaRPr lang="en-GB" sz="1800" b="1" dirty="0">
              <a:latin typeface="Arial Black" panose="020B0A04020102020204" pitchFamily="34" charset="0"/>
            </a:endParaRPr>
          </a:p>
          <a:p>
            <a:pPr marL="457200" indent="-457200">
              <a:buAutoNum type="arabicPeriod"/>
            </a:pPr>
            <a:r>
              <a:rPr lang="en-GB" sz="1800" b="1" dirty="0">
                <a:latin typeface="Arial Black" panose="020B0A04020102020204" pitchFamily="34" charset="0"/>
              </a:rPr>
              <a:t>Why choose London</a:t>
            </a:r>
            <a:br>
              <a:rPr lang="en-GB" sz="1800" b="1" dirty="0">
                <a:latin typeface="Arial Black" panose="020B0A04020102020204" pitchFamily="34" charset="0"/>
              </a:rPr>
            </a:br>
            <a:endParaRPr lang="en-US" sz="1800" b="1" dirty="0">
              <a:latin typeface="Arial Black" panose="020B0A04020102020204" pitchFamily="34" charset="0"/>
            </a:endParaRPr>
          </a:p>
          <a:p>
            <a:pPr marL="457200" indent="-457200">
              <a:buAutoNum type="arabicPeriod"/>
            </a:pPr>
            <a:r>
              <a:rPr lang="en-GB" sz="1800" b="1" dirty="0">
                <a:latin typeface="Arial Black" panose="020B0A04020102020204" pitchFamily="34" charset="0"/>
              </a:rPr>
              <a:t>How we can help </a:t>
            </a:r>
            <a:br>
              <a:rPr lang="en-GB" sz="1800" b="1" dirty="0">
                <a:latin typeface="Arial Black" panose="020B0A04020102020204" pitchFamily="34" charset="0"/>
              </a:rPr>
            </a:br>
            <a:endParaRPr lang="en-GB" b="1" dirty="0">
              <a:latin typeface="Arial Black" panose="020B0A04020102020204" pitchFamily="34" charset="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GB" sz="140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GB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GB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24C3B-D193-3847-B318-FCA3225F75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r="14728"/>
          <a:stretch/>
        </p:blipFill>
        <p:spPr>
          <a:xfrm>
            <a:off x="-34966" y="5413422"/>
            <a:ext cx="5437282" cy="91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4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DF4240-B4FF-344D-B154-471C80C62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56" t="249" r="43178" b="8354"/>
          <a:stretch/>
        </p:blipFill>
        <p:spPr>
          <a:xfrm>
            <a:off x="4011711" y="0"/>
            <a:ext cx="8180289" cy="6895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1D80C9-4820-8949-B2A6-9ED5B3EE5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1"/>
          <a:stretch/>
        </p:blipFill>
        <p:spPr>
          <a:xfrm>
            <a:off x="-273395" y="-13953"/>
            <a:ext cx="9228082" cy="688590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6A02F8F-136E-DD4B-949F-E6F41DB82F04}"/>
              </a:ext>
            </a:extLst>
          </p:cNvPr>
          <p:cNvSpPr txBox="1">
            <a:spLocks/>
          </p:cNvSpPr>
          <p:nvPr/>
        </p:nvSpPr>
        <p:spPr>
          <a:xfrm>
            <a:off x="616516" y="486109"/>
            <a:ext cx="2371577" cy="936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56E7E0"/>
                </a:solidFill>
                <a:latin typeface="Arial" panose="020B0604020202020204" pitchFamily="34" charset="0"/>
                <a:ea typeface="Apple SD Gothic Neo Heavy" panose="02000300000000000000" pitchFamily="2" charset="-127"/>
                <a:cs typeface="Arial" panose="020B0604020202020204" pitchFamily="34" charset="0"/>
              </a:rPr>
              <a:t>MedCity</a:t>
            </a:r>
            <a:endParaRPr lang="en-US" sz="4000" b="1" dirty="0">
              <a:solidFill>
                <a:srgbClr val="56E7E0"/>
              </a:solidFill>
              <a:latin typeface="Arial" panose="020B0604020202020204" pitchFamily="34" charset="0"/>
              <a:ea typeface="Apple SD Gothic Neo Heavy" panose="020003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553A9-9C24-3102-73E4-B5F6023AFA0A}"/>
              </a:ext>
            </a:extLst>
          </p:cNvPr>
          <p:cNvSpPr txBox="1"/>
          <p:nvPr/>
        </p:nvSpPr>
        <p:spPr>
          <a:xfrm>
            <a:off x="616516" y="1748526"/>
            <a:ext cx="61529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Founded in 2014 by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Mayor of London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three </a:t>
            </a: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Health Science Centres (now </a:t>
            </a:r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Innovation Networks</a:t>
            </a: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6BCA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6BCA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Cluster Organization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the World-Leading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 and Life Science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Sector </a:t>
            </a: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6BCA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endParaRPr lang="en-GB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Merged with </a:t>
            </a:r>
            <a:r>
              <a:rPr lang="en-GB" sz="2400" b="1" dirty="0">
                <a:solidFill>
                  <a:srgbClr val="1ED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&amp; Partners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2023 </a:t>
            </a:r>
            <a:endParaRPr lang="en-US" sz="240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7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098D4D-13E1-49BD-488F-A2D9A68F8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8010462" cy="6866743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8CFF0A-BC64-1CA2-CACF-93D269CED6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998" y="0"/>
            <a:ext cx="6096002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B2DA4"/>
              </a:solidFill>
              <a:highlight>
                <a:srgbClr val="D8011B"/>
              </a:highlight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30D514E-C765-9B42-8689-377958F273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83" r="11148"/>
          <a:stretch/>
        </p:blipFill>
        <p:spPr>
          <a:xfrm>
            <a:off x="6095998" y="4467268"/>
            <a:ext cx="6095998" cy="209288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6633E71-E6C6-1643-80B3-2E170AC6E35A}"/>
              </a:ext>
            </a:extLst>
          </p:cNvPr>
          <p:cNvSpPr txBox="1">
            <a:spLocks/>
          </p:cNvSpPr>
          <p:nvPr/>
        </p:nvSpPr>
        <p:spPr>
          <a:xfrm>
            <a:off x="6997196" y="1361393"/>
            <a:ext cx="4312487" cy="3650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effectLst/>
                <a:ea typeface="Calibri" panose="020F0502020204030204" pitchFamily="34" charset="0"/>
              </a:rPr>
              <a:t>Working in close </a:t>
            </a:r>
            <a:r>
              <a:rPr lang="en-US" sz="2000" dirty="0">
                <a:effectLst/>
                <a:ea typeface="Calibri" panose="020F0502020204030204" pitchFamily="34" charset="0"/>
              </a:rPr>
              <a:t>partnership </a:t>
            </a:r>
            <a:r>
              <a:rPr lang="en-US" sz="2000" b="0" dirty="0">
                <a:effectLst/>
                <a:ea typeface="Calibri" panose="020F0502020204030204" pitchFamily="34" charset="0"/>
              </a:rPr>
              <a:t>with London’s world-leading universities, MedCity </a:t>
            </a:r>
            <a:r>
              <a:rPr lang="en-US" sz="2000" dirty="0">
                <a:effectLst/>
                <a:ea typeface="Calibri" panose="020F0502020204030204" pitchFamily="34" charset="0"/>
              </a:rPr>
              <a:t>connects</a:t>
            </a:r>
            <a:r>
              <a:rPr lang="en-US" sz="2000" b="0" dirty="0">
                <a:effectLst/>
                <a:ea typeface="Calibri" panose="020F0502020204030204" pitchFamily="34" charset="0"/>
              </a:rPr>
              <a:t> private industry with partners in the NHS, charity sector and research institutes.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B99DC0-FCDB-0B4F-9A44-FFDFBA1B503E}"/>
              </a:ext>
            </a:extLst>
          </p:cNvPr>
          <p:cNvSpPr txBox="1">
            <a:spLocks/>
          </p:cNvSpPr>
          <p:nvPr/>
        </p:nvSpPr>
        <p:spPr>
          <a:xfrm>
            <a:off x="6997197" y="554779"/>
            <a:ext cx="3778627" cy="508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6E7E0"/>
                </a:solidFill>
                <a:effectLst/>
                <a:ea typeface="Calibri" panose="020F0502020204030204" pitchFamily="34" charset="0"/>
              </a:rPr>
              <a:t>What do we do?</a:t>
            </a:r>
            <a:endParaRPr kumimoji="0" lang="en-GB" sz="2400" b="1" i="0" u="none" strike="noStrike" kern="1200" cap="none" normalizeH="0" baseline="0" noProof="0" dirty="0">
              <a:ln>
                <a:noFill/>
              </a:ln>
              <a:solidFill>
                <a:srgbClr val="56E7E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576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8EA7516-8DC2-C548-8E8C-E8F50EDDD8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434" y="0"/>
            <a:ext cx="12273006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E6A3A-B77B-5B48-BB63-DC331AC3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388" y="5552313"/>
            <a:ext cx="1755336" cy="4479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BB5CAF-034F-BD21-2D44-7A251BEDC4D1}"/>
              </a:ext>
            </a:extLst>
          </p:cNvPr>
          <p:cNvGraphicFramePr>
            <a:graphicFrameLocks noGrp="1"/>
          </p:cNvGraphicFramePr>
          <p:nvPr/>
        </p:nvGraphicFramePr>
        <p:xfrm>
          <a:off x="1157689" y="1114232"/>
          <a:ext cx="10231342" cy="4028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4834">
                  <a:extLst>
                    <a:ext uri="{9D8B030D-6E8A-4147-A177-3AD203B41FA5}">
                      <a16:colId xmlns:a16="http://schemas.microsoft.com/office/drawing/2014/main" val="1453187948"/>
                    </a:ext>
                  </a:extLst>
                </a:gridCol>
                <a:gridCol w="5169093">
                  <a:extLst>
                    <a:ext uri="{9D8B030D-6E8A-4147-A177-3AD203B41FA5}">
                      <a16:colId xmlns:a16="http://schemas.microsoft.com/office/drawing/2014/main" val="4103027565"/>
                    </a:ext>
                  </a:extLst>
                </a:gridCol>
                <a:gridCol w="2507415">
                  <a:extLst>
                    <a:ext uri="{9D8B030D-6E8A-4147-A177-3AD203B41FA5}">
                      <a16:colId xmlns:a16="http://schemas.microsoft.com/office/drawing/2014/main" val="4034675761"/>
                    </a:ext>
                  </a:extLst>
                </a:gridCol>
              </a:tblGrid>
              <a:tr h="1307517">
                <a:tc rowSpan="2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None/>
                      </a:pPr>
                      <a:r>
                        <a:rPr lang="en-GB" sz="1600" i="0" kern="1200" dirty="0">
                          <a:solidFill>
                            <a:srgbClr val="1EDEB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HEALTHCARE SYSTEM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million 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living in London.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140 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Specialist Services 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Care Systems (ICSs)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trusts (secondary, tertiary and quaternary care)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None/>
                      </a:pPr>
                      <a:r>
                        <a:rPr lang="en-GB" sz="1600" i="0" kern="1200" dirty="0">
                          <a:solidFill>
                            <a:srgbClr val="1EDEB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RESEARCH &amp; ACADEMIA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AHSCs (Kings’ Health Partners, Imperial College Academic Health Science Centre, UCLPartners) 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HINs (Health Innovation Network, Imperial College Health Partners, UCLPartners)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Clinical Research Networks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ARCs  (Applied Research Collaboration)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7 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Biomedical Research Centres 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London Diagnostic Evidence Cooperative (based at Imperial)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Technology Cooperatives (Cardio-vascular disease – G&amp;STT and Enteric Health- Barts) 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Informatics Cooperative (Oxford-Cambridge-London)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None/>
                      </a:pPr>
                      <a:r>
                        <a:rPr lang="en-GB" sz="1600" i="0" kern="1200" dirty="0">
                          <a:solidFill>
                            <a:srgbClr val="1EDEB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BIOINFORMATICS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100k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genomes (headquartered at QMUL) 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Char char="›"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Genomics Medicine Centres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94979"/>
                  </a:ext>
                </a:extLst>
              </a:tr>
              <a:tr h="2720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None/>
                      </a:pPr>
                      <a:r>
                        <a:rPr lang="en-GB" sz="1600" i="0" dirty="0">
                          <a:solidFill>
                            <a:srgbClr val="1EDE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TRIALS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None/>
                      </a:pPr>
                      <a:r>
                        <a:rPr lang="en-US" sz="11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Between 2020-2023: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SzPct val="200000"/>
                        <a:buFont typeface="Lato" panose="020B0604020202020204" charset="0"/>
                        <a:buNone/>
                      </a:pPr>
                      <a:endParaRPr lang="en-US" sz="110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 of UK clinical studies had a site in London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than 64% of which were in part industry-funded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SzPct val="200000"/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 of UK clinical trial participants were from London between 2020-2022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14957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71AE0B2-FB84-2410-BD80-07A59FA846AA}"/>
              </a:ext>
            </a:extLst>
          </p:cNvPr>
          <p:cNvSpPr/>
          <p:nvPr/>
        </p:nvSpPr>
        <p:spPr>
          <a:xfrm>
            <a:off x="1157688" y="3823348"/>
            <a:ext cx="2548894" cy="13139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rgbClr val="1EDEB9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INDUSTRY</a:t>
            </a:r>
          </a:p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5,300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life sciences companies operate in the UK, nearly 50% in London region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7D45-5894-4AD9-3C9C-03D4498C0BD3}"/>
              </a:ext>
            </a:extLst>
          </p:cNvPr>
          <p:cNvSpPr/>
          <p:nvPr/>
        </p:nvSpPr>
        <p:spPr>
          <a:xfrm>
            <a:off x="1157688" y="5142622"/>
            <a:ext cx="10231342" cy="10839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rgbClr val="1EDEB9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GOVERNMENT &amp; PUBLIC SECTOR</a:t>
            </a: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Regulators (MHRA, HRA, NICE)		Funding agencies (NIHR, MRC, Innovate UK)</a:t>
            </a: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Government departments (DHSC, DBT)		Research charities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DB14C-04BE-A052-8FE5-CAF16E083EF9}"/>
              </a:ext>
            </a:extLst>
          </p:cNvPr>
          <p:cNvSpPr txBox="1"/>
          <p:nvPr/>
        </p:nvSpPr>
        <p:spPr>
          <a:xfrm>
            <a:off x="1157688" y="392302"/>
            <a:ext cx="9539689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ECOSYSTEM – London life sciences</a:t>
            </a:r>
          </a:p>
        </p:txBody>
      </p:sp>
      <p:pic>
        <p:nvPicPr>
          <p:cNvPr id="8" name="Picture 2" descr="King's College London transparent PNG - StickPNG">
            <a:extLst>
              <a:ext uri="{FF2B5EF4-FFF2-40B4-BE49-F238E27FC236}">
                <a16:creationId xmlns:a16="http://schemas.microsoft.com/office/drawing/2014/main" id="{60D7895A-4149-4E48-82D0-DD40B9BE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977" y="4534771"/>
            <a:ext cx="864691" cy="59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cl-logo – SCALINGS">
            <a:extLst>
              <a:ext uri="{FF2B5EF4-FFF2-40B4-BE49-F238E27FC236}">
                <a16:creationId xmlns:a16="http://schemas.microsoft.com/office/drawing/2014/main" id="{797B9DD1-E272-42F7-AF13-8D34CAD40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577" y="4241721"/>
            <a:ext cx="1182593" cy="118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perial College London">
            <a:extLst>
              <a:ext uri="{FF2B5EF4-FFF2-40B4-BE49-F238E27FC236}">
                <a16:creationId xmlns:a16="http://schemas.microsoft.com/office/drawing/2014/main" id="{A36482CA-747D-4B8A-BA2B-AA0930F6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079" y="4686676"/>
            <a:ext cx="1112221" cy="29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ndex of /qm-resources/logos">
            <a:extLst>
              <a:ext uri="{FF2B5EF4-FFF2-40B4-BE49-F238E27FC236}">
                <a16:creationId xmlns:a16="http://schemas.microsoft.com/office/drawing/2014/main" id="{304BA29A-A307-4A93-92CE-AF49660D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210" y="4678236"/>
            <a:ext cx="1188941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10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8EA7516-8DC2-C548-8E8C-E8F50EDDD8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434" y="0"/>
            <a:ext cx="12273006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36A8C7A-1180-C793-6D55-9AFBB86AF462}"/>
              </a:ext>
            </a:extLst>
          </p:cNvPr>
          <p:cNvGrpSpPr/>
          <p:nvPr/>
        </p:nvGrpSpPr>
        <p:grpSpPr>
          <a:xfrm>
            <a:off x="40818" y="0"/>
            <a:ext cx="12264666" cy="7015354"/>
            <a:chOff x="40818" y="0"/>
            <a:chExt cx="12264666" cy="7015354"/>
          </a:xfrm>
        </p:grpSpPr>
        <p:pic>
          <p:nvPicPr>
            <p:cNvPr id="51" name="Picture 5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120321E-4E9D-6BE5-CBD3-DDF66C59D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942"/>
                </a:clrFrom>
                <a:clrTo>
                  <a:srgbClr val="000942">
                    <a:alpha val="0"/>
                  </a:srgbClr>
                </a:clrTo>
              </a:clrChange>
            </a:blip>
            <a:srcRect l="14542" t="20924" r="22684" b="6522"/>
            <a:stretch/>
          </p:blipFill>
          <p:spPr>
            <a:xfrm>
              <a:off x="40818" y="2041435"/>
              <a:ext cx="12176502" cy="497391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D57B7BE-C1EA-8C57-537B-53AAE03B4ADB}"/>
                </a:ext>
              </a:extLst>
            </p:cNvPr>
            <p:cNvSpPr txBox="1"/>
            <p:nvPr/>
          </p:nvSpPr>
          <p:spPr>
            <a:xfrm>
              <a:off x="7936569" y="4853724"/>
              <a:ext cx="746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1EDEB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SC1</a:t>
              </a:r>
            </a:p>
          </p:txBody>
        </p:sp>
        <p:pic>
          <p:nvPicPr>
            <p:cNvPr id="53" name="Graphic 52" descr="Good Idea outline">
              <a:extLst>
                <a:ext uri="{FF2B5EF4-FFF2-40B4-BE49-F238E27FC236}">
                  <a16:creationId xmlns:a16="http://schemas.microsoft.com/office/drawing/2014/main" id="{4342B36A-9D56-D74A-D5E6-C42E8EF13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6569" y="4315237"/>
              <a:ext cx="538487" cy="538487"/>
            </a:xfrm>
            <a:prstGeom prst="rect">
              <a:avLst/>
            </a:prstGeom>
          </p:spPr>
        </p:pic>
        <p:pic>
          <p:nvPicPr>
            <p:cNvPr id="54" name="Graphic 53" descr="Good Idea outline">
              <a:extLst>
                <a:ext uri="{FF2B5EF4-FFF2-40B4-BE49-F238E27FC236}">
                  <a16:creationId xmlns:a16="http://schemas.microsoft.com/office/drawing/2014/main" id="{4026144B-A4B5-751B-222D-890E008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49554" y="5821593"/>
              <a:ext cx="569612" cy="56961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1503DBA-06FB-9E04-6340-DD1B36BDA805}"/>
                </a:ext>
              </a:extLst>
            </p:cNvPr>
            <p:cNvSpPr txBox="1"/>
            <p:nvPr/>
          </p:nvSpPr>
          <p:spPr>
            <a:xfrm>
              <a:off x="6391937" y="2640747"/>
              <a:ext cx="17698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1EDEB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Knowledge</a:t>
              </a:r>
              <a:br>
                <a:rPr lang="en-US" b="1">
                  <a:solidFill>
                    <a:srgbClr val="1EDEB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b="1">
                  <a:solidFill>
                    <a:srgbClr val="1EDEB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Quarter</a:t>
              </a:r>
            </a:p>
          </p:txBody>
        </p:sp>
        <p:pic>
          <p:nvPicPr>
            <p:cNvPr id="56" name="Graphic 55" descr="Good Idea outline">
              <a:extLst>
                <a:ext uri="{FF2B5EF4-FFF2-40B4-BE49-F238E27FC236}">
                  <a16:creationId xmlns:a16="http://schemas.microsoft.com/office/drawing/2014/main" id="{8864EBCC-B70F-F780-087E-6CA572D2E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83572" y="2756513"/>
              <a:ext cx="538488" cy="53848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F8715EC-4F8F-5B70-AF3A-DD1EA9784594}"/>
                </a:ext>
              </a:extLst>
            </p:cNvPr>
            <p:cNvSpPr txBox="1"/>
            <p:nvPr/>
          </p:nvSpPr>
          <p:spPr>
            <a:xfrm>
              <a:off x="2507228" y="5821593"/>
              <a:ext cx="27543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1EDEB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Innovation Gateway, Sutton</a:t>
              </a:r>
            </a:p>
          </p:txBody>
        </p:sp>
        <p:pic>
          <p:nvPicPr>
            <p:cNvPr id="58" name="Graphic 57" descr="Good Idea outline">
              <a:extLst>
                <a:ext uri="{FF2B5EF4-FFF2-40B4-BE49-F238E27FC236}">
                  <a16:creationId xmlns:a16="http://schemas.microsoft.com/office/drawing/2014/main" id="{30B3B105-E2C5-D94F-2F91-D293661C4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03172" y="2684543"/>
              <a:ext cx="538488" cy="53848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2214E7-8ED6-24F1-0580-B2577F8EC3A4}"/>
                </a:ext>
              </a:extLst>
            </p:cNvPr>
            <p:cNvSpPr txBox="1"/>
            <p:nvPr/>
          </p:nvSpPr>
          <p:spPr>
            <a:xfrm>
              <a:off x="7892501" y="2393251"/>
              <a:ext cx="1706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1EDEB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Whitechapel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5C465B1-E19B-8F91-F622-7EFF1790468F}"/>
                </a:ext>
              </a:extLst>
            </p:cNvPr>
            <p:cNvSpPr txBox="1"/>
            <p:nvPr/>
          </p:nvSpPr>
          <p:spPr>
            <a:xfrm flipH="1">
              <a:off x="754385" y="3382961"/>
              <a:ext cx="15714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1EDEB9"/>
                  </a:solidFill>
                  <a:latin typeface="Lato"/>
                  <a:ea typeface="Lato"/>
                  <a:cs typeface="Lato"/>
                </a:rPr>
                <a:t>White City</a:t>
              </a:r>
              <a:br>
                <a:rPr lang="en-US" b="1" dirty="0">
                  <a:solidFill>
                    <a:srgbClr val="1EDEB9"/>
                  </a:solidFill>
                  <a:latin typeface="Lato"/>
                  <a:ea typeface="Lato"/>
                  <a:cs typeface="Lato"/>
                </a:rPr>
              </a:br>
              <a:r>
                <a:rPr lang="en-US" b="1" dirty="0">
                  <a:solidFill>
                    <a:srgbClr val="1EDEB9"/>
                  </a:solidFill>
                  <a:latin typeface="Lato"/>
                  <a:ea typeface="Lato"/>
                  <a:cs typeface="Lato"/>
                </a:rPr>
                <a:t>Innovation District</a:t>
              </a:r>
              <a:endParaRPr lang="en-US" b="1" dirty="0">
                <a:solidFill>
                  <a:srgbClr val="1EDEB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61" name="Graphic 60" descr="Good Idea outline">
              <a:extLst>
                <a:ext uri="{FF2B5EF4-FFF2-40B4-BE49-F238E27FC236}">
                  <a16:creationId xmlns:a16="http://schemas.microsoft.com/office/drawing/2014/main" id="{F7652E12-0D50-C9EE-F588-6DF936E4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96048" y="3450533"/>
              <a:ext cx="569612" cy="569612"/>
            </a:xfrm>
            <a:prstGeom prst="rect">
              <a:avLst/>
            </a:prstGeom>
          </p:spPr>
        </p:pic>
        <p:pic>
          <p:nvPicPr>
            <p:cNvPr id="62" name="Graphic 61" descr="Good Idea outline">
              <a:extLst>
                <a:ext uri="{FF2B5EF4-FFF2-40B4-BE49-F238E27FC236}">
                  <a16:creationId xmlns:a16="http://schemas.microsoft.com/office/drawing/2014/main" id="{F349DE1B-E3B1-96AB-3612-07DCB6DC7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0920" y="3645840"/>
              <a:ext cx="569612" cy="5696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E956005-E089-0E48-3721-56B033052123}"/>
                </a:ext>
              </a:extLst>
            </p:cNvPr>
            <p:cNvSpPr txBox="1"/>
            <p:nvPr/>
          </p:nvSpPr>
          <p:spPr>
            <a:xfrm flipH="1">
              <a:off x="3822608" y="2999509"/>
              <a:ext cx="17698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EDEB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Paddington Life Sciences</a:t>
              </a:r>
            </a:p>
          </p:txBody>
        </p:sp>
        <p:pic>
          <p:nvPicPr>
            <p:cNvPr id="64" name="Graphic 63" descr="Good Idea outline">
              <a:extLst>
                <a:ext uri="{FF2B5EF4-FFF2-40B4-BE49-F238E27FC236}">
                  <a16:creationId xmlns:a16="http://schemas.microsoft.com/office/drawing/2014/main" id="{6EDEA7A1-DA6D-5E83-F4F2-8D97851AA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75525" y="3953239"/>
              <a:ext cx="527921" cy="527921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A424F1-4E6F-7198-0189-C77AE65ACD71}"/>
                </a:ext>
              </a:extLst>
            </p:cNvPr>
            <p:cNvSpPr txBox="1"/>
            <p:nvPr/>
          </p:nvSpPr>
          <p:spPr>
            <a:xfrm>
              <a:off x="8673222" y="3131318"/>
              <a:ext cx="2060867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>
                  <a:solidFill>
                    <a:srgbClr val="1EDEB9"/>
                  </a:solidFill>
                  <a:latin typeface="Lato"/>
                  <a:ea typeface="Lato"/>
                  <a:cs typeface="Lato"/>
                </a:rPr>
                <a:t>Canary Wharf</a:t>
              </a:r>
              <a:br>
                <a:rPr lang="en-US" b="1">
                  <a:solidFill>
                    <a:srgbClr val="1EDEB9"/>
                  </a:solidFill>
                  <a:latin typeface="Lato"/>
                  <a:ea typeface="Lato"/>
                  <a:cs typeface="Lato"/>
                </a:rPr>
              </a:br>
              <a:r>
                <a:rPr lang="en-US" b="1">
                  <a:solidFill>
                    <a:srgbClr val="1EDEB9"/>
                  </a:solidFill>
                  <a:latin typeface="Lato"/>
                  <a:ea typeface="Lato"/>
                  <a:cs typeface="Lato"/>
                </a:rPr>
                <a:t> Life Sciences</a:t>
              </a:r>
              <a:endParaRPr lang="en-US" b="1">
                <a:solidFill>
                  <a:srgbClr val="1EDEB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66" name="Graphic 65" descr="Good Idea outline">
              <a:extLst>
                <a:ext uri="{FF2B5EF4-FFF2-40B4-BE49-F238E27FC236}">
                  <a16:creationId xmlns:a16="http://schemas.microsoft.com/office/drawing/2014/main" id="{6A0D773E-244F-E4DF-DD60-DF089ABB0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10552" y="1974743"/>
              <a:ext cx="538487" cy="53848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E73C698-B338-338D-5E9D-D1606CC08671}"/>
                </a:ext>
              </a:extLst>
            </p:cNvPr>
            <p:cNvSpPr txBox="1"/>
            <p:nvPr/>
          </p:nvSpPr>
          <p:spPr>
            <a:xfrm>
              <a:off x="10244617" y="2059320"/>
              <a:ext cx="2060867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1EDEB9"/>
                  </a:solidFill>
                  <a:latin typeface="Lato"/>
                  <a:ea typeface="Lato"/>
                  <a:cs typeface="Lato"/>
                </a:rPr>
                <a:t>Olympic Park</a:t>
              </a:r>
              <a:endParaRPr lang="en-US" b="1" dirty="0">
                <a:solidFill>
                  <a:srgbClr val="1EDEB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6BD3AEA-9139-7B95-4E4A-8DD18D6E129A}"/>
                </a:ext>
              </a:extLst>
            </p:cNvPr>
            <p:cNvSpPr txBox="1"/>
            <p:nvPr/>
          </p:nvSpPr>
          <p:spPr>
            <a:xfrm>
              <a:off x="383485" y="303473"/>
              <a:ext cx="40955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London’s Innovation Districts</a:t>
              </a:r>
            </a:p>
          </p:txBody>
        </p:sp>
        <p:pic>
          <p:nvPicPr>
            <p:cNvPr id="69" name="Picture 68" descr="Background pattern&#10;&#10;Description automatically generated">
              <a:extLst>
                <a:ext uri="{FF2B5EF4-FFF2-40B4-BE49-F238E27FC236}">
                  <a16:creationId xmlns:a16="http://schemas.microsoft.com/office/drawing/2014/main" id="{44EAB73B-8156-37D9-4793-83252C746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621" t="21854" b="-1"/>
            <a:stretch/>
          </p:blipFill>
          <p:spPr>
            <a:xfrm>
              <a:off x="4614336" y="0"/>
              <a:ext cx="4170682" cy="219878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FE6A3A-B77B-5B48-BB63-DC331AC3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2446" y="6228292"/>
            <a:ext cx="1755336" cy="4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24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C67B9B-4742-DB85-901E-29F52752E0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097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ABA843-95F9-FC0A-33B5-B7C4C1754889}"/>
              </a:ext>
            </a:extLst>
          </p:cNvPr>
          <p:cNvSpPr/>
          <p:nvPr/>
        </p:nvSpPr>
        <p:spPr>
          <a:xfrm>
            <a:off x="4491319" y="1"/>
            <a:ext cx="7700678" cy="6857999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E848B-5603-9CE1-092E-32E375679BBD}"/>
              </a:ext>
            </a:extLst>
          </p:cNvPr>
          <p:cNvSpPr txBox="1"/>
          <p:nvPr/>
        </p:nvSpPr>
        <p:spPr>
          <a:xfrm>
            <a:off x="4790652" y="776611"/>
            <a:ext cx="7102012" cy="5684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Seven thriving, independent, yet connected, urban life science clusters across the city</a:t>
            </a:r>
          </a:p>
          <a:p>
            <a:pPr marL="800100" lvl="2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White City </a:t>
            </a:r>
            <a:r>
              <a:rPr lang="en-GB" kern="100" dirty="0">
                <a:solidFill>
                  <a:srgbClr val="56E7E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(Imperial College, Novartis)</a:t>
            </a:r>
          </a:p>
          <a:p>
            <a:pPr marL="800100" lvl="2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Paddington/ Albertopolis </a:t>
            </a:r>
            <a:r>
              <a:rPr lang="en-GB" kern="100" dirty="0">
                <a:solidFill>
                  <a:srgbClr val="56E7E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(Imperial College, IQVIA, Takeda)</a:t>
            </a:r>
          </a:p>
          <a:p>
            <a:pPr marL="800100" lvl="2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London Cancer Hub </a:t>
            </a:r>
            <a:r>
              <a:rPr lang="en-GB" kern="100" dirty="0">
                <a:solidFill>
                  <a:srgbClr val="56E7E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(Royal Marsden Hospital, Institute of Cancer Research)</a:t>
            </a:r>
          </a:p>
          <a:p>
            <a:pPr marL="800100" lvl="2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Knowledge Quarter </a:t>
            </a:r>
            <a:r>
              <a:rPr lang="en-GB" kern="100" dirty="0">
                <a:solidFill>
                  <a:srgbClr val="56E7E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(Francis Crick Institute, UCL, MSD, Google)</a:t>
            </a:r>
          </a:p>
          <a:p>
            <a:pPr marL="800100" lvl="2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SC1 </a:t>
            </a:r>
            <a:r>
              <a:rPr lang="en-GB" kern="100" dirty="0">
                <a:solidFill>
                  <a:srgbClr val="56E7E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(Kings College, Guy’s Hospital)</a:t>
            </a:r>
          </a:p>
          <a:p>
            <a:pPr marL="800100" lvl="2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kern="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WhiteChapel</a:t>
            </a:r>
            <a:r>
              <a:rPr lang="en-GB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Canary Wharf </a:t>
            </a:r>
            <a:r>
              <a:rPr lang="en-GB" kern="100" dirty="0">
                <a:solidFill>
                  <a:srgbClr val="56E7E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(Queen Mary University, Barts Hospital)</a:t>
            </a:r>
          </a:p>
          <a:p>
            <a:pPr marL="800100" lvl="2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Olympic Park </a:t>
            </a:r>
            <a:r>
              <a:rPr lang="en-GB" kern="100" dirty="0">
                <a:solidFill>
                  <a:srgbClr val="56E7E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(UCL, Cancer Research UK)</a:t>
            </a:r>
          </a:p>
          <a:p>
            <a:pPr marL="457200" lvl="2">
              <a:lnSpc>
                <a:spcPct val="107000"/>
              </a:lnSpc>
              <a:spcBef>
                <a:spcPts val="600"/>
              </a:spcBef>
            </a:pPr>
            <a:endParaRPr lang="en-GB" kern="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within 25 minutes of central London via the Elizabeth Line or Jubilee line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endParaRPr lang="en-GB" kern="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9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CB48B-C784-24C1-43E2-D48312553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ADE42-6825-3F50-D773-29C88FA4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86"/>
          <a:stretch/>
        </p:blipFill>
        <p:spPr>
          <a:xfrm rot="10800000">
            <a:off x="5221926" y="-1"/>
            <a:ext cx="697007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7E93CF-1374-2BF4-65CB-92C88964B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1"/>
          <a:stretch/>
        </p:blipFill>
        <p:spPr>
          <a:xfrm>
            <a:off x="0" y="1"/>
            <a:ext cx="9228082" cy="688590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5CC5B74-D713-174A-10EF-038D6877BB69}"/>
              </a:ext>
            </a:extLst>
          </p:cNvPr>
          <p:cNvSpPr txBox="1">
            <a:spLocks/>
          </p:cNvSpPr>
          <p:nvPr/>
        </p:nvSpPr>
        <p:spPr>
          <a:xfrm>
            <a:off x="332293" y="2960619"/>
            <a:ext cx="7979603" cy="936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56E7E0"/>
                </a:solidFill>
                <a:latin typeface="Arial" panose="020B0604020202020204" pitchFamily="34" charset="0"/>
                <a:ea typeface="Apple SD Gothic Neo Heavy" panose="02000300000000000000" pitchFamily="2" charset="-127"/>
                <a:cs typeface="Arial" panose="020B0604020202020204" pitchFamily="34" charset="0"/>
              </a:rPr>
              <a:t>Why London for Life Sciences?</a:t>
            </a:r>
            <a:endParaRPr lang="en-US" sz="4000" b="1" dirty="0">
              <a:solidFill>
                <a:srgbClr val="56E7E0"/>
              </a:solidFill>
              <a:latin typeface="Arial" panose="020B0604020202020204" pitchFamily="34" charset="0"/>
              <a:ea typeface="Apple SD Gothic Neo Heavy" panose="02000300000000000000" pitchFamily="2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8EA7516-8DC2-C548-8E8C-E8F50EDDD8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434" y="0"/>
            <a:ext cx="12273006" cy="6858000"/>
          </a:xfrm>
          <a:prstGeom prst="rect">
            <a:avLst/>
          </a:prstGeom>
          <a:solidFill>
            <a:srgbClr val="2B2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DB14C-04BE-A052-8FE5-CAF16E083EF9}"/>
              </a:ext>
            </a:extLst>
          </p:cNvPr>
          <p:cNvSpPr txBox="1"/>
          <p:nvPr/>
        </p:nvSpPr>
        <p:spPr>
          <a:xfrm>
            <a:off x="837648" y="402196"/>
            <a:ext cx="10171728" cy="51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Leading Research &amp; Exceptional Healthcare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53E782-732D-5C82-FAE4-90B636572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12" y="1597914"/>
            <a:ext cx="5391902" cy="1705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C1C2FB-89DF-3C2C-7269-F03F58972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960" y="1362285"/>
            <a:ext cx="5363323" cy="1838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2CEE09-67BE-DEF6-2875-FC0618948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5" y="3303127"/>
            <a:ext cx="5077534" cy="18195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927B2C-B23A-3631-8D5C-EE035AF5F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76" y="5103168"/>
            <a:ext cx="5410955" cy="15146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25ABDA-54D0-1D3D-3CB7-D367D876E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039449"/>
            <a:ext cx="4677428" cy="1505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88B0F6-5DCB-E270-567B-9659717DD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844" y="3200867"/>
            <a:ext cx="5410955" cy="1743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FE6A3A-B77B-5B48-BB63-DC331AC3E7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4356" y="6219781"/>
            <a:ext cx="1755336" cy="4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71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586</Words>
  <Application>Microsoft Office PowerPoint</Application>
  <PresentationFormat>Widescreen</PresentationFormat>
  <Paragraphs>101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Arial Black</vt:lpstr>
      <vt:lpstr>Calibri</vt:lpstr>
      <vt:lpstr>Lato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Omer Safdar</dc:creator>
  <cp:lastModifiedBy>Omer Safdar</cp:lastModifiedBy>
  <cp:revision>1</cp:revision>
  <dcterms:created xsi:type="dcterms:W3CDTF">2024-11-05T16:22:33Z</dcterms:created>
  <dcterms:modified xsi:type="dcterms:W3CDTF">2024-11-06T11:16:48Z</dcterms:modified>
</cp:coreProperties>
</file>