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82" r:id="rId6"/>
    <p:sldMasterId id="2147483700" r:id="rId7"/>
    <p:sldMasterId id="2147483720" r:id="rId8"/>
    <p:sldMasterId id="2147483739" r:id="rId9"/>
    <p:sldMasterId id="2147483757" r:id="rId10"/>
    <p:sldMasterId id="2147483774" r:id="rId11"/>
    <p:sldMasterId id="2147483780" r:id="rId12"/>
    <p:sldMasterId id="2147483787" r:id="rId13"/>
  </p:sldMasterIdLst>
  <p:notesMasterIdLst>
    <p:notesMasterId r:id="rId24"/>
  </p:notesMasterIdLst>
  <p:sldIdLst>
    <p:sldId id="257" r:id="rId14"/>
    <p:sldId id="2145708099" r:id="rId15"/>
    <p:sldId id="2145708511" r:id="rId16"/>
    <p:sldId id="2145708089" r:id="rId17"/>
    <p:sldId id="2145708094" r:id="rId18"/>
    <p:sldId id="1195" r:id="rId19"/>
    <p:sldId id="2145708120" r:id="rId20"/>
    <p:sldId id="2145707981" r:id="rId21"/>
    <p:sldId id="2145708054" r:id="rId22"/>
    <p:sldId id="21457080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153459-BAB9-1952-26BF-6F10BC34D6FC}" name="Jon Baty" initials="JB" userId="S::jbaty@marketingbirmingham.com::217e2d4a-d89c-4672-85dd-a78742f48f5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Mariankowska" userId="05af510c-e01e-4807-bc0c-c7fc1cb9314b" providerId="ADAL" clId="{BDE9E111-E199-4610-B679-4A80B20C7D09}"/>
    <pc:docChg chg="delSld">
      <pc:chgData name="Magdalena Mariankowska" userId="05af510c-e01e-4807-bc0c-c7fc1cb9314b" providerId="ADAL" clId="{BDE9E111-E199-4610-B679-4A80B20C7D09}" dt="2024-11-10T19:17:52.521" v="1" actId="47"/>
      <pc:docMkLst>
        <pc:docMk/>
      </pc:docMkLst>
      <pc:sldChg chg="del">
        <pc:chgData name="Magdalena Mariankowska" userId="05af510c-e01e-4807-bc0c-c7fc1cb9314b" providerId="ADAL" clId="{BDE9E111-E199-4610-B679-4A80B20C7D09}" dt="2024-11-10T19:17:52.521" v="1" actId="47"/>
        <pc:sldMkLst>
          <pc:docMk/>
          <pc:sldMk cId="3131279851" sldId="2145708020"/>
        </pc:sldMkLst>
      </pc:sldChg>
      <pc:sldChg chg="del">
        <pc:chgData name="Magdalena Mariankowska" userId="05af510c-e01e-4807-bc0c-c7fc1cb9314b" providerId="ADAL" clId="{BDE9E111-E199-4610-B679-4A80B20C7D09}" dt="2024-11-10T19:17:46.779" v="0" actId="47"/>
        <pc:sldMkLst>
          <pc:docMk/>
          <pc:sldMk cId="966711809" sldId="2145708060"/>
        </pc:sldMkLst>
      </pc:sldChg>
      <pc:sldChg chg="del">
        <pc:chgData name="Magdalena Mariankowska" userId="05af510c-e01e-4807-bc0c-c7fc1cb9314b" providerId="ADAL" clId="{BDE9E111-E199-4610-B679-4A80B20C7D09}" dt="2024-11-10T19:17:52.521" v="1" actId="47"/>
        <pc:sldMkLst>
          <pc:docMk/>
          <pc:sldMk cId="2168817105" sldId="2145708096"/>
        </pc:sldMkLst>
      </pc:sldChg>
      <pc:sldChg chg="del">
        <pc:chgData name="Magdalena Mariankowska" userId="05af510c-e01e-4807-bc0c-c7fc1cb9314b" providerId="ADAL" clId="{BDE9E111-E199-4610-B679-4A80B20C7D09}" dt="2024-11-10T19:17:52.521" v="1" actId="47"/>
        <pc:sldMkLst>
          <pc:docMk/>
          <pc:sldMk cId="4080505212" sldId="2145708584"/>
        </pc:sldMkLst>
      </pc:sldChg>
      <pc:sldChg chg="del">
        <pc:chgData name="Magdalena Mariankowska" userId="05af510c-e01e-4807-bc0c-c7fc1cb9314b" providerId="ADAL" clId="{BDE9E111-E199-4610-B679-4A80B20C7D09}" dt="2024-11-10T19:17:52.521" v="1" actId="47"/>
        <pc:sldMkLst>
          <pc:docMk/>
          <pc:sldMk cId="1696490583" sldId="2145708585"/>
        </pc:sldMkLst>
      </pc:sldChg>
      <pc:sldChg chg="del">
        <pc:chgData name="Magdalena Mariankowska" userId="05af510c-e01e-4807-bc0c-c7fc1cb9314b" providerId="ADAL" clId="{BDE9E111-E199-4610-B679-4A80B20C7D09}" dt="2024-11-10T19:17:52.521" v="1" actId="47"/>
        <pc:sldMkLst>
          <pc:docMk/>
          <pc:sldMk cId="3041130069" sldId="2145708588"/>
        </pc:sldMkLst>
      </pc:sldChg>
      <pc:sldChg chg="del">
        <pc:chgData name="Magdalena Mariankowska" userId="05af510c-e01e-4807-bc0c-c7fc1cb9314b" providerId="ADAL" clId="{BDE9E111-E199-4610-B679-4A80B20C7D09}" dt="2024-11-10T19:17:46.779" v="0" actId="47"/>
        <pc:sldMkLst>
          <pc:docMk/>
          <pc:sldMk cId="825187141" sldId="2145708589"/>
        </pc:sldMkLst>
      </pc:sldChg>
      <pc:sldChg chg="del">
        <pc:chgData name="Magdalena Mariankowska" userId="05af510c-e01e-4807-bc0c-c7fc1cb9314b" providerId="ADAL" clId="{BDE9E111-E199-4610-B679-4A80B20C7D09}" dt="2024-11-10T19:17:46.779" v="0" actId="47"/>
        <pc:sldMkLst>
          <pc:docMk/>
          <pc:sldMk cId="17302952" sldId="2145708594"/>
        </pc:sldMkLst>
      </pc:sldChg>
      <pc:sldChg chg="del">
        <pc:chgData name="Magdalena Mariankowska" userId="05af510c-e01e-4807-bc0c-c7fc1cb9314b" providerId="ADAL" clId="{BDE9E111-E199-4610-B679-4A80B20C7D09}" dt="2024-11-10T19:17:46.779" v="0" actId="47"/>
        <pc:sldMkLst>
          <pc:docMk/>
          <pc:sldMk cId="2813231198" sldId="2145708595"/>
        </pc:sldMkLst>
      </pc:sldChg>
      <pc:sldChg chg="del">
        <pc:chgData name="Magdalena Mariankowska" userId="05af510c-e01e-4807-bc0c-c7fc1cb9314b" providerId="ADAL" clId="{BDE9E111-E199-4610-B679-4A80B20C7D09}" dt="2024-11-10T19:17:46.779" v="0" actId="47"/>
        <pc:sldMkLst>
          <pc:docMk/>
          <pc:sldMk cId="1835230277" sldId="2145708596"/>
        </pc:sldMkLst>
      </pc:sldChg>
      <pc:sldMasterChg chg="delSldLayout">
        <pc:chgData name="Magdalena Mariankowska" userId="05af510c-e01e-4807-bc0c-c7fc1cb9314b" providerId="ADAL" clId="{BDE9E111-E199-4610-B679-4A80B20C7D09}" dt="2024-11-10T19:17:52.521" v="1" actId="47"/>
        <pc:sldMasterMkLst>
          <pc:docMk/>
          <pc:sldMasterMk cId="661799230" sldId="2147483757"/>
        </pc:sldMasterMkLst>
        <pc:sldLayoutChg chg="del">
          <pc:chgData name="Magdalena Mariankowska" userId="05af510c-e01e-4807-bc0c-c7fc1cb9314b" providerId="ADAL" clId="{BDE9E111-E199-4610-B679-4A80B20C7D09}" dt="2024-11-10T19:17:52.521" v="1" actId="47"/>
          <pc:sldLayoutMkLst>
            <pc:docMk/>
            <pc:sldMasterMk cId="661799230" sldId="2147483757"/>
            <pc:sldLayoutMk cId="2290309705" sldId="2147483786"/>
          </pc:sldLayoutMkLst>
        </pc:sldLayoutChg>
        <pc:sldLayoutChg chg="del">
          <pc:chgData name="Magdalena Mariankowska" userId="05af510c-e01e-4807-bc0c-c7fc1cb9314b" providerId="ADAL" clId="{BDE9E111-E199-4610-B679-4A80B20C7D09}" dt="2024-11-10T19:17:46.779" v="0" actId="47"/>
          <pc:sldLayoutMkLst>
            <pc:docMk/>
            <pc:sldMasterMk cId="661799230" sldId="2147483757"/>
            <pc:sldLayoutMk cId="3267152453" sldId="2147483795"/>
          </pc:sldLayoutMkLst>
        </pc:sldLayoutChg>
      </pc:sldMasterChg>
      <pc:sldMasterChg chg="delSldLayout">
        <pc:chgData name="Magdalena Mariankowska" userId="05af510c-e01e-4807-bc0c-c7fc1cb9314b" providerId="ADAL" clId="{BDE9E111-E199-4610-B679-4A80B20C7D09}" dt="2024-11-10T19:17:46.779" v="0" actId="47"/>
        <pc:sldMasterMkLst>
          <pc:docMk/>
          <pc:sldMasterMk cId="1683230790" sldId="2147483787"/>
        </pc:sldMasterMkLst>
        <pc:sldLayoutChg chg="del">
          <pc:chgData name="Magdalena Mariankowska" userId="05af510c-e01e-4807-bc0c-c7fc1cb9314b" providerId="ADAL" clId="{BDE9E111-E199-4610-B679-4A80B20C7D09}" dt="2024-11-10T19:17:46.779" v="0" actId="47"/>
          <pc:sldLayoutMkLst>
            <pc:docMk/>
            <pc:sldMasterMk cId="1683230790" sldId="2147483787"/>
            <pc:sldLayoutMk cId="3932968658" sldId="214748379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GB" sz="1200" b="1">
                <a:solidFill>
                  <a:srgbClr val="54565B"/>
                </a:solidFill>
              </a:rPr>
              <a:t>Price</a:t>
            </a:r>
            <a:r>
              <a:rPr lang="en-GB" sz="1200" b="1" baseline="0">
                <a:solidFill>
                  <a:srgbClr val="54565B"/>
                </a:solidFill>
              </a:rPr>
              <a:t> per square foot office space</a:t>
            </a:r>
            <a:endParaRPr lang="en-GB" sz="1200" b="1">
              <a:solidFill>
                <a:srgbClr val="54565B"/>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Sheet1!$B$1</c:f>
              <c:strCache>
                <c:ptCount val="1"/>
                <c:pt idx="0">
                  <c:v>New Build</c:v>
                </c:pt>
              </c:strCache>
            </c:strRef>
          </c:tx>
          <c:spPr>
            <a:solidFill>
              <a:srgbClr val="545559"/>
            </a:solidFill>
            <a:ln>
              <a:noFill/>
            </a:ln>
            <a:effectLst/>
          </c:spPr>
          <c:invertIfNegative val="0"/>
          <c:cat>
            <c:strRef>
              <c:f>Sheet1!$A$2:$A$3</c:f>
              <c:strCache>
                <c:ptCount val="2"/>
                <c:pt idx="0">
                  <c:v>Birmingham</c:v>
                </c:pt>
                <c:pt idx="1">
                  <c:v>London</c:v>
                </c:pt>
              </c:strCache>
            </c:strRef>
          </c:cat>
          <c:val>
            <c:numRef>
              <c:f>Sheet1!$B$2:$B$3</c:f>
              <c:numCache>
                <c:formatCode>General</c:formatCode>
                <c:ptCount val="2"/>
                <c:pt idx="0">
                  <c:v>86</c:v>
                </c:pt>
                <c:pt idx="1">
                  <c:v>135</c:v>
                </c:pt>
              </c:numCache>
            </c:numRef>
          </c:val>
          <c:extLst>
            <c:ext xmlns:c16="http://schemas.microsoft.com/office/drawing/2014/chart" uri="{C3380CC4-5D6E-409C-BE32-E72D297353CC}">
              <c16:uniqueId val="{00000000-AC5E-4179-9145-6E188A379792}"/>
            </c:ext>
          </c:extLst>
        </c:ser>
        <c:ser>
          <c:idx val="1"/>
          <c:order val="1"/>
          <c:tx>
            <c:strRef>
              <c:f>Sheet1!$C$1</c:f>
              <c:strCache>
                <c:ptCount val="1"/>
                <c:pt idx="0">
                  <c:v>Old Build</c:v>
                </c:pt>
              </c:strCache>
            </c:strRef>
          </c:tx>
          <c:spPr>
            <a:solidFill>
              <a:srgbClr val="FF9D1A"/>
            </a:solidFill>
            <a:ln>
              <a:noFill/>
            </a:ln>
            <a:effectLst/>
          </c:spPr>
          <c:invertIfNegative val="0"/>
          <c:cat>
            <c:strRef>
              <c:f>Sheet1!$A$2:$A$3</c:f>
              <c:strCache>
                <c:ptCount val="2"/>
                <c:pt idx="0">
                  <c:v>Birmingham</c:v>
                </c:pt>
                <c:pt idx="1">
                  <c:v>London</c:v>
                </c:pt>
              </c:strCache>
            </c:strRef>
          </c:cat>
          <c:val>
            <c:numRef>
              <c:f>Sheet1!$C$2:$C$3</c:f>
              <c:numCache>
                <c:formatCode>General</c:formatCode>
                <c:ptCount val="2"/>
                <c:pt idx="0">
                  <c:v>79</c:v>
                </c:pt>
                <c:pt idx="1">
                  <c:v>118</c:v>
                </c:pt>
              </c:numCache>
            </c:numRef>
          </c:val>
          <c:extLst>
            <c:ext xmlns:c16="http://schemas.microsoft.com/office/drawing/2014/chart" uri="{C3380CC4-5D6E-409C-BE32-E72D297353CC}">
              <c16:uniqueId val="{00000001-AC5E-4179-9145-6E188A379792}"/>
            </c:ext>
          </c:extLst>
        </c:ser>
        <c:dLbls>
          <c:showLegendKey val="0"/>
          <c:showVal val="0"/>
          <c:showCatName val="0"/>
          <c:showSerName val="0"/>
          <c:showPercent val="0"/>
          <c:showBubbleSize val="0"/>
        </c:dLbls>
        <c:gapWidth val="219"/>
        <c:overlap val="-27"/>
        <c:axId val="82018224"/>
        <c:axId val="82016976"/>
      </c:barChart>
      <c:catAx>
        <c:axId val="8201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2016976"/>
        <c:crosses val="autoZero"/>
        <c:auto val="1"/>
        <c:lblAlgn val="ctr"/>
        <c:lblOffset val="100"/>
        <c:noMultiLvlLbl val="0"/>
      </c:catAx>
      <c:valAx>
        <c:axId val="8201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201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91D67-46D8-48D6-9AB1-DC104800FB9B}" type="datetimeFigureOut">
              <a:rPr lang="en-GB" smtClean="0"/>
              <a:t>10/11/2024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764E0-434F-4122-9EA6-6104FABC9E24}" type="slidenum">
              <a:rPr lang="en-GB" smtClean="0"/>
              <a:t>‹#›</a:t>
            </a:fld>
            <a:endParaRPr lang="en-GB"/>
          </a:p>
        </p:txBody>
      </p:sp>
    </p:spTree>
    <p:extLst>
      <p:ext uri="{BB962C8B-B14F-4D97-AF65-F5344CB8AC3E}">
        <p14:creationId xmlns:p14="http://schemas.microsoft.com/office/powerpoint/2010/main" val="55958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mca.org.uk/documents/strategies/plan-for-growt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About West Midlands Growth Company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E0E05-FF44-45B2-B27D-6E6CEEB66C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26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Our region is one of Europe’s youngest - and most diverse. We have a proud tradition of tolerance, friendliness and being supportive of all our 4.7 million citizens, with residents coming from 190 countries. For the first time in history, all athletes in the Commonwealth Games will be cheered on by a “home audience” who live and work in the West Midlands. Truly one region, many worlds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Spanning some 900 square kilometres – broadly similar in size to Singapore -  our region has a uniquely warm and welcoming character and forms the UK’s largest regional economy, worth £105bn – equivalent to the economy of Hungary.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what also sets us apart is the strong and coordinated governance from our elected regional mayor, Andy Street, who drives </a:t>
            </a:r>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economic development, transport, housing, jobs and skills across our region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Graduate talent: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effectLst/>
                <a:ea typeface="DengXian" panose="02010600030101010101" pitchFamily="2" charset="-122"/>
                <a:cs typeface="Arial" panose="020B0604020202020204" pitchFamily="34" charset="0"/>
              </a:rPr>
              <a:t>58,000 graduates per year, 55% retention rate in the region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solidFill>
                  <a:srgbClr val="FF9D1A"/>
                </a:solidFill>
                <a:ea typeface="DengXian" panose="02010600030101010101" pitchFamily="2" charset="-122"/>
                <a:cs typeface="Arial" panose="020B0604020202020204" pitchFamily="34" charset="0"/>
              </a:rPr>
              <a:t>H</a:t>
            </a:r>
            <a:r>
              <a:rPr lang="en-GB" sz="1200" b="1" kern="1200">
                <a:solidFill>
                  <a:srgbClr val="FF9D1A"/>
                </a:solidFill>
                <a:effectLst/>
                <a:ea typeface="DengXian" panose="02010600030101010101" pitchFamily="2" charset="-122"/>
                <a:cs typeface="Arial" panose="020B0604020202020204" pitchFamily="34" charset="0"/>
              </a:rPr>
              <a:t>ome </a:t>
            </a:r>
            <a:r>
              <a:rPr lang="en-GB" sz="1200" b="1">
                <a:solidFill>
                  <a:srgbClr val="FF9D1A"/>
                </a:solidFill>
                <a:ea typeface="DengXian" panose="02010600030101010101" pitchFamily="2" charset="-122"/>
                <a:cs typeface="Arial" panose="020B0604020202020204" pitchFamily="34" charset="0"/>
              </a:rPr>
              <a:t>of </a:t>
            </a:r>
            <a:r>
              <a:rPr lang="en-GB" sz="1200" b="1" kern="1200">
                <a:solidFill>
                  <a:srgbClr val="FF9D1A"/>
                </a:solidFill>
                <a:effectLst/>
                <a:ea typeface="DengXian" panose="02010600030101010101" pitchFamily="2" charset="-122"/>
                <a:cs typeface="Arial" panose="020B0604020202020204" pitchFamily="34" charset="0"/>
              </a:rPr>
              <a:t>three </a:t>
            </a:r>
            <a:r>
              <a:rPr lang="en-GB" sz="1200" b="1">
                <a:solidFill>
                  <a:srgbClr val="FF9D1A"/>
                </a:solidFill>
                <a:ea typeface="DengXian" panose="02010600030101010101" pitchFamily="2" charset="-122"/>
                <a:cs typeface="Arial" panose="020B0604020202020204" pitchFamily="34" charset="0"/>
              </a:rPr>
              <a:t>international </a:t>
            </a:r>
            <a:r>
              <a:rPr lang="en-GB" sz="1200" b="1" kern="1200">
                <a:solidFill>
                  <a:srgbClr val="FF9D1A"/>
                </a:solidFill>
                <a:effectLst/>
                <a:ea typeface="DengXian" panose="02010600030101010101" pitchFamily="2" charset="-122"/>
                <a:cs typeface="Arial" panose="020B0604020202020204" pitchFamily="34" charset="0"/>
              </a:rPr>
              <a:t>business schools </a:t>
            </a:r>
            <a:r>
              <a:rPr lang="en-GB" sz="1200" kern="1200">
                <a:effectLst/>
                <a:ea typeface="DengXian" panose="02010600030101010101" pitchFamily="2" charset="-122"/>
                <a:cs typeface="Arial" panose="020B0604020202020204" pitchFamily="34" charset="0"/>
              </a:rPr>
              <a:t>including Warwick – globally #2 behind Harvard in terms of global business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effectLst/>
                <a:ea typeface="DengXian" panose="02010600030101010101" pitchFamily="2" charset="-122"/>
                <a:cs typeface="Arial" panose="020B0604020202020204" pitchFamily="34" charset="0"/>
              </a:rPr>
              <a:t>	</a:t>
            </a:r>
            <a:endParaRPr lang="en-GB" sz="1200">
              <a:solidFill>
                <a:schemeClr val="accent2"/>
              </a:solidFill>
            </a:endParaRPr>
          </a:p>
          <a:p>
            <a:endParaRPr lang="en-GB"/>
          </a:p>
          <a:p>
            <a:r>
              <a:rPr lang="en-GB"/>
              <a:t>World-class industry –led R&amp;D</a:t>
            </a:r>
          </a:p>
          <a:p>
            <a:pPr marL="266700" lvl="2" indent="-266700">
              <a:spcAft>
                <a:spcPts val="1200"/>
              </a:spcAft>
              <a:buClr>
                <a:srgbClr val="FF9D1A"/>
              </a:buClr>
              <a:buSzPct val="120000"/>
              <a:buFont typeface="Arial" panose="020B0604020202020204" pitchFamily="34" charset="0"/>
              <a:buChar char="•"/>
            </a:pPr>
            <a:r>
              <a:rPr lang="en-GB" sz="1400" b="1">
                <a:solidFill>
                  <a:srgbClr val="FF9D1A"/>
                </a:solidFill>
              </a:rPr>
              <a:t>HORIBA MIRA </a:t>
            </a:r>
            <a:r>
              <a:rPr lang="en-GB" sz="1400"/>
              <a:t>850-acre tech park with real-world research and testing for CAV, electric vehicles and vehicle resilience </a:t>
            </a:r>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UKBIC</a:t>
            </a:r>
            <a:r>
              <a:rPr lang="en-GB" sz="1400"/>
              <a:t> US$162m/CA$208m battery innovation centre, </a:t>
            </a:r>
            <a:r>
              <a:rPr lang="en-GB" sz="1400" b="1"/>
              <a:t>UK’s leading facility </a:t>
            </a:r>
            <a:r>
              <a:rPr lang="en-GB" sz="1400"/>
              <a:t>for battery development - prototyping to production</a:t>
            </a:r>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5PRING</a:t>
            </a:r>
            <a:r>
              <a:rPr lang="en-GB" sz="1400"/>
              <a:t> </a:t>
            </a:r>
            <a:r>
              <a:rPr lang="en-GB" sz="1400" b="1"/>
              <a:t>UK’s first commercial 5G accelerator</a:t>
            </a:r>
            <a:r>
              <a:rPr lang="en-GB" sz="1400"/>
              <a:t>, working across smart cities, transport, manufacturing and construction</a:t>
            </a:r>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Warwick Manufacturing Group</a:t>
            </a:r>
            <a:r>
              <a:rPr lang="en-GB" sz="1400"/>
              <a:t> Part of University of Warwick, pioneering research across Industry 4.0, digitisation and CAV. Includes </a:t>
            </a:r>
            <a:r>
              <a:rPr lang="en-GB" sz="1400" b="1"/>
              <a:t>the largest automotive research facility in Europe </a:t>
            </a:r>
            <a:r>
              <a:rPr lang="en-GB" sz="1400"/>
              <a:t>in partnership with Jaguar Land Rover and Tata</a:t>
            </a:r>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Innovation Birmingham</a:t>
            </a:r>
            <a:r>
              <a:rPr lang="en-GB" sz="1400"/>
              <a:t> 170+ companies</a:t>
            </a:r>
            <a:r>
              <a:rPr lang="en-GB" sz="1400" b="1"/>
              <a:t>; UK’s largest campus dedicated to digital/tech </a:t>
            </a:r>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Energy Systems Catapult </a:t>
            </a:r>
            <a:r>
              <a:rPr lang="en-US" sz="1400"/>
              <a:t>Supporting digitalization and AI in energy power networks, smart grids and systems</a:t>
            </a:r>
            <a:endParaRPr lang="en-GB" sz="1400"/>
          </a:p>
          <a:p>
            <a:pPr marL="266700" indent="-266700">
              <a:spcAft>
                <a:spcPts val="1200"/>
              </a:spcAft>
              <a:buClr>
                <a:srgbClr val="FF9D1A"/>
              </a:buClr>
              <a:buSzPct val="120000"/>
              <a:buFont typeface="Arial" panose="020B0604020202020204" pitchFamily="34" charset="0"/>
              <a:buChar char="•"/>
            </a:pPr>
            <a:r>
              <a:rPr lang="en-GB" sz="1400" b="1">
                <a:solidFill>
                  <a:srgbClr val="FF9D1A"/>
                </a:solidFill>
              </a:rPr>
              <a:t>National Brownfield Institute </a:t>
            </a:r>
            <a:r>
              <a:rPr lang="en-GB" sz="1400"/>
              <a:t>Europe’s largest specialist campus for brownfield remediation and modern methods of construction</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3BD47-011E-42B9-A668-EA4CA0B905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5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FC64D-43D8-4100-9125-53C53A5FA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06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GB"/>
          </a:p>
        </p:txBody>
      </p:sp>
    </p:spTree>
    <p:extLst>
      <p:ext uri="{BB962C8B-B14F-4D97-AF65-F5344CB8AC3E}">
        <p14:creationId xmlns:p14="http://schemas.microsoft.com/office/powerpoint/2010/main" val="370084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indent="0">
              <a:buFontTx/>
              <a:buNone/>
            </a:pPr>
            <a:r>
              <a:rPr lang="en-US" sz="1000" b="1">
                <a:effectLst/>
                <a:latin typeface="Segoe UI" panose="020B0502040204020203" pitchFamily="34" charset="0"/>
              </a:rPr>
              <a:t>Additional Notes:</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solidFill>
                  <a:schemeClr val="accent2"/>
                </a:solidFill>
                <a:latin typeface="Verdana" panose="020B0604030504040204" pitchFamily="34" charset="0"/>
                <a:ea typeface="Verdana" panose="020B0604030504040204" pitchFamily="34" charset="0"/>
                <a:cs typeface="Arial"/>
              </a:rPr>
              <a:t>-</a:t>
            </a:r>
            <a:r>
              <a:rPr lang="en-US" sz="1200" b="1">
                <a:solidFill>
                  <a:schemeClr val="accent2"/>
                </a:solidFill>
                <a:latin typeface="Verdana" panose="020B0604030504040204" pitchFamily="34" charset="0"/>
                <a:ea typeface="Verdana" panose="020B0604030504040204" pitchFamily="34" charset="0"/>
                <a:cs typeface="Arial"/>
              </a:rPr>
              <a:t> Innovation Accelerator</a:t>
            </a:r>
            <a:r>
              <a:rPr kumimoji="0" lang="en-US" sz="1200" b="0" i="0" u="none" strike="noStrike" kern="1200" cap="none" spc="0" normalizeH="0" baseline="0" noProof="0">
                <a:ln>
                  <a:noFill/>
                </a:ln>
                <a:solidFill>
                  <a:srgbClr val="2B2E2E"/>
                </a:solidFill>
                <a:effectLst/>
                <a:uLnTx/>
                <a:uFillTx/>
                <a:latin typeface="Verdana" panose="020B0604030504040204" pitchFamily="34" charset="0"/>
                <a:ea typeface="Verdana" panose="020B0604030504040204" pitchFamily="34" charset="0"/>
                <a:cs typeface="Arial"/>
              </a:rPr>
              <a:t>: A newly announced UK Innovation Accelerator (part of £100m investment) funding 5 projects in the West Midlands</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solidFill>
                  <a:schemeClr val="accent2"/>
                </a:solidFill>
                <a:latin typeface="Verdana" panose="020B0604030504040204" pitchFamily="34" charset="0"/>
                <a:ea typeface="Verdana" panose="020B0604030504040204" pitchFamily="34" charset="0"/>
                <a:cs typeface="Arial"/>
              </a:rPr>
              <a:t>-</a:t>
            </a:r>
            <a:r>
              <a:rPr lang="en-US" sz="1200" b="1">
                <a:solidFill>
                  <a:schemeClr val="accent2"/>
                </a:solidFill>
                <a:latin typeface="Verdana" panose="020B0604030504040204" pitchFamily="34" charset="0"/>
                <a:ea typeface="Verdana" panose="020B0604030504040204" pitchFamily="34" charset="0"/>
                <a:cs typeface="Arial"/>
              </a:rPr>
              <a:t> Devolution</a:t>
            </a:r>
            <a:r>
              <a:rPr lang="en-US" sz="1200">
                <a:solidFill>
                  <a:srgbClr val="2B2E2E"/>
                </a:solidFill>
                <a:latin typeface="Verdana" panose="020B0604030504040204" pitchFamily="34" charset="0"/>
                <a:ea typeface="Verdana" panose="020B0604030504040204" pitchFamily="34" charset="0"/>
                <a:cs typeface="Arial"/>
              </a:rPr>
              <a:t>: 1 of 2 Devolution trailblazer in the UK</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solidFill>
                  <a:schemeClr val="accent2"/>
                </a:solidFill>
                <a:latin typeface="Verdana" panose="020B0604030504040204" pitchFamily="34" charset="0"/>
                <a:ea typeface="Verdana" panose="020B0604030504040204" pitchFamily="34" charset="0"/>
                <a:cs typeface="Arial"/>
              </a:rPr>
              <a:t>- </a:t>
            </a:r>
            <a:r>
              <a:rPr lang="en-US" sz="1200" b="1">
                <a:solidFill>
                  <a:schemeClr val="accent2"/>
                </a:solidFill>
                <a:latin typeface="Verdana" panose="020B0604030504040204" pitchFamily="34" charset="0"/>
                <a:ea typeface="Verdana" panose="020B0604030504040204" pitchFamily="34" charset="0"/>
                <a:cs typeface="Arial"/>
              </a:rPr>
              <a:t>Investment Zone: </a:t>
            </a:r>
            <a:r>
              <a:rPr kumimoji="0" lang="en-US" sz="1200" b="0" i="0" u="none" strike="noStrike" kern="1200" cap="none" spc="0" normalizeH="0" baseline="0" noProof="0">
                <a:ln>
                  <a:noFill/>
                </a:ln>
                <a:solidFill>
                  <a:srgbClr val="2B2E2E"/>
                </a:solidFill>
                <a:effectLst/>
                <a:uLnTx/>
                <a:uFillTx/>
                <a:latin typeface="Verdana" panose="020B0604030504040204" pitchFamily="34" charset="0"/>
                <a:ea typeface="Verdana" panose="020B0604030504040204" pitchFamily="34" charset="0"/>
                <a:cs typeface="Arial"/>
              </a:rPr>
              <a:t>1 of 8 in England. £80m backing to support businesses to scale up</a:t>
            </a:r>
            <a:endParaRPr lang="en-US" sz="1200" b="1">
              <a:effectLst/>
              <a:latin typeface="Segoe UI" panose="020B0502040204020203" pitchFamily="34" charset="0"/>
            </a:endParaRP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effectLst/>
                <a:latin typeface="Segoe UI" panose="020B0502040204020203" pitchFamily="34" charset="0"/>
              </a:rPr>
              <a:t>-</a:t>
            </a:r>
            <a:r>
              <a:rPr lang="en-US" sz="1200" b="1">
                <a:effectLst/>
                <a:latin typeface="Segoe UI" panose="020B0502040204020203" pitchFamily="34" charset="0"/>
              </a:rPr>
              <a:t> Engaged: </a:t>
            </a:r>
            <a:r>
              <a:rPr lang="en-US" sz="1200">
                <a:effectLst/>
                <a:latin typeface="Segoe UI" panose="020B0502040204020203" pitchFamily="34" charset="0"/>
              </a:rPr>
              <a:t>Supporting the UK to become global science and technology superpower and the delivery of the Plan for Growth.</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effectLst/>
                <a:latin typeface="Segoe UI" panose="020B0502040204020203" pitchFamily="34" charset="0"/>
              </a:rPr>
              <a:t>-</a:t>
            </a:r>
            <a:r>
              <a:rPr lang="en-US" sz="1200" b="1">
                <a:effectLst/>
                <a:latin typeface="Segoe UI" panose="020B0502040204020203" pitchFamily="34" charset="0"/>
              </a:rPr>
              <a:t> Pilots: </a:t>
            </a:r>
            <a:r>
              <a:rPr lang="en-US" sz="1200">
                <a:effectLst/>
                <a:latin typeface="Segoe UI" panose="020B0502040204020203" pitchFamily="34" charset="0"/>
              </a:rPr>
              <a:t>Large concentration of national pilots and test beds. The West Midlands is a centre of gravity for capabilities and people. Need to specifically reference the devolution deal future energy zones and future mobility zones (available online) here as tangible examples</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200" b="0">
                <a:effectLst/>
                <a:latin typeface="Segoe UI" panose="020B0502040204020203" pitchFamily="34" charset="0"/>
              </a:rPr>
              <a:t>- </a:t>
            </a:r>
            <a:r>
              <a:rPr lang="en-US" sz="1200" b="1">
                <a:effectLst/>
                <a:latin typeface="Segoe UI" panose="020B0502040204020203" pitchFamily="34" charset="0"/>
              </a:rPr>
              <a:t>Trusted: </a:t>
            </a:r>
            <a:r>
              <a:rPr lang="en-GB" sz="1200">
                <a:latin typeface="Arial" panose="020B0604020202020204" pitchFamily="34" charset="0"/>
                <a:cs typeface="Arial" panose="020B0604020202020204" pitchFamily="34" charset="0"/>
              </a:rPr>
              <a:t>The confidence is echoed by large multinationals, such as Tata, </a:t>
            </a:r>
            <a:r>
              <a:rPr lang="en-GB" sz="1200" err="1">
                <a:latin typeface="Arial" panose="020B0604020202020204" pitchFamily="34" charset="0"/>
                <a:cs typeface="Arial" panose="020B0604020202020204" pitchFamily="34" charset="0"/>
              </a:rPr>
              <a:t>Thermofisher</a:t>
            </a:r>
            <a:r>
              <a:rPr lang="en-GB" sz="1200">
                <a:latin typeface="Arial" panose="020B0604020202020204" pitchFamily="34" charset="0"/>
                <a:cs typeface="Arial" panose="020B0604020202020204" pitchFamily="34" charset="0"/>
              </a:rPr>
              <a:t> or Vodaphone who have all elected the West Midlands as their location to undertake globally significant game-changing innovation.</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lang="en-US" sz="1000" b="1" u="sng">
              <a:solidFill>
                <a:schemeClr val="accent2"/>
              </a:solidFill>
              <a:latin typeface="Verdana" panose="020B0604030504040204" pitchFamily="34" charset="0"/>
              <a:ea typeface="Verdana" panose="020B0604030504040204" pitchFamily="34" charset="0"/>
              <a:cs typeface="Arial"/>
            </a:endParaRP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000" b="1" u="sng">
                <a:solidFill>
                  <a:schemeClr val="accent2"/>
                </a:solidFill>
                <a:latin typeface="Verdana" panose="020B0604030504040204" pitchFamily="34" charset="0"/>
                <a:ea typeface="Verdana" panose="020B0604030504040204" pitchFamily="34" charset="0"/>
                <a:cs typeface="Arial"/>
              </a:rPr>
              <a:t>Innovation Accelerator</a:t>
            </a:r>
            <a:r>
              <a:rPr kumimoji="0" lang="en-US" sz="1000" b="0" i="0" u="sng" strike="noStrike" kern="1200" cap="none" spc="0" normalizeH="0" baseline="0" noProof="0">
                <a:ln>
                  <a:noFill/>
                </a:ln>
                <a:solidFill>
                  <a:srgbClr val="2B2E2E"/>
                </a:solidFill>
                <a:effectLst/>
                <a:uLnTx/>
                <a:uFillTx/>
                <a:latin typeface="Verdana" panose="020B0604030504040204" pitchFamily="34" charset="0"/>
                <a:ea typeface="Verdana" panose="020B0604030504040204" pitchFamily="34" charset="0"/>
                <a:cs typeface="Arial"/>
              </a:rPr>
              <a:t>: </a:t>
            </a:r>
          </a:p>
          <a:p>
            <a:pPr algn="l" fontAlgn="t"/>
            <a:endParaRPr lang="en-US" b="1" i="0">
              <a:solidFill>
                <a:srgbClr val="C05701"/>
              </a:solidFill>
              <a:effectLst/>
              <a:latin typeface="DM Sans" pitchFamily="2" charset="0"/>
            </a:endParaRPr>
          </a:p>
          <a:p>
            <a:pPr algn="l" fontAlgn="t"/>
            <a:r>
              <a:rPr lang="en-US" b="1" i="0">
                <a:solidFill>
                  <a:srgbClr val="C05701"/>
                </a:solidFill>
                <a:effectLst/>
                <a:latin typeface="DM Sans" pitchFamily="2" charset="0"/>
              </a:rPr>
              <a:t>Principles</a:t>
            </a:r>
            <a:r>
              <a:rPr lang="en-US" b="1" i="0">
                <a:solidFill>
                  <a:srgbClr val="231F20"/>
                </a:solidFill>
                <a:effectLst/>
                <a:latin typeface="Noto Sans Display"/>
              </a:rPr>
              <a:t> - The West Midlands Innovation Accelerator will:</a:t>
            </a:r>
            <a:endParaRPr lang="en-US" b="0" i="0">
              <a:solidFill>
                <a:srgbClr val="231F20"/>
              </a:solidFill>
              <a:effectLst/>
              <a:latin typeface="Noto Sans Display"/>
            </a:endParaRPr>
          </a:p>
          <a:p>
            <a:pPr algn="l" fontAlgn="t">
              <a:buFont typeface="Arial" panose="020B0604020202020204" pitchFamily="34" charset="0"/>
              <a:buChar char="•"/>
            </a:pPr>
            <a:r>
              <a:rPr lang="en-US" b="0" i="0">
                <a:solidFill>
                  <a:srgbClr val="231F20"/>
                </a:solidFill>
                <a:effectLst/>
                <a:latin typeface="Noto Sans Display"/>
              </a:rPr>
              <a:t> Be focused on specific clusters of comparative advantage identified in the West Midlands </a:t>
            </a:r>
            <a:r>
              <a:rPr lang="en-US" b="0" i="0" u="sng">
                <a:solidFill>
                  <a:srgbClr val="007DA8"/>
                </a:solidFill>
                <a:effectLst/>
                <a:latin typeface="Noto Sans Display Bold"/>
                <a:hlinkClick r:id="rId3" tooltip="Plan for Growth"/>
              </a:rPr>
              <a:t>Plan for Growth</a:t>
            </a:r>
            <a:r>
              <a:rPr lang="en-US" b="0" i="0">
                <a:solidFill>
                  <a:srgbClr val="231F20"/>
                </a:solidFill>
                <a:effectLst/>
                <a:latin typeface="Noto Sans Display"/>
              </a:rPr>
              <a:t>.</a:t>
            </a:r>
          </a:p>
          <a:p>
            <a:pPr algn="l" fontAlgn="t">
              <a:buFont typeface="Arial" panose="020B0604020202020204" pitchFamily="34" charset="0"/>
              <a:buChar char="•"/>
            </a:pPr>
            <a:r>
              <a:rPr lang="en-US" b="0" i="0">
                <a:solidFill>
                  <a:srgbClr val="231F20"/>
                </a:solidFill>
                <a:effectLst/>
                <a:latin typeface="Noto Sans Display"/>
              </a:rPr>
              <a:t> Support cross-sector R&amp;D and innovation. This means using the region’s strengths in R&amp;D – particularly in engineering and advanced manufacturing – but helping to stimulate applied and translational R&amp;D in diversified fields and grow private R&amp;D investment.</a:t>
            </a:r>
          </a:p>
          <a:p>
            <a:pPr algn="l" fontAlgn="t">
              <a:buFont typeface="Arial" panose="020B0604020202020204" pitchFamily="34" charset="0"/>
              <a:buChar char="•"/>
            </a:pPr>
            <a:r>
              <a:rPr lang="en-US" b="0" i="0">
                <a:solidFill>
                  <a:srgbClr val="231F20"/>
                </a:solidFill>
                <a:effectLst/>
                <a:latin typeface="Noto Sans Display"/>
              </a:rPr>
              <a:t> Position the region on the global scale as a beacon for Foreign Direct Investment.</a:t>
            </a:r>
          </a:p>
          <a:p>
            <a:pPr algn="l" fontAlgn="t">
              <a:buFont typeface="Arial" panose="020B0604020202020204" pitchFamily="34" charset="0"/>
              <a:buChar char="•"/>
            </a:pPr>
            <a:r>
              <a:rPr lang="en-US" b="0" i="0">
                <a:solidFill>
                  <a:srgbClr val="231F20"/>
                </a:solidFill>
                <a:effectLst/>
                <a:latin typeface="Noto Sans Display"/>
              </a:rPr>
              <a:t> Provide a sustainable framework for building innovation capability and capacity.</a:t>
            </a:r>
          </a:p>
          <a:p>
            <a:pPr algn="l" fontAlgn="t">
              <a:buFont typeface="Arial" panose="020B0604020202020204" pitchFamily="34" charset="0"/>
              <a:buChar char="•"/>
            </a:pPr>
            <a:r>
              <a:rPr lang="en-US" b="0" i="0">
                <a:solidFill>
                  <a:srgbClr val="231F20"/>
                </a:solidFill>
                <a:effectLst/>
                <a:latin typeface="Noto Sans Display"/>
              </a:rPr>
              <a:t> Be driven by market demand with strong private sector business leadership.</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2B2E2E"/>
              </a:solidFill>
              <a:effectLst/>
              <a:uLnTx/>
              <a:uFillTx/>
              <a:latin typeface="Verdana" panose="020B0604030504040204" pitchFamily="34" charset="0"/>
              <a:ea typeface="Verdana" panose="020B0604030504040204" pitchFamily="34" charset="0"/>
              <a:cs typeface="Arial"/>
            </a:endParaRP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000" b="1" u="sng">
                <a:solidFill>
                  <a:schemeClr val="accent2"/>
                </a:solidFill>
                <a:latin typeface="Verdana" panose="020B0604030504040204" pitchFamily="34" charset="0"/>
                <a:ea typeface="Verdana" panose="020B0604030504040204" pitchFamily="34" charset="0"/>
                <a:cs typeface="Arial"/>
              </a:rPr>
              <a:t>Devolution</a:t>
            </a:r>
            <a:r>
              <a:rPr lang="en-US" sz="1000" b="1" u="sng">
                <a:solidFill>
                  <a:srgbClr val="2B2E2E"/>
                </a:solidFill>
                <a:latin typeface="Verdana" panose="020B0604030504040204" pitchFamily="34" charset="0"/>
                <a:ea typeface="Verdana" panose="020B0604030504040204" pitchFamily="34" charset="0"/>
                <a:cs typeface="Arial"/>
              </a:rPr>
              <a:t>: 1 of 2 Devolution trailblazer in the UK</a:t>
            </a: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lang="en-US" sz="1000" b="1">
              <a:solidFill>
                <a:srgbClr val="2B2E2E"/>
              </a:solidFill>
              <a:latin typeface="Verdana" panose="020B0604030504040204" pitchFamily="34" charset="0"/>
              <a:ea typeface="Verdana" panose="020B0604030504040204" pitchFamily="34" charset="0"/>
              <a:cs typeface="Arial"/>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The </a:t>
            </a:r>
            <a:r>
              <a:rPr lang="en-GB" sz="1200" b="1" i="0" u="none" strike="noStrike">
                <a:solidFill>
                  <a:srgbClr val="FFFFFF"/>
                </a:solidFill>
                <a:effectLst/>
                <a:latin typeface="Verdana" panose="020B0604030504040204" pitchFamily="34" charset="0"/>
              </a:rPr>
              <a:t>Deeper Devolution Deal </a:t>
            </a:r>
            <a:r>
              <a:rPr lang="en-GB" sz="1200" b="0" i="0" u="none" strike="noStrike">
                <a:solidFill>
                  <a:srgbClr val="FFFFFF"/>
                </a:solidFill>
                <a:effectLst/>
                <a:latin typeface="Verdana" panose="020B0604030504040204" pitchFamily="34" charset="0"/>
              </a:rPr>
              <a:t>represents a real step forward for the West Midlands</a:t>
            </a:r>
            <a:r>
              <a:rPr lang="en-US" sz="1200" b="0" i="0">
                <a:solidFill>
                  <a:srgbClr val="FFFFFF"/>
                </a:solidFill>
                <a:effectLst/>
                <a:latin typeface="Verdana" panose="020B0604030504040204" pitchFamily="34" charset="0"/>
              </a:rPr>
              <a:t>​</a:t>
            </a:r>
            <a:endParaRPr lang="en-US"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Devolves funding and powers from Whitehall </a:t>
            </a:r>
            <a:r>
              <a:rPr lang="en-US" sz="1200" b="0" i="0">
                <a:solidFill>
                  <a:srgbClr val="FFFFFF"/>
                </a:solidFill>
                <a:effectLst/>
                <a:latin typeface="Verdana" panose="020B0604030504040204" pitchFamily="34" charset="0"/>
              </a:rPr>
              <a:t>​</a:t>
            </a:r>
            <a:endParaRPr lang="en-US"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The </a:t>
            </a:r>
            <a:r>
              <a:rPr lang="en-GB" sz="1200" b="1" i="0" u="none" strike="noStrike">
                <a:solidFill>
                  <a:srgbClr val="FFFFFF"/>
                </a:solidFill>
                <a:effectLst/>
                <a:latin typeface="Verdana" panose="020B0604030504040204" pitchFamily="34" charset="0"/>
              </a:rPr>
              <a:t>Single Funding Settlement </a:t>
            </a:r>
            <a:r>
              <a:rPr lang="en-GB" sz="1200" b="0" i="0" u="none" strike="noStrike">
                <a:solidFill>
                  <a:srgbClr val="FFFFFF"/>
                </a:solidFill>
                <a:effectLst/>
                <a:latin typeface="Verdana" panose="020B0604030504040204" pitchFamily="34" charset="0"/>
              </a:rPr>
              <a:t>sees the region treated like a Whitehall department given a lump sum and it is up to the region to decide the spend </a:t>
            </a:r>
            <a:r>
              <a:rPr lang="en-US" sz="1200" b="0" i="0">
                <a:solidFill>
                  <a:srgbClr val="FFFFFF"/>
                </a:solidFill>
                <a:effectLst/>
                <a:latin typeface="Verdana" panose="020B0604030504040204" pitchFamily="34" charset="0"/>
              </a:rPr>
              <a:t>​</a:t>
            </a:r>
            <a:endParaRPr lang="en-US"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There will be a 10-year retention of business rates –worth £</a:t>
            </a:r>
            <a:r>
              <a:rPr lang="en-GB" sz="1200" b="1" i="0" u="none" strike="noStrike">
                <a:solidFill>
                  <a:srgbClr val="FFFFFF"/>
                </a:solidFill>
                <a:effectLst/>
                <a:latin typeface="Verdana" panose="020B0604030504040204" pitchFamily="34" charset="0"/>
              </a:rPr>
              <a:t>45m per annum </a:t>
            </a:r>
            <a:r>
              <a:rPr lang="en-GB" sz="1200" b="0" i="0" u="none" strike="noStrike">
                <a:solidFill>
                  <a:srgbClr val="FFFFFF"/>
                </a:solidFill>
                <a:effectLst/>
                <a:latin typeface="Verdana" panose="020B0604030504040204" pitchFamily="34" charset="0"/>
              </a:rPr>
              <a:t>to the region </a:t>
            </a:r>
            <a:r>
              <a:rPr lang="en-US" sz="1200" b="0" i="0">
                <a:solidFill>
                  <a:srgbClr val="FFFFFF"/>
                </a:solidFill>
                <a:effectLst/>
                <a:latin typeface="Verdana" panose="020B0604030504040204" pitchFamily="34" charset="0"/>
              </a:rPr>
              <a:t>​</a:t>
            </a:r>
            <a:endParaRPr lang="en-US"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The West Midlands Combined Authority to designate Levelling-Up Zones leading to 25 years’ worth of business rates retention </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There is also funding secured to support housing, retrofit, skills and training </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algn="l" rtl="0" fontAlgn="base">
              <a:buFont typeface="Arial" panose="020B0604020202020204" pitchFamily="34" charset="0"/>
              <a:buNone/>
            </a:pPr>
            <a:endParaRPr lang="en-GB" sz="1200" b="1" i="0" u="none" strike="noStrike">
              <a:solidFill>
                <a:srgbClr val="FFFFFF"/>
              </a:solidFill>
              <a:effectLst/>
              <a:latin typeface="Verdana" panose="020B0604030504040204" pitchFamily="34" charset="0"/>
            </a:endParaRPr>
          </a:p>
          <a:p>
            <a:pPr algn="l" rtl="0" fontAlgn="base">
              <a:buFont typeface="Arial" panose="020B0604020202020204" pitchFamily="34" charset="0"/>
              <a:buNone/>
            </a:pPr>
            <a:r>
              <a:rPr lang="en-GB" sz="1200" b="1" i="0" u="none" strike="noStrike">
                <a:solidFill>
                  <a:srgbClr val="FFFFFF"/>
                </a:solidFill>
                <a:effectLst/>
                <a:latin typeface="Verdana" panose="020B0604030504040204" pitchFamily="34" charset="0"/>
              </a:rPr>
              <a:t>Trade &amp; Investment </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WM's partnership with the Department of Business &amp; Trade recast with WMGC recognised as the lead agency for trade &amp; inward investment</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Greater strategic alignment supported by the international strategy </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Review of KAM and funding extended and a review of business competitiveness</a:t>
            </a:r>
            <a:r>
              <a:rPr lang="en-US" sz="1200" b="0" i="0">
                <a:solidFill>
                  <a:srgbClr val="FFFFFF"/>
                </a:solidFill>
                <a:effectLst/>
                <a:latin typeface="Verdana" panose="020B0604030504040204" pitchFamily="34" charset="0"/>
              </a:rPr>
              <a:t>​</a:t>
            </a:r>
            <a:endParaRPr lang="en-US" b="0" i="0">
              <a:solidFill>
                <a:srgbClr val="5456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FFFFFF"/>
                </a:solidFill>
                <a:effectLst/>
                <a:latin typeface="Verdana" panose="020B0604030504040204" pitchFamily="34" charset="0"/>
              </a:rPr>
              <a:t> DCMS and VisitBritain to work with WMGC to establish a second destination development partnership </a:t>
            </a:r>
            <a:r>
              <a:rPr lang="en-GB" sz="1200" b="0" i="0">
                <a:solidFill>
                  <a:srgbClr val="FFFFFF"/>
                </a:solidFill>
                <a:effectLst/>
                <a:latin typeface="Verdana" panose="020B0604030504040204" pitchFamily="34" charset="0"/>
              </a:rPr>
              <a:t>​</a:t>
            </a:r>
            <a:endParaRPr lang="en-GB" b="0" i="0">
              <a:solidFill>
                <a:srgbClr val="545659"/>
              </a:solidFill>
              <a:effectLst/>
              <a:latin typeface="Arial" panose="020B0604020202020204" pitchFamily="34" charset="0"/>
            </a:endParaRP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lang="en-US" sz="1000" b="1">
              <a:solidFill>
                <a:schemeClr val="accent2"/>
              </a:solidFill>
              <a:latin typeface="Verdana" panose="020B0604030504040204" pitchFamily="34" charset="0"/>
              <a:ea typeface="Verdana" panose="020B0604030504040204" pitchFamily="34" charset="0"/>
              <a:cs typeface="Arial"/>
            </a:endParaRPr>
          </a:p>
          <a:p>
            <a:pPr marL="12700" marR="149225"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sz="1000" b="1" u="sng">
                <a:solidFill>
                  <a:schemeClr val="accent2"/>
                </a:solidFill>
                <a:latin typeface="Verdana" panose="020B0604030504040204" pitchFamily="34" charset="0"/>
                <a:ea typeface="Verdana" panose="020B0604030504040204" pitchFamily="34" charset="0"/>
                <a:cs typeface="Arial"/>
              </a:rPr>
              <a:t>Investment Zone: </a:t>
            </a:r>
            <a:r>
              <a:rPr kumimoji="0" lang="en-US" sz="1000" b="1" i="0" u="sng" strike="noStrike" kern="1200" cap="none" spc="0" normalizeH="0" baseline="0" noProof="0">
                <a:ln>
                  <a:noFill/>
                </a:ln>
                <a:solidFill>
                  <a:srgbClr val="2B2E2E"/>
                </a:solidFill>
                <a:effectLst/>
                <a:uLnTx/>
                <a:uFillTx/>
                <a:latin typeface="Verdana" panose="020B0604030504040204" pitchFamily="34" charset="0"/>
                <a:ea typeface="Verdana" panose="020B0604030504040204" pitchFamily="34" charset="0"/>
                <a:cs typeface="Arial"/>
              </a:rPr>
              <a:t>1 of 8 in England. £80m backing to support businesses to scale up</a:t>
            </a:r>
          </a:p>
          <a:p>
            <a:pPr algn="l" rtl="0" fontAlgn="base"/>
            <a:endParaRPr lang="en-GB" sz="1200" b="1" i="0" u="none" strike="noStrike">
              <a:solidFill>
                <a:srgbClr val="545559"/>
              </a:solidFill>
              <a:effectLst/>
              <a:latin typeface="Verdana" panose="020B0604030504040204" pitchFamily="34" charset="0"/>
            </a:endParaRPr>
          </a:p>
          <a:p>
            <a:pPr algn="l" rtl="0" fontAlgn="base"/>
            <a:r>
              <a:rPr lang="en-GB" sz="1200" b="1" i="0" u="none" strike="noStrike">
                <a:solidFill>
                  <a:srgbClr val="545559"/>
                </a:solidFill>
                <a:effectLst/>
                <a:latin typeface="Verdana" panose="020B0604030504040204" pitchFamily="34" charset="0"/>
              </a:rPr>
              <a:t>Investment Zones</a:t>
            </a:r>
            <a:r>
              <a:rPr lang="en-US" sz="1200" b="0" i="0">
                <a:solidFill>
                  <a:srgbClr val="545559"/>
                </a:solidFill>
                <a:effectLst/>
                <a:latin typeface="Verdana" panose="020B0604030504040204" pitchFamily="34" charset="0"/>
              </a:rPr>
              <a:t>​</a:t>
            </a:r>
            <a:endParaRPr lang="en-US" b="0" i="0">
              <a:solidFill>
                <a:srgbClr val="545559"/>
              </a:solidFill>
              <a:effectLst/>
              <a:latin typeface="Segoe UI" panose="020B0502040204020203"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Focused on primary economic sector – agreed between WMCA and HMG</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Must be innovation/R&amp;D focused, linked to universities</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Govt. providing £80m funding over 5 years + Rates Retention</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Can be deployed flexibly between spending and tax incentives</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Tax incentives on up to 3x 200Ha sites could include:</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SDLT relief (commercial use)</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Up to 100% rates relief on new occupancy</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100% enhanced cap allowances</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545559"/>
                </a:solidFill>
                <a:effectLst/>
                <a:latin typeface="Verdana" panose="020B0604030504040204" pitchFamily="34" charset="0"/>
              </a:rPr>
              <a:t> Employer NICs</a:t>
            </a:r>
          </a:p>
          <a:p>
            <a:pPr algn="l" rtl="0" fontAlgn="base">
              <a:buFont typeface="Arial" panose="020B0604020202020204" pitchFamily="34" charset="0"/>
              <a:buNone/>
            </a:pPr>
            <a:endParaRPr lang="en-US" b="0" i="0">
              <a:solidFill>
                <a:srgbClr val="545559"/>
              </a:solidFill>
              <a:effectLst/>
              <a:latin typeface="Arial" panose="020B0604020202020204" pitchFamily="34" charset="0"/>
            </a:endParaRPr>
          </a:p>
          <a:p>
            <a:pPr algn="l" rtl="0" fontAlgn="base"/>
            <a:r>
              <a:rPr lang="en-GB" sz="1200" b="1" i="0" u="none" strike="noStrike">
                <a:solidFill>
                  <a:srgbClr val="545559"/>
                </a:solidFill>
                <a:effectLst/>
                <a:latin typeface="Verdana" panose="020B0604030504040204" pitchFamily="34" charset="0"/>
              </a:rPr>
              <a:t>Levelling-up Zones</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Focused on addressing levelling-up in key strategic corridors across conurbation.</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Self-financing via bus. rates retention of 100% above agreed baseline for 25 years, creating leverage to attract private investment.</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Zones must be underpinned by approved masterplan to deliver investment in housing + transport, digital &amp; energy infrastructure.</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WMCA pursuing agreement with HMG to:</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Pilot SDLT retention on new homes</a:t>
            </a:r>
            <a:r>
              <a:rPr lang="en-US" sz="1200" b="0" i="0">
                <a:solidFill>
                  <a:srgbClr val="545559"/>
                </a:solidFill>
                <a:effectLst/>
                <a:latin typeface="Verdana" panose="020B0604030504040204" pitchFamily="34" charset="0"/>
              </a:rPr>
              <a:t>​</a:t>
            </a:r>
            <a:endParaRPr lang="en-US" b="0" i="0">
              <a:solidFill>
                <a:srgbClr val="545559"/>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545559"/>
                </a:solidFill>
                <a:effectLst/>
                <a:latin typeface="Verdana" panose="020B0604030504040204" pitchFamily="34" charset="0"/>
              </a:rPr>
              <a:t> Grant WMCA additional powers on localized CPO &amp; compensation, and flexible deployment of existing grant funds within zones.</a:t>
            </a:r>
            <a:r>
              <a:rPr lang="en-US" sz="1200" b="0" i="0">
                <a:solidFill>
                  <a:srgbClr val="545559"/>
                </a:solidFill>
                <a:effectLst/>
                <a:latin typeface="Verdana" panose="020B0604030504040204" pitchFamily="34" charset="0"/>
              </a:rPr>
              <a:t>​</a:t>
            </a:r>
          </a:p>
          <a:p>
            <a:pPr algn="l" rtl="0" fontAlgn="base">
              <a:buFont typeface="Arial" panose="020B0604020202020204" pitchFamily="34" charset="0"/>
              <a:buChar char="•"/>
            </a:pPr>
            <a:endParaRPr lang="en-US" sz="1200" b="0" i="0">
              <a:solidFill>
                <a:srgbClr val="545559"/>
              </a:solidFill>
              <a:effectLst/>
              <a:latin typeface="Verdana" panose="020B0604030504040204" pitchFamily="34" charset="0"/>
            </a:endParaRPr>
          </a:p>
          <a:p>
            <a:pPr algn="l" rtl="0" fontAlgn="base">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3159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 PIONEER – Health Data Research Hubs - UHB</a:t>
            </a:r>
          </a:p>
          <a:p>
            <a:r>
              <a:rPr lang="en-GB"/>
              <a:t>Digital –  UK’s Fastest growing tech hub -  </a:t>
            </a:r>
            <a:r>
              <a:rPr lang="en-GB" b="0" i="0">
                <a:solidFill>
                  <a:srgbClr val="E2EEFF"/>
                </a:solidFill>
                <a:effectLst/>
                <a:latin typeface="Google Sans"/>
              </a:rPr>
              <a:t>£15.3bn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E2EEFF"/>
                </a:solidFill>
                <a:effectLst/>
                <a:latin typeface="Google Sans"/>
              </a:rPr>
              <a:t>Diagnostics – key priorities of region nationally and regionally. Cancers – blood cancers. </a:t>
            </a:r>
            <a:r>
              <a:rPr lang="en-GB"/>
              <a:t>1 in 5 clinical trials in the UK are in the West Midlands, Health Data Research Hub – PIONEER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Devices -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FC64D-43D8-4100-9125-53C53A5FA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71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Opt 2b GRADI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DEF0934-B0C9-D376-6B59-A8B4C08B1800}"/>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14" name="Text Placeholder 13">
            <a:extLst>
              <a:ext uri="{FF2B5EF4-FFF2-40B4-BE49-F238E27FC236}">
                <a16:creationId xmlns:a16="http://schemas.microsoft.com/office/drawing/2014/main" id="{2A273BA3-A415-DAF1-5CF7-821E410DBB3F}"/>
              </a:ext>
            </a:extLst>
          </p:cNvPr>
          <p:cNvSpPr>
            <a:spLocks noGrp="1"/>
          </p:cNvSpPr>
          <p:nvPr>
            <p:ph type="body" sz="quarter" idx="22" hasCustomPrompt="1"/>
          </p:nvPr>
        </p:nvSpPr>
        <p:spPr>
          <a:xfrm>
            <a:off x="5580063" y="4140000"/>
            <a:ext cx="6120000" cy="504000"/>
          </a:xfrm>
        </p:spPr>
        <p:txBody>
          <a:bodyPr/>
          <a:lstStyle/>
          <a:p>
            <a:pPr lvl="0"/>
            <a:r>
              <a:rPr lang="en-US"/>
              <a:t>Click to edit text</a:t>
            </a:r>
          </a:p>
        </p:txBody>
      </p:sp>
      <p:sp>
        <p:nvSpPr>
          <p:cNvPr id="10" name="Picture Placeholder 26">
            <a:extLst>
              <a:ext uri="{FF2B5EF4-FFF2-40B4-BE49-F238E27FC236}">
                <a16:creationId xmlns:a16="http://schemas.microsoft.com/office/drawing/2014/main" id="{59CC49C2-6706-70B9-10D6-89ABD020D6A4}"/>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9" name="Picture Placeholder 26">
            <a:extLst>
              <a:ext uri="{FF2B5EF4-FFF2-40B4-BE49-F238E27FC236}">
                <a16:creationId xmlns:a16="http://schemas.microsoft.com/office/drawing/2014/main" id="{F95D0315-89B5-0A92-5B11-59D5CBA1BE70}"/>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0" name="Picture Placeholder 26">
            <a:extLst>
              <a:ext uri="{FF2B5EF4-FFF2-40B4-BE49-F238E27FC236}">
                <a16:creationId xmlns:a16="http://schemas.microsoft.com/office/drawing/2014/main" id="{9834AEE4-7816-E1B9-30C5-3295AED3AC50}"/>
              </a:ext>
            </a:extLst>
          </p:cNvPr>
          <p:cNvSpPr>
            <a:spLocks noGrp="1"/>
          </p:cNvSpPr>
          <p:nvPr>
            <p:ph type="pic" sz="quarter" idx="32"/>
          </p:nvPr>
        </p:nvSpPr>
        <p:spPr>
          <a:xfrm>
            <a:off x="974752" y="1670817"/>
            <a:ext cx="4350913" cy="39724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36086 h 2996992"/>
              <a:gd name="connsiteX4" fmla="*/ 2499096 w 9754532"/>
              <a:gd name="connsiteY4" fmla="*/ 2996992 h 2996992"/>
              <a:gd name="connsiteX0" fmla="*/ 2499096 w 9754532"/>
              <a:gd name="connsiteY0" fmla="*/ 3004195 h 3004195"/>
              <a:gd name="connsiteX1" fmla="*/ 0 w 9754532"/>
              <a:gd name="connsiteY1" fmla="*/ 2040515 h 3004195"/>
              <a:gd name="connsiteX2" fmla="*/ 7243884 w 9754532"/>
              <a:gd name="connsiteY2" fmla="*/ 0 h 3004195"/>
              <a:gd name="connsiteX3" fmla="*/ 9754532 w 9754532"/>
              <a:gd name="connsiteY3" fmla="*/ 943289 h 3004195"/>
              <a:gd name="connsiteX4" fmla="*/ 2499096 w 9754532"/>
              <a:gd name="connsiteY4" fmla="*/ 3004195 h 30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3004195">
                <a:moveTo>
                  <a:pt x="2499096" y="3004195"/>
                </a:moveTo>
                <a:cubicBezTo>
                  <a:pt x="1586600" y="2649543"/>
                  <a:pt x="1079349" y="2478994"/>
                  <a:pt x="0" y="2040515"/>
                </a:cubicBezTo>
                <a:lnTo>
                  <a:pt x="7243884" y="0"/>
                </a:lnTo>
                <a:lnTo>
                  <a:pt x="9754532" y="943289"/>
                </a:lnTo>
                <a:lnTo>
                  <a:pt x="2499096" y="3004195"/>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1" name="Picture Placeholder 26">
            <a:extLst>
              <a:ext uri="{FF2B5EF4-FFF2-40B4-BE49-F238E27FC236}">
                <a16:creationId xmlns:a16="http://schemas.microsoft.com/office/drawing/2014/main" id="{C3190785-1FD5-2563-59CA-CF2F437986E0}"/>
              </a:ext>
            </a:extLst>
          </p:cNvPr>
          <p:cNvSpPr>
            <a:spLocks noGrp="1"/>
          </p:cNvSpPr>
          <p:nvPr>
            <p:ph type="pic" sz="quarter" idx="33"/>
          </p:nvPr>
        </p:nvSpPr>
        <p:spPr>
          <a:xfrm>
            <a:off x="1732938" y="748244"/>
            <a:ext cx="2112357" cy="202922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38746"/>
              <a:gd name="connsiteX1" fmla="*/ 1838441 w 2112357"/>
              <a:gd name="connsiteY1" fmla="*/ 0 h 2038746"/>
              <a:gd name="connsiteX2" fmla="*/ 2112357 w 2112357"/>
              <a:gd name="connsiteY2" fmla="*/ 1801454 h 2038746"/>
              <a:gd name="connsiteX3" fmla="*/ 251689 w 2112357"/>
              <a:gd name="connsiteY3" fmla="*/ 2038746 h 2038746"/>
              <a:gd name="connsiteX4" fmla="*/ 0 w 2112357"/>
              <a:gd name="connsiteY4" fmla="*/ 207629 h 2038746"/>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1">
                <a:moveTo>
                  <a:pt x="0" y="207629"/>
                </a:moveTo>
                <a:cubicBezTo>
                  <a:pt x="793153" y="115718"/>
                  <a:pt x="55640" y="201925"/>
                  <a:pt x="1838441" y="0"/>
                </a:cubicBezTo>
                <a:cubicBezTo>
                  <a:pt x="1926751" y="616082"/>
                  <a:pt x="2024047" y="1192992"/>
                  <a:pt x="2112357" y="1801454"/>
                </a:cubicBezTo>
                <a:lnTo>
                  <a:pt x="265977" y="2029221"/>
                </a:lnTo>
                <a:cubicBezTo>
                  <a:pt x="185256" y="1414086"/>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2" name="Picture Placeholder 26">
            <a:extLst>
              <a:ext uri="{FF2B5EF4-FFF2-40B4-BE49-F238E27FC236}">
                <a16:creationId xmlns:a16="http://schemas.microsoft.com/office/drawing/2014/main" id="{93DCA072-2AB2-BC5F-0908-F164DC55E83A}"/>
              </a:ext>
            </a:extLst>
          </p:cNvPr>
          <p:cNvSpPr>
            <a:spLocks noGrp="1"/>
          </p:cNvSpPr>
          <p:nvPr>
            <p:ph type="pic" sz="quarter" idx="34"/>
          </p:nvPr>
        </p:nvSpPr>
        <p:spPr>
          <a:xfrm rot="165514">
            <a:off x="2439811" y="3308447"/>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3" name="Picture Placeholder 26">
            <a:extLst>
              <a:ext uri="{FF2B5EF4-FFF2-40B4-BE49-F238E27FC236}">
                <a16:creationId xmlns:a16="http://schemas.microsoft.com/office/drawing/2014/main" id="{120268D0-661B-0C9E-1561-09304624C1D6}"/>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4" name="Picture Placeholder 26">
            <a:extLst>
              <a:ext uri="{FF2B5EF4-FFF2-40B4-BE49-F238E27FC236}">
                <a16:creationId xmlns:a16="http://schemas.microsoft.com/office/drawing/2014/main" id="{C60CDEC9-CDA7-C0C0-39F2-7BCB3FB15C82}"/>
              </a:ext>
            </a:extLst>
          </p:cNvPr>
          <p:cNvSpPr>
            <a:spLocks noGrp="1"/>
          </p:cNvSpPr>
          <p:nvPr>
            <p:ph type="pic" sz="quarter" idx="36"/>
          </p:nvPr>
        </p:nvSpPr>
        <p:spPr>
          <a:xfrm>
            <a:off x="4884382" y="474945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19399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4438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59932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66127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2" name="Title 1">
            <a:extLst>
              <a:ext uri="{FF2B5EF4-FFF2-40B4-BE49-F238E27FC236}">
                <a16:creationId xmlns:a16="http://schemas.microsoft.com/office/drawing/2014/main" id="{D9B81661-093F-5B5B-8B7A-9DF051237B57}"/>
              </a:ext>
            </a:extLst>
          </p:cNvPr>
          <p:cNvSpPr>
            <a:spLocks noGrp="1"/>
          </p:cNvSpPr>
          <p:nvPr>
            <p:ph type="title" hasCustomPrompt="1"/>
          </p:nvPr>
        </p:nvSpPr>
        <p:spPr/>
        <p:txBody>
          <a:bodyPr/>
          <a:lstStyle/>
          <a:p>
            <a:r>
              <a:rPr lang="en-US"/>
              <a:t>CLICK TO EDIT MASTER TITLE STYLE</a:t>
            </a:r>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Tree>
    <p:extLst>
      <p:ext uri="{BB962C8B-B14F-4D97-AF65-F5344CB8AC3E}">
        <p14:creationId xmlns:p14="http://schemas.microsoft.com/office/powerpoint/2010/main" val="29484648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0"/>
            <a:ext cx="8280000" cy="486000"/>
          </a:xfrm>
          <a:prstGeom prst="rect">
            <a:avLst/>
          </a:prstGeom>
        </p:spPr>
        <p:txBody>
          <a:bodyPr/>
          <a:lstStyle>
            <a:lvl1pPr>
              <a:defRPr sz="3000"/>
            </a:lvl1pPr>
          </a:lstStyle>
          <a:p>
            <a:r>
              <a:rPr lang="en-US"/>
              <a:t>CLICK TO EDIT MASTER TITLE</a:t>
            </a:r>
            <a:endParaRPr lang="en-GB"/>
          </a:p>
        </p:txBody>
      </p:sp>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Tree>
    <p:extLst>
      <p:ext uri="{BB962C8B-B14F-4D97-AF65-F5344CB8AC3E}">
        <p14:creationId xmlns:p14="http://schemas.microsoft.com/office/powerpoint/2010/main" val="1646020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1"/>
            <a:ext cx="8280000" cy="468667"/>
          </a:xfrm>
          <a:prstGeom prst="rect">
            <a:avLst/>
          </a:prstGeom>
        </p:spPr>
        <p:txBody>
          <a:bodyPr anchor="ctr"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Tree>
    <p:extLst>
      <p:ext uri="{BB962C8B-B14F-4D97-AF65-F5344CB8AC3E}">
        <p14:creationId xmlns:p14="http://schemas.microsoft.com/office/powerpoint/2010/main" val="495366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96212373-CDB8-F9AB-712D-C6DC8E04B67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101649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008F8E38-BD9E-8E21-4E01-7EFF5106F2F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2732843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6629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ront Cover opt 1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E71A-7910-1C78-7164-9BD6510D2EDF}"/>
              </a:ext>
            </a:extLst>
          </p:cNvPr>
          <p:cNvSpPr>
            <a:spLocks noGrp="1"/>
          </p:cNvSpPr>
          <p:nvPr>
            <p:ph type="title" hasCustomPrompt="1"/>
          </p:nvPr>
        </p:nvSpPr>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9D2EDC8C-F4DE-DFA5-5ED2-8DF6B6F3585F}"/>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F2871F8B-9644-00DD-51DC-9A1146FAD072}"/>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39A41B9A-05C3-CFAF-DBA4-705E2E612304}"/>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9" name="Picture Placeholder 26">
            <a:extLst>
              <a:ext uri="{FF2B5EF4-FFF2-40B4-BE49-F238E27FC236}">
                <a16:creationId xmlns:a16="http://schemas.microsoft.com/office/drawing/2014/main" id="{26A6B15A-1190-C1DC-F430-3D14A4CBCF6E}"/>
              </a:ext>
            </a:extLst>
          </p:cNvPr>
          <p:cNvSpPr>
            <a:spLocks noGrp="1"/>
          </p:cNvSpPr>
          <p:nvPr>
            <p:ph type="pic" sz="quarter" idx="19"/>
          </p:nvPr>
        </p:nvSpPr>
        <p:spPr>
          <a:xfrm rot="21159356">
            <a:off x="1086498"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15" name="Picture Placeholder 26">
            <a:extLst>
              <a:ext uri="{FF2B5EF4-FFF2-40B4-BE49-F238E27FC236}">
                <a16:creationId xmlns:a16="http://schemas.microsoft.com/office/drawing/2014/main" id="{76E102E5-5A4A-3DAC-5AD1-67A625DE70BD}"/>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9" name="Picture Placeholder 26">
            <a:extLst>
              <a:ext uri="{FF2B5EF4-FFF2-40B4-BE49-F238E27FC236}">
                <a16:creationId xmlns:a16="http://schemas.microsoft.com/office/drawing/2014/main" id="{FDDAD05E-7FC5-1987-AE31-326528438CC7}"/>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0" name="Picture Placeholder 26">
            <a:extLst>
              <a:ext uri="{FF2B5EF4-FFF2-40B4-BE49-F238E27FC236}">
                <a16:creationId xmlns:a16="http://schemas.microsoft.com/office/drawing/2014/main" id="{CBD593A4-9D7D-56A4-B2E8-98D87C6694DA}"/>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D7B4A989-B814-5B7D-C14D-37113CC6254B}"/>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3229493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ront Cover opt 1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60000"/>
            <a:ext cx="6259398" cy="1797847"/>
          </a:xfrm>
          <a:prstGeom prst="rect">
            <a:avLst/>
          </a:prstGeom>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636048FA-579A-08EE-6265-8F3AAECD1056}"/>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DAE0750B-8FA0-5BBF-1BD5-31D55A262609}"/>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F8EDA76C-8571-5728-4081-87FE9F9A3ED4}"/>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8DA4E5BD-7C49-EC64-0CCC-A12312C21C21}"/>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5A70951D-A195-625E-88C4-44A43B7B617E}"/>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3500252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267774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ront Cover opt 1c">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 name="Picture Placeholder 26">
            <a:extLst>
              <a:ext uri="{FF2B5EF4-FFF2-40B4-BE49-F238E27FC236}">
                <a16:creationId xmlns:a16="http://schemas.microsoft.com/office/drawing/2014/main" id="{14DB706F-C933-F7C7-2975-AA77D9B53BD9}"/>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5" name="Picture Placeholder 26">
            <a:extLst>
              <a:ext uri="{FF2B5EF4-FFF2-40B4-BE49-F238E27FC236}">
                <a16:creationId xmlns:a16="http://schemas.microsoft.com/office/drawing/2014/main" id="{5577B022-ADAB-1FFA-B6AC-BFF493A44FCE}"/>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B9B86434-7BCA-74BE-75D2-CE54DC96906A}"/>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D00DD02F-9FCD-9A0A-A398-B721805DD718}"/>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FD01AB66-CA2B-FDAE-D13C-57B2854FE992}"/>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570307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ront Cover opt 1a">
    <p:spTree>
      <p:nvGrpSpPr>
        <p:cNvPr id="1" name=""/>
        <p:cNvGrpSpPr/>
        <p:nvPr/>
      </p:nvGrpSpPr>
      <p:grpSpPr>
        <a:xfrm>
          <a:off x="0" y="0"/>
          <a:ext cx="0" cy="0"/>
          <a:chOff x="0" y="0"/>
          <a:chExt cx="0" cy="0"/>
        </a:xfrm>
      </p:grpSpPr>
      <p:sp>
        <p:nvSpPr>
          <p:cNvPr id="16" name="Picture Placeholder 26">
            <a:extLst>
              <a:ext uri="{FF2B5EF4-FFF2-40B4-BE49-F238E27FC236}">
                <a16:creationId xmlns:a16="http://schemas.microsoft.com/office/drawing/2014/main" id="{9B374143-FA5C-56E8-7950-F12B84BF8BDD}"/>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2" name="Title Placeholder 1">
            <a:extLst>
              <a:ext uri="{FF2B5EF4-FFF2-40B4-BE49-F238E27FC236}">
                <a16:creationId xmlns:a16="http://schemas.microsoft.com/office/drawing/2014/main" id="{ED53BE83-9ED4-71B1-DA69-2C170086FBA3}"/>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1467E47A-F736-DBC9-41E9-833863B480FD}"/>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13" name="Picture Placeholder 26">
            <a:extLst>
              <a:ext uri="{FF2B5EF4-FFF2-40B4-BE49-F238E27FC236}">
                <a16:creationId xmlns:a16="http://schemas.microsoft.com/office/drawing/2014/main" id="{14D515CB-689D-CFF7-1967-26FB2611F5A3}"/>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4" name="Picture Placeholder 26">
            <a:extLst>
              <a:ext uri="{FF2B5EF4-FFF2-40B4-BE49-F238E27FC236}">
                <a16:creationId xmlns:a16="http://schemas.microsoft.com/office/drawing/2014/main" id="{B94B16AC-B7B5-0819-8194-8BB30CAB378B}"/>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17" name="Picture Placeholder 26">
            <a:extLst>
              <a:ext uri="{FF2B5EF4-FFF2-40B4-BE49-F238E27FC236}">
                <a16:creationId xmlns:a16="http://schemas.microsoft.com/office/drawing/2014/main" id="{2531F623-AE83-42FA-80BF-73D1E4CCF405}"/>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21212912-9030-AB51-2D73-D1CC5891B0B4}"/>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15505573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1073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page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1" y="2169453"/>
            <a:ext cx="4667678" cy="1950059"/>
          </a:xfrm>
          <a:prstGeom prst="rect">
            <a:avLst/>
          </a:prstGeom>
        </p:spPr>
        <p:txBody>
          <a:bodyPr anchor="t"/>
          <a:lstStyle>
            <a:lvl1pPr algn="l">
              <a:defRPr sz="4500"/>
            </a:lvl1pPr>
          </a:lstStyle>
          <a:p>
            <a:r>
              <a:rPr lang="en-US"/>
              <a:t>CLICK TO EDIT </a:t>
            </a:r>
            <a:br>
              <a:rPr lang="en-US"/>
            </a:br>
            <a:r>
              <a:rPr lang="en-US"/>
              <a:t>MASTER TITLE </a:t>
            </a:r>
            <a:br>
              <a:rPr lang="en-US"/>
            </a:br>
            <a:r>
              <a:rPr lang="en-US"/>
              <a:t>STYLE</a:t>
            </a:r>
            <a:endParaRPr lang="en-GB"/>
          </a:p>
        </p:txBody>
      </p:sp>
      <p:sp>
        <p:nvSpPr>
          <p:cNvPr id="8" name="Picture Placeholder 6">
            <a:extLst>
              <a:ext uri="{FF2B5EF4-FFF2-40B4-BE49-F238E27FC236}">
                <a16:creationId xmlns:a16="http://schemas.microsoft.com/office/drawing/2014/main" id="{D3621351-0893-3E3A-5B19-7A52E6F7E70D}"/>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31926872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ivider page _ 2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1AD555-9FFD-2700-36AB-38244587B450}"/>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
        <p:nvSpPr>
          <p:cNvPr id="9" name="Title 1">
            <a:extLst>
              <a:ext uri="{FF2B5EF4-FFF2-40B4-BE49-F238E27FC236}">
                <a16:creationId xmlns:a16="http://schemas.microsoft.com/office/drawing/2014/main" id="{690E0B63-B36E-7A38-FEB1-25847DBE33D3}"/>
              </a:ext>
            </a:extLst>
          </p:cNvPr>
          <p:cNvSpPr>
            <a:spLocks noGrp="1"/>
          </p:cNvSpPr>
          <p:nvPr>
            <p:ph type="ctrTitle" hasCustomPrompt="1"/>
          </p:nvPr>
        </p:nvSpPr>
        <p:spPr>
          <a:xfrm>
            <a:off x="1620001" y="2169454"/>
            <a:ext cx="4742700" cy="1811996"/>
          </a:xfrm>
          <a:prstGeom prst="rect">
            <a:avLst/>
          </a:prstGeom>
        </p:spPr>
        <p:txBody>
          <a:bodyPr anchor="t"/>
          <a:lstStyle>
            <a:lvl1pPr algn="l">
              <a:defRPr sz="4500"/>
            </a:lvl1pPr>
          </a:lstStyle>
          <a:p>
            <a:r>
              <a:rPr lang="en-US"/>
              <a:t>CLICK TO EDIT MASTER TITLE STYLE</a:t>
            </a:r>
            <a:endParaRPr lang="en-GB"/>
          </a:p>
        </p:txBody>
      </p:sp>
      <p:sp>
        <p:nvSpPr>
          <p:cNvPr id="10" name="Subtitle 2">
            <a:extLst>
              <a:ext uri="{FF2B5EF4-FFF2-40B4-BE49-F238E27FC236}">
                <a16:creationId xmlns:a16="http://schemas.microsoft.com/office/drawing/2014/main" id="{20082274-696F-A5F2-4F02-2B2637C0B08D}"/>
              </a:ext>
            </a:extLst>
          </p:cNvPr>
          <p:cNvSpPr>
            <a:spLocks noGrp="1"/>
          </p:cNvSpPr>
          <p:nvPr>
            <p:ph type="subTitle" idx="1"/>
          </p:nvPr>
        </p:nvSpPr>
        <p:spPr>
          <a:xfrm>
            <a:off x="1620001" y="4405304"/>
            <a:ext cx="4839794" cy="500062"/>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Picture Placeholder 6">
            <a:extLst>
              <a:ext uri="{FF2B5EF4-FFF2-40B4-BE49-F238E27FC236}">
                <a16:creationId xmlns:a16="http://schemas.microsoft.com/office/drawing/2014/main" id="{70465B34-05F2-F86A-1B0F-6DAB811E3FE5}"/>
              </a:ext>
            </a:extLst>
          </p:cNvPr>
          <p:cNvSpPr>
            <a:spLocks noGrp="1"/>
          </p:cNvSpPr>
          <p:nvPr>
            <p:ph type="pic" sz="quarter" idx="15"/>
          </p:nvPr>
        </p:nvSpPr>
        <p:spPr>
          <a:xfrm>
            <a:off x="6636015" y="1826553"/>
            <a:ext cx="3729197" cy="3922664"/>
          </a:xfrm>
          <a:custGeom>
            <a:avLst/>
            <a:gdLst>
              <a:gd name="connsiteX0" fmla="*/ 0 w 2297475"/>
              <a:gd name="connsiteY0" fmla="*/ 0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0 h 2394508"/>
              <a:gd name="connsiteX0" fmla="*/ 0 w 2297475"/>
              <a:gd name="connsiteY0" fmla="*/ 66675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66675 h 2394508"/>
              <a:gd name="connsiteX0" fmla="*/ 0 w 2297475"/>
              <a:gd name="connsiteY0" fmla="*/ 41275 h 2369108"/>
              <a:gd name="connsiteX1" fmla="*/ 2287950 w 2297475"/>
              <a:gd name="connsiteY1" fmla="*/ 0 h 2369108"/>
              <a:gd name="connsiteX2" fmla="*/ 2297475 w 2297475"/>
              <a:gd name="connsiteY2" fmla="*/ 2369108 h 2369108"/>
              <a:gd name="connsiteX3" fmla="*/ 0 w 2297475"/>
              <a:gd name="connsiteY3" fmla="*/ 2369108 h 2369108"/>
              <a:gd name="connsiteX4" fmla="*/ 0 w 2297475"/>
              <a:gd name="connsiteY4" fmla="*/ 41275 h 2369108"/>
              <a:gd name="connsiteX0" fmla="*/ 0 w 2297475"/>
              <a:gd name="connsiteY0" fmla="*/ 22225 h 2350058"/>
              <a:gd name="connsiteX1" fmla="*/ 2287950 w 2297475"/>
              <a:gd name="connsiteY1" fmla="*/ 0 h 2350058"/>
              <a:gd name="connsiteX2" fmla="*/ 2297475 w 2297475"/>
              <a:gd name="connsiteY2" fmla="*/ 2350058 h 2350058"/>
              <a:gd name="connsiteX3" fmla="*/ 0 w 2297475"/>
              <a:gd name="connsiteY3" fmla="*/ 2350058 h 2350058"/>
              <a:gd name="connsiteX4" fmla="*/ 0 w 2297475"/>
              <a:gd name="connsiteY4" fmla="*/ 22225 h 2350058"/>
              <a:gd name="connsiteX0" fmla="*/ 0 w 2297475"/>
              <a:gd name="connsiteY0" fmla="*/ 31750 h 2359583"/>
              <a:gd name="connsiteX1" fmla="*/ 2287950 w 2297475"/>
              <a:gd name="connsiteY1" fmla="*/ 0 h 2359583"/>
              <a:gd name="connsiteX2" fmla="*/ 2297475 w 2297475"/>
              <a:gd name="connsiteY2" fmla="*/ 2359583 h 2359583"/>
              <a:gd name="connsiteX3" fmla="*/ 0 w 2297475"/>
              <a:gd name="connsiteY3" fmla="*/ 2359583 h 2359583"/>
              <a:gd name="connsiteX4" fmla="*/ 0 w 2297475"/>
              <a:gd name="connsiteY4" fmla="*/ 31750 h 2359583"/>
              <a:gd name="connsiteX0" fmla="*/ 0 w 2287950"/>
              <a:gd name="connsiteY0" fmla="*/ 31750 h 2359583"/>
              <a:gd name="connsiteX1" fmla="*/ 2287950 w 2287950"/>
              <a:gd name="connsiteY1" fmla="*/ 0 h 2359583"/>
              <a:gd name="connsiteX2" fmla="*/ 2211750 w 2287950"/>
              <a:gd name="connsiteY2" fmla="*/ 2353233 h 2359583"/>
              <a:gd name="connsiteX3" fmla="*/ 0 w 2287950"/>
              <a:gd name="connsiteY3" fmla="*/ 2359583 h 2359583"/>
              <a:gd name="connsiteX4" fmla="*/ 0 w 2287950"/>
              <a:gd name="connsiteY4" fmla="*/ 31750 h 2359583"/>
              <a:gd name="connsiteX0" fmla="*/ 0 w 2287950"/>
              <a:gd name="connsiteY0" fmla="*/ 31750 h 2359583"/>
              <a:gd name="connsiteX1" fmla="*/ 2287950 w 2287950"/>
              <a:gd name="connsiteY1" fmla="*/ 0 h 2359583"/>
              <a:gd name="connsiteX2" fmla="*/ 2259375 w 2287950"/>
              <a:gd name="connsiteY2" fmla="*/ 2359583 h 2359583"/>
              <a:gd name="connsiteX3" fmla="*/ 0 w 2287950"/>
              <a:gd name="connsiteY3" fmla="*/ 2359583 h 2359583"/>
              <a:gd name="connsiteX4" fmla="*/ 0 w 2287950"/>
              <a:gd name="connsiteY4" fmla="*/ 31750 h 2359583"/>
              <a:gd name="connsiteX0" fmla="*/ 34925 w 2322875"/>
              <a:gd name="connsiteY0" fmla="*/ 31750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31750 h 2391333"/>
              <a:gd name="connsiteX0" fmla="*/ 34925 w 2322875"/>
              <a:gd name="connsiteY0" fmla="*/ 41275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41275 h 2391333"/>
              <a:gd name="connsiteX0" fmla="*/ 34925 w 2326050"/>
              <a:gd name="connsiteY0" fmla="*/ 31750 h 2381808"/>
              <a:gd name="connsiteX1" fmla="*/ 2326050 w 2326050"/>
              <a:gd name="connsiteY1" fmla="*/ 0 h 2381808"/>
              <a:gd name="connsiteX2" fmla="*/ 2294300 w 2326050"/>
              <a:gd name="connsiteY2" fmla="*/ 2350058 h 2381808"/>
              <a:gd name="connsiteX3" fmla="*/ 0 w 2326050"/>
              <a:gd name="connsiteY3" fmla="*/ 2381808 h 2381808"/>
              <a:gd name="connsiteX4" fmla="*/ 34925 w 2326050"/>
              <a:gd name="connsiteY4" fmla="*/ 31750 h 2381808"/>
              <a:gd name="connsiteX0" fmla="*/ 34925 w 2314840"/>
              <a:gd name="connsiteY0" fmla="*/ 0 h 2350058"/>
              <a:gd name="connsiteX1" fmla="*/ 2314840 w 2314840"/>
              <a:gd name="connsiteY1" fmla="*/ 7485 h 2350058"/>
              <a:gd name="connsiteX2" fmla="*/ 2294300 w 2314840"/>
              <a:gd name="connsiteY2" fmla="*/ 2318308 h 2350058"/>
              <a:gd name="connsiteX3" fmla="*/ 0 w 2314840"/>
              <a:gd name="connsiteY3" fmla="*/ 2350058 h 2350058"/>
              <a:gd name="connsiteX4" fmla="*/ 34925 w 2314840"/>
              <a:gd name="connsiteY4" fmla="*/ 0 h 2350058"/>
              <a:gd name="connsiteX0" fmla="*/ 34925 w 2331655"/>
              <a:gd name="connsiteY0" fmla="*/ 0 h 2350058"/>
              <a:gd name="connsiteX1" fmla="*/ 2314840 w 2331655"/>
              <a:gd name="connsiteY1" fmla="*/ 7485 h 2350058"/>
              <a:gd name="connsiteX2" fmla="*/ 2331655 w 2331655"/>
              <a:gd name="connsiteY2" fmla="*/ 109110 h 2350058"/>
              <a:gd name="connsiteX3" fmla="*/ 2294300 w 2331655"/>
              <a:gd name="connsiteY3" fmla="*/ 2318308 h 2350058"/>
              <a:gd name="connsiteX4" fmla="*/ 0 w 2331655"/>
              <a:gd name="connsiteY4" fmla="*/ 2350058 h 2350058"/>
              <a:gd name="connsiteX5" fmla="*/ 34925 w 2331655"/>
              <a:gd name="connsiteY5" fmla="*/ 0 h 2350058"/>
              <a:gd name="connsiteX0" fmla="*/ 34925 w 2326050"/>
              <a:gd name="connsiteY0" fmla="*/ 0 h 2350058"/>
              <a:gd name="connsiteX1" fmla="*/ 2314840 w 2326050"/>
              <a:gd name="connsiteY1" fmla="*/ 7485 h 2350058"/>
              <a:gd name="connsiteX2" fmla="*/ 2326050 w 2326050"/>
              <a:gd name="connsiteY2" fmla="*/ 243629 h 2350058"/>
              <a:gd name="connsiteX3" fmla="*/ 2294300 w 2326050"/>
              <a:gd name="connsiteY3" fmla="*/ 2318308 h 2350058"/>
              <a:gd name="connsiteX4" fmla="*/ 0 w 2326050"/>
              <a:gd name="connsiteY4" fmla="*/ 2350058 h 2350058"/>
              <a:gd name="connsiteX5" fmla="*/ 34925 w 2326050"/>
              <a:gd name="connsiteY5" fmla="*/ 0 h 2350058"/>
              <a:gd name="connsiteX0" fmla="*/ 0 w 2291125"/>
              <a:gd name="connsiteY0" fmla="*/ 0 h 2350058"/>
              <a:gd name="connsiteX1" fmla="*/ 2279915 w 2291125"/>
              <a:gd name="connsiteY1" fmla="*/ 7485 h 2350058"/>
              <a:gd name="connsiteX2" fmla="*/ 2291125 w 2291125"/>
              <a:gd name="connsiteY2" fmla="*/ 243629 h 2350058"/>
              <a:gd name="connsiteX3" fmla="*/ 2259375 w 2291125"/>
              <a:gd name="connsiteY3" fmla="*/ 2318308 h 2350058"/>
              <a:gd name="connsiteX4" fmla="*/ 9915 w 2291125"/>
              <a:gd name="connsiteY4" fmla="*/ 2350058 h 2350058"/>
              <a:gd name="connsiteX5" fmla="*/ 0 w 2291125"/>
              <a:gd name="connsiteY5" fmla="*/ 0 h 2350058"/>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82717"/>
              <a:gd name="connsiteY0" fmla="*/ 17737 h 2367795"/>
              <a:gd name="connsiteX1" fmla="*/ 2279915 w 2282717"/>
              <a:gd name="connsiteY1" fmla="*/ 0 h 2367795"/>
              <a:gd name="connsiteX2" fmla="*/ 2282717 w 2282717"/>
              <a:gd name="connsiteY2" fmla="*/ 891922 h 2367795"/>
              <a:gd name="connsiteX3" fmla="*/ 2259375 w 2282717"/>
              <a:gd name="connsiteY3" fmla="*/ 2336045 h 2367795"/>
              <a:gd name="connsiteX4" fmla="*/ 9915 w 2282717"/>
              <a:gd name="connsiteY4" fmla="*/ 2367795 h 2367795"/>
              <a:gd name="connsiteX5" fmla="*/ 0 w 2282717"/>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552922"/>
              <a:gd name="connsiteY0" fmla="*/ 17737 h 2367795"/>
              <a:gd name="connsiteX1" fmla="*/ 2279915 w 2552922"/>
              <a:gd name="connsiteY1" fmla="*/ 0 h 2367795"/>
              <a:gd name="connsiteX2" fmla="*/ 2259375 w 2552922"/>
              <a:gd name="connsiteY2" fmla="*/ 2336045 h 2367795"/>
              <a:gd name="connsiteX3" fmla="*/ 9915 w 2552922"/>
              <a:gd name="connsiteY3" fmla="*/ 2367795 h 2367795"/>
              <a:gd name="connsiteX4" fmla="*/ 0 w 2552922"/>
              <a:gd name="connsiteY4" fmla="*/ 17737 h 2367795"/>
              <a:gd name="connsiteX0" fmla="*/ 0 w 2432867"/>
              <a:gd name="connsiteY0" fmla="*/ 17737 h 2367795"/>
              <a:gd name="connsiteX1" fmla="*/ 2279915 w 2432867"/>
              <a:gd name="connsiteY1" fmla="*/ 0 h 2367795"/>
              <a:gd name="connsiteX2" fmla="*/ 2259375 w 2432867"/>
              <a:gd name="connsiteY2" fmla="*/ 2336045 h 2367795"/>
              <a:gd name="connsiteX3" fmla="*/ 9915 w 2432867"/>
              <a:gd name="connsiteY3" fmla="*/ 2367795 h 2367795"/>
              <a:gd name="connsiteX4" fmla="*/ 0 w 2432867"/>
              <a:gd name="connsiteY4" fmla="*/ 17737 h 2367795"/>
              <a:gd name="connsiteX0" fmla="*/ 0 w 2279915"/>
              <a:gd name="connsiteY0" fmla="*/ 17737 h 2367795"/>
              <a:gd name="connsiteX1" fmla="*/ 2279915 w 2279915"/>
              <a:gd name="connsiteY1" fmla="*/ 0 h 2367795"/>
              <a:gd name="connsiteX2" fmla="*/ 2259375 w 2279915"/>
              <a:gd name="connsiteY2" fmla="*/ 2336045 h 2367795"/>
              <a:gd name="connsiteX3" fmla="*/ 9915 w 2279915"/>
              <a:gd name="connsiteY3" fmla="*/ 2367795 h 2367795"/>
              <a:gd name="connsiteX4" fmla="*/ 0 w 2279915"/>
              <a:gd name="connsiteY4" fmla="*/ 17737 h 2367795"/>
              <a:gd name="connsiteX0" fmla="*/ 0 w 2330698"/>
              <a:gd name="connsiteY0" fmla="*/ 17737 h 2367795"/>
              <a:gd name="connsiteX1" fmla="*/ 2279915 w 2330698"/>
              <a:gd name="connsiteY1" fmla="*/ 0 h 2367795"/>
              <a:gd name="connsiteX2" fmla="*/ 2325941 w 2330698"/>
              <a:gd name="connsiteY2" fmla="*/ 2336045 h 2367795"/>
              <a:gd name="connsiteX3" fmla="*/ 9915 w 2330698"/>
              <a:gd name="connsiteY3" fmla="*/ 2367795 h 2367795"/>
              <a:gd name="connsiteX4" fmla="*/ 0 w 2330698"/>
              <a:gd name="connsiteY4" fmla="*/ 17737 h 2367795"/>
              <a:gd name="connsiteX0" fmla="*/ 0 w 2325941"/>
              <a:gd name="connsiteY0" fmla="*/ 17737 h 2367795"/>
              <a:gd name="connsiteX1" fmla="*/ 2279915 w 2325941"/>
              <a:gd name="connsiteY1" fmla="*/ 0 h 2367795"/>
              <a:gd name="connsiteX2" fmla="*/ 2325941 w 2325941"/>
              <a:gd name="connsiteY2" fmla="*/ 2336045 h 2367795"/>
              <a:gd name="connsiteX3" fmla="*/ 9915 w 2325941"/>
              <a:gd name="connsiteY3" fmla="*/ 2367795 h 2367795"/>
              <a:gd name="connsiteX4" fmla="*/ 0 w 2325941"/>
              <a:gd name="connsiteY4" fmla="*/ 17737 h 2367795"/>
              <a:gd name="connsiteX0" fmla="*/ 0 w 2384338"/>
              <a:gd name="connsiteY0" fmla="*/ 68835 h 2367795"/>
              <a:gd name="connsiteX1" fmla="*/ 2338312 w 2384338"/>
              <a:gd name="connsiteY1" fmla="*/ 0 h 2367795"/>
              <a:gd name="connsiteX2" fmla="*/ 2384338 w 2384338"/>
              <a:gd name="connsiteY2" fmla="*/ 2336045 h 2367795"/>
              <a:gd name="connsiteX3" fmla="*/ 68312 w 2384338"/>
              <a:gd name="connsiteY3" fmla="*/ 2367795 h 2367795"/>
              <a:gd name="connsiteX4" fmla="*/ 0 w 2384338"/>
              <a:gd name="connsiteY4" fmla="*/ 68835 h 2367795"/>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254651"/>
              <a:gd name="connsiteX1" fmla="*/ 1925882 w 2143450"/>
              <a:gd name="connsiteY1" fmla="*/ 0 h 2254651"/>
              <a:gd name="connsiteX2" fmla="*/ 2143450 w 2143450"/>
              <a:gd name="connsiteY2" fmla="*/ 1989312 h 2254651"/>
              <a:gd name="connsiteX3" fmla="*/ 217955 w 2143450"/>
              <a:gd name="connsiteY3" fmla="*/ 2254651 h 2254651"/>
              <a:gd name="connsiteX4" fmla="*/ 0 w 2143450"/>
              <a:gd name="connsiteY4" fmla="*/ 265926 h 225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450" h="2254651">
                <a:moveTo>
                  <a:pt x="0" y="265926"/>
                </a:moveTo>
                <a:lnTo>
                  <a:pt x="1925882" y="0"/>
                </a:lnTo>
                <a:cubicBezTo>
                  <a:pt x="1998234" y="597322"/>
                  <a:pt x="2047783" y="1101563"/>
                  <a:pt x="2143450" y="1989312"/>
                </a:cubicBezTo>
                <a:lnTo>
                  <a:pt x="217955" y="2254651"/>
                </a:lnTo>
                <a:lnTo>
                  <a:pt x="0" y="265926"/>
                </a:ln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18245615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1">
                <a:solidFill>
                  <a:schemeClr val="bg1"/>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2pPr>
            <a:lvl3pPr marL="1144800" indent="-2304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3pPr>
            <a:lvl4pPr>
              <a:spcBef>
                <a:spcPts val="600"/>
              </a:spcBef>
              <a:spcAft>
                <a:spcPts val="600"/>
              </a:spcAft>
              <a:defRPr sz="1200" b="1">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146953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200"/>
              </a:spcBef>
              <a:spcAft>
                <a:spcPts val="1200"/>
              </a:spcAft>
              <a:defRPr sz="1400" b="1">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p:txBody>
      </p:sp>
    </p:spTree>
    <p:extLst>
      <p:ext uri="{BB962C8B-B14F-4D97-AF65-F5344CB8AC3E}">
        <p14:creationId xmlns:p14="http://schemas.microsoft.com/office/powerpoint/2010/main" val="189886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ront Cover opt 1a">
    <p:bg>
      <p:bgPr>
        <a:solidFill>
          <a:schemeClr val="bg1"/>
        </a:solidFill>
        <a:effectLst/>
      </p:bgPr>
    </p:bg>
    <p:spTree>
      <p:nvGrpSpPr>
        <p:cNvPr id="1" name=""/>
        <p:cNvGrpSpPr/>
        <p:nvPr/>
      </p:nvGrpSpPr>
      <p:grpSpPr>
        <a:xfrm>
          <a:off x="0" y="0"/>
          <a:ext cx="0" cy="0"/>
          <a:chOff x="0" y="0"/>
          <a:chExt cx="0" cy="0"/>
        </a:xfrm>
      </p:grpSpPr>
      <p:sp>
        <p:nvSpPr>
          <p:cNvPr id="19" name="Picture Placeholder 26">
            <a:extLst>
              <a:ext uri="{FF2B5EF4-FFF2-40B4-BE49-F238E27FC236}">
                <a16:creationId xmlns:a16="http://schemas.microsoft.com/office/drawing/2014/main" id="{75196C86-93B6-463A-2EC8-D49577592CD2}"/>
              </a:ext>
            </a:extLst>
          </p:cNvPr>
          <p:cNvSpPr>
            <a:spLocks noGrp="1"/>
          </p:cNvSpPr>
          <p:nvPr>
            <p:ph type="pic" sz="quarter" idx="19"/>
          </p:nvPr>
        </p:nvSpPr>
        <p:spPr>
          <a:xfrm rot="21442413">
            <a:off x="948475" y="1952284"/>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8" name="Picture Placeholder 26">
            <a:extLst>
              <a:ext uri="{FF2B5EF4-FFF2-40B4-BE49-F238E27FC236}">
                <a16:creationId xmlns:a16="http://schemas.microsoft.com/office/drawing/2014/main" id="{89B65654-A1B8-7677-31EE-0C1E258D6BE2}"/>
              </a:ext>
            </a:extLst>
          </p:cNvPr>
          <p:cNvSpPr>
            <a:spLocks noGrp="1"/>
          </p:cNvSpPr>
          <p:nvPr>
            <p:ph type="pic" sz="quarter" idx="21"/>
          </p:nvPr>
        </p:nvSpPr>
        <p:spPr>
          <a:xfrm>
            <a:off x="420005" y="208347"/>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5" name="Picture Placeholder 26">
            <a:extLst>
              <a:ext uri="{FF2B5EF4-FFF2-40B4-BE49-F238E27FC236}">
                <a16:creationId xmlns:a16="http://schemas.microsoft.com/office/drawing/2014/main" id="{04090148-2E6E-18DA-A156-B84D68DE534C}"/>
              </a:ext>
            </a:extLst>
          </p:cNvPr>
          <p:cNvSpPr>
            <a:spLocks noGrp="1"/>
          </p:cNvSpPr>
          <p:nvPr>
            <p:ph type="pic" sz="quarter" idx="16"/>
          </p:nvPr>
        </p:nvSpPr>
        <p:spPr>
          <a:xfrm>
            <a:off x="976187" y="1664002"/>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solidFill>
            <a:schemeClr val="bg1"/>
          </a:solidFill>
          <a:ln w="38100">
            <a:gradFill>
              <a:gsLst>
                <a:gs pos="100000">
                  <a:srgbClr val="FF1B12"/>
                </a:gs>
                <a:gs pos="0">
                  <a:srgbClr val="FF9D1A"/>
                </a:gs>
              </a:gsLst>
              <a:lin ang="3000000" scaled="0"/>
            </a:gradFill>
            <a:miter lim="800000"/>
          </a:ln>
        </p:spPr>
        <p:txBody>
          <a:bodyPr wrap="square" anchor="ctr">
            <a:noAutofit/>
          </a:bodyPr>
          <a:lstStyle>
            <a:lvl1pPr algn="ctr">
              <a:defRPr sz="900" b="1"/>
            </a:lvl1pPr>
          </a:lstStyle>
          <a:p>
            <a:endParaRPr lang="en-US"/>
          </a:p>
        </p:txBody>
      </p:sp>
      <p:sp>
        <p:nvSpPr>
          <p:cNvPr id="14" name="Text Placeholder 3">
            <a:extLst>
              <a:ext uri="{FF2B5EF4-FFF2-40B4-BE49-F238E27FC236}">
                <a16:creationId xmlns:a16="http://schemas.microsoft.com/office/drawing/2014/main" id="{325507A2-9B02-1B5C-CC14-E82A8CA84506}"/>
              </a:ext>
            </a:extLst>
          </p:cNvPr>
          <p:cNvSpPr>
            <a:spLocks noGrp="1"/>
          </p:cNvSpPr>
          <p:nvPr>
            <p:ph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
        <p:nvSpPr>
          <p:cNvPr id="2" name="Title 1">
            <a:extLst>
              <a:ext uri="{FF2B5EF4-FFF2-40B4-BE49-F238E27FC236}">
                <a16:creationId xmlns:a16="http://schemas.microsoft.com/office/drawing/2014/main" id="{03A2E71A-7910-1C78-7164-9BD6510D2EDF}"/>
              </a:ext>
            </a:extLst>
          </p:cNvPr>
          <p:cNvSpPr>
            <a:spLocks noGrp="1"/>
          </p:cNvSpPr>
          <p:nvPr>
            <p:ph type="title" hasCustomPrompt="1"/>
          </p:nvPr>
        </p:nvSpPr>
        <p:spPr/>
        <p:txBody>
          <a:bodyPr/>
          <a:lstStyle>
            <a:lvl1pPr>
              <a:defRPr/>
            </a:lvl1pPr>
          </a:lstStyle>
          <a:p>
            <a:r>
              <a:rPr lang="en-US"/>
              <a:t>CLICK TO EDIT MASTER TITLE STYLE HERE</a:t>
            </a:r>
            <a:endParaRPr lang="en-GB"/>
          </a:p>
        </p:txBody>
      </p:sp>
      <p:sp>
        <p:nvSpPr>
          <p:cNvPr id="8" name="Picture Placeholder 26">
            <a:extLst>
              <a:ext uri="{FF2B5EF4-FFF2-40B4-BE49-F238E27FC236}">
                <a16:creationId xmlns:a16="http://schemas.microsoft.com/office/drawing/2014/main" id="{9B8A7755-5DEA-F470-9C5B-6A0380D511A5}"/>
              </a:ext>
            </a:extLst>
          </p:cNvPr>
          <p:cNvSpPr>
            <a:spLocks noGrp="1"/>
          </p:cNvSpPr>
          <p:nvPr>
            <p:ph type="pic" sz="quarter" idx="13"/>
          </p:nvPr>
        </p:nvSpPr>
        <p:spPr>
          <a:xfrm>
            <a:off x="1761223" y="734382"/>
            <a:ext cx="2112357" cy="205303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53034">
                <a:moveTo>
                  <a:pt x="0" y="207629"/>
                </a:moveTo>
                <a:cubicBezTo>
                  <a:pt x="793153" y="115718"/>
                  <a:pt x="55640" y="201925"/>
                  <a:pt x="1838441" y="0"/>
                </a:cubicBezTo>
                <a:cubicBezTo>
                  <a:pt x="1926751" y="616082"/>
                  <a:pt x="2024047" y="1192992"/>
                  <a:pt x="2112357" y="1801454"/>
                </a:cubicBezTo>
                <a:lnTo>
                  <a:pt x="242164" y="2053034"/>
                </a:lnTo>
                <a:cubicBezTo>
                  <a:pt x="161443" y="1437899"/>
                  <a:pt x="75959" y="827526"/>
                  <a:pt x="0" y="207629"/>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9" name="Picture Placeholder 26">
            <a:extLst>
              <a:ext uri="{FF2B5EF4-FFF2-40B4-BE49-F238E27FC236}">
                <a16:creationId xmlns:a16="http://schemas.microsoft.com/office/drawing/2014/main" id="{82154219-2E1F-3C60-D82A-DCD69357B5C7}"/>
              </a:ext>
            </a:extLst>
          </p:cNvPr>
          <p:cNvSpPr>
            <a:spLocks noGrp="1"/>
          </p:cNvSpPr>
          <p:nvPr>
            <p:ph type="pic" sz="quarter" idx="17"/>
          </p:nvPr>
        </p:nvSpPr>
        <p:spPr>
          <a:xfrm rot="165514">
            <a:off x="2433631" y="3293116"/>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6" name="Picture Placeholder 26">
            <a:extLst>
              <a:ext uri="{FF2B5EF4-FFF2-40B4-BE49-F238E27FC236}">
                <a16:creationId xmlns:a16="http://schemas.microsoft.com/office/drawing/2014/main" id="{05D4B96C-C794-3FF0-5455-0896F27411ED}"/>
              </a:ext>
            </a:extLst>
          </p:cNvPr>
          <p:cNvSpPr>
            <a:spLocks noGrp="1"/>
          </p:cNvSpPr>
          <p:nvPr>
            <p:ph type="pic" sz="quarter" idx="20"/>
          </p:nvPr>
        </p:nvSpPr>
        <p:spPr>
          <a:xfrm rot="21434994">
            <a:off x="21357" y="2412616"/>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7" name="Picture Placeholder 26">
            <a:extLst>
              <a:ext uri="{FF2B5EF4-FFF2-40B4-BE49-F238E27FC236}">
                <a16:creationId xmlns:a16="http://schemas.microsoft.com/office/drawing/2014/main" id="{40D08CB9-EBDB-BA6D-F872-DDB3D21E66BF}"/>
              </a:ext>
            </a:extLst>
          </p:cNvPr>
          <p:cNvSpPr>
            <a:spLocks noGrp="1"/>
          </p:cNvSpPr>
          <p:nvPr>
            <p:ph type="pic" sz="quarter" idx="18"/>
          </p:nvPr>
        </p:nvSpPr>
        <p:spPr>
          <a:xfrm>
            <a:off x="4865042" y="4749881"/>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1424105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ront Cover opt 1b">
    <p:spTree>
      <p:nvGrpSpPr>
        <p:cNvPr id="1" name=""/>
        <p:cNvGrpSpPr/>
        <p:nvPr/>
      </p:nvGrpSpPr>
      <p:grpSpPr>
        <a:xfrm>
          <a:off x="0" y="0"/>
          <a:ext cx="0" cy="0"/>
          <a:chOff x="0" y="0"/>
          <a:chExt cx="0" cy="0"/>
        </a:xfrm>
      </p:grpSpPr>
      <p:sp>
        <p:nvSpPr>
          <p:cNvPr id="9" name="Picture Placeholder 26">
            <a:extLst>
              <a:ext uri="{FF2B5EF4-FFF2-40B4-BE49-F238E27FC236}">
                <a16:creationId xmlns:a16="http://schemas.microsoft.com/office/drawing/2014/main" id="{C1041DFB-67D2-90C2-640C-A0F3B1F0584D}"/>
              </a:ext>
            </a:extLst>
          </p:cNvPr>
          <p:cNvSpPr>
            <a:spLocks noGrp="1"/>
          </p:cNvSpPr>
          <p:nvPr>
            <p:ph type="pic" sz="quarter" idx="16"/>
          </p:nvPr>
        </p:nvSpPr>
        <p:spPr>
          <a:xfrm>
            <a:off x="976187" y="1664002"/>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solidFill>
            <a:schemeClr val="bg1"/>
          </a:solidFill>
          <a:ln w="38100">
            <a:gradFill>
              <a:gsLst>
                <a:gs pos="100000">
                  <a:srgbClr val="FF1B12"/>
                </a:gs>
                <a:gs pos="0">
                  <a:srgbClr val="FF9D1A"/>
                </a:gs>
              </a:gsLst>
              <a:lin ang="3000000" scaled="0"/>
            </a:gradFill>
            <a:miter lim="800000"/>
          </a:ln>
        </p:spPr>
        <p:txBody>
          <a:bodyPr wrap="square" anchor="ctr">
            <a:noAutofit/>
          </a:bodyPr>
          <a:lstStyle>
            <a:lvl1pPr algn="ctr">
              <a:defRPr sz="900" b="1"/>
            </a:lvl1pPr>
          </a:lstStyle>
          <a:p>
            <a:endParaRPr lang="en-US"/>
          </a:p>
        </p:txBody>
      </p:sp>
      <p:sp>
        <p:nvSpPr>
          <p:cNvPr id="30" name="Picture Placeholder 26">
            <a:extLst>
              <a:ext uri="{FF2B5EF4-FFF2-40B4-BE49-F238E27FC236}">
                <a16:creationId xmlns:a16="http://schemas.microsoft.com/office/drawing/2014/main" id="{C1722F93-A632-9CEB-A300-889542C3C8E6}"/>
              </a:ext>
            </a:extLst>
          </p:cNvPr>
          <p:cNvSpPr>
            <a:spLocks noGrp="1"/>
          </p:cNvSpPr>
          <p:nvPr>
            <p:ph type="pic" sz="quarter" idx="13"/>
          </p:nvPr>
        </p:nvSpPr>
        <p:spPr>
          <a:xfrm>
            <a:off x="1761223" y="734382"/>
            <a:ext cx="2112357" cy="205303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53034">
                <a:moveTo>
                  <a:pt x="0" y="207629"/>
                </a:moveTo>
                <a:cubicBezTo>
                  <a:pt x="793153" y="115718"/>
                  <a:pt x="55640" y="201925"/>
                  <a:pt x="1838441" y="0"/>
                </a:cubicBezTo>
                <a:cubicBezTo>
                  <a:pt x="1926751" y="616082"/>
                  <a:pt x="2024047" y="1192992"/>
                  <a:pt x="2112357" y="1801454"/>
                </a:cubicBezTo>
                <a:lnTo>
                  <a:pt x="242164" y="2053034"/>
                </a:lnTo>
                <a:cubicBezTo>
                  <a:pt x="161443" y="1437899"/>
                  <a:pt x="75959" y="827526"/>
                  <a:pt x="0" y="207629"/>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32" name="Picture Placeholder 26">
            <a:extLst>
              <a:ext uri="{FF2B5EF4-FFF2-40B4-BE49-F238E27FC236}">
                <a16:creationId xmlns:a16="http://schemas.microsoft.com/office/drawing/2014/main" id="{0F27F509-097C-FEFB-1E46-5AABEF1288A3}"/>
              </a:ext>
            </a:extLst>
          </p:cNvPr>
          <p:cNvSpPr>
            <a:spLocks noGrp="1"/>
          </p:cNvSpPr>
          <p:nvPr>
            <p:ph type="pic" sz="quarter" idx="20"/>
          </p:nvPr>
        </p:nvSpPr>
        <p:spPr>
          <a:xfrm rot="21434994">
            <a:off x="21357" y="2412616"/>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28" name="Picture Placeholder 26">
            <a:extLst>
              <a:ext uri="{FF2B5EF4-FFF2-40B4-BE49-F238E27FC236}">
                <a16:creationId xmlns:a16="http://schemas.microsoft.com/office/drawing/2014/main" id="{B1DD6A4D-E021-084A-4C3A-DB917ABB51C3}"/>
              </a:ext>
            </a:extLst>
          </p:cNvPr>
          <p:cNvSpPr>
            <a:spLocks noGrp="1"/>
          </p:cNvSpPr>
          <p:nvPr>
            <p:ph type="pic" sz="quarter" idx="18"/>
          </p:nvPr>
        </p:nvSpPr>
        <p:spPr>
          <a:xfrm>
            <a:off x="4865042" y="4749881"/>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60000"/>
            <a:ext cx="6259398" cy="1797847"/>
          </a:xfrm>
          <a:prstGeom prst="rect">
            <a:avLst/>
          </a:prstGeom>
        </p:spPr>
        <p:txBody>
          <a:bodyPr/>
          <a:lstStyle>
            <a:lvl1pPr>
              <a:defRPr/>
            </a:lvl1pPr>
          </a:lstStyle>
          <a:p>
            <a:r>
              <a:rPr lang="en-US"/>
              <a:t>CLICK TO EDIT MASTER TITLE STYLE HERE</a:t>
            </a:r>
            <a:endParaRPr lang="en-GB"/>
          </a:p>
        </p:txBody>
      </p:sp>
      <p:sp>
        <p:nvSpPr>
          <p:cNvPr id="2" name="Text Placeholder 3">
            <a:extLst>
              <a:ext uri="{FF2B5EF4-FFF2-40B4-BE49-F238E27FC236}">
                <a16:creationId xmlns:a16="http://schemas.microsoft.com/office/drawing/2014/main" id="{FF785CA7-E51C-C2EE-DA8E-3F58697DDABB}"/>
              </a:ext>
            </a:extLst>
          </p:cNvPr>
          <p:cNvSpPr>
            <a:spLocks noGrp="1"/>
          </p:cNvSpPr>
          <p:nvPr>
            <p:ph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Tree>
    <p:extLst>
      <p:ext uri="{BB962C8B-B14F-4D97-AF65-F5344CB8AC3E}">
        <p14:creationId xmlns:p14="http://schemas.microsoft.com/office/powerpoint/2010/main" val="191070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ront Cover opt 1c">
    <p:spTree>
      <p:nvGrpSpPr>
        <p:cNvPr id="1" name=""/>
        <p:cNvGrpSpPr/>
        <p:nvPr/>
      </p:nvGrpSpPr>
      <p:grpSpPr>
        <a:xfrm>
          <a:off x="0" y="0"/>
          <a:ext cx="0" cy="0"/>
          <a:chOff x="0" y="0"/>
          <a:chExt cx="0" cy="0"/>
        </a:xfrm>
      </p:grpSpPr>
      <p:sp>
        <p:nvSpPr>
          <p:cNvPr id="9" name="Picture Placeholder 26">
            <a:extLst>
              <a:ext uri="{FF2B5EF4-FFF2-40B4-BE49-F238E27FC236}">
                <a16:creationId xmlns:a16="http://schemas.microsoft.com/office/drawing/2014/main" id="{BFCF287A-4D10-C11E-41CF-FF2FA9E6DF0E}"/>
              </a:ext>
            </a:extLst>
          </p:cNvPr>
          <p:cNvSpPr>
            <a:spLocks noGrp="1"/>
          </p:cNvSpPr>
          <p:nvPr>
            <p:ph type="pic" sz="quarter" idx="16"/>
          </p:nvPr>
        </p:nvSpPr>
        <p:spPr>
          <a:xfrm>
            <a:off x="993349" y="1654953"/>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solidFill>
            <a:schemeClr val="bg1"/>
          </a:solidFill>
          <a:ln w="38100">
            <a:gradFill>
              <a:gsLst>
                <a:gs pos="100000">
                  <a:srgbClr val="FF1B12"/>
                </a:gs>
                <a:gs pos="0">
                  <a:srgbClr val="FF9D1A"/>
                </a:gs>
              </a:gsLst>
              <a:lin ang="3000000" scaled="0"/>
            </a:gradFill>
            <a:miter lim="800000"/>
          </a:ln>
        </p:spPr>
        <p:txBody>
          <a:bodyPr wrap="square" anchor="ctr">
            <a:noAutofit/>
          </a:bodyPr>
          <a:lstStyle>
            <a:lvl1pPr algn="ctr">
              <a:defRPr sz="900" b="1"/>
            </a:lvl1pPr>
          </a:lstStyle>
          <a:p>
            <a:endParaRPr lang="en-US"/>
          </a:p>
        </p:txBody>
      </p:sp>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1" name="Picture Placeholder 26">
            <a:extLst>
              <a:ext uri="{FF2B5EF4-FFF2-40B4-BE49-F238E27FC236}">
                <a16:creationId xmlns:a16="http://schemas.microsoft.com/office/drawing/2014/main" id="{0CAFDF95-B4A8-D7E3-4812-67068DDEFD24}"/>
              </a:ext>
            </a:extLst>
          </p:cNvPr>
          <p:cNvSpPr>
            <a:spLocks noGrp="1"/>
          </p:cNvSpPr>
          <p:nvPr>
            <p:ph type="pic" sz="quarter" idx="19"/>
          </p:nvPr>
        </p:nvSpPr>
        <p:spPr>
          <a:xfrm rot="21442413">
            <a:off x="948475" y="1952284"/>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33" name="Picture Placeholder 26">
            <a:extLst>
              <a:ext uri="{FF2B5EF4-FFF2-40B4-BE49-F238E27FC236}">
                <a16:creationId xmlns:a16="http://schemas.microsoft.com/office/drawing/2014/main" id="{04F553C7-7AA3-79F7-002E-F14E23D599EF}"/>
              </a:ext>
            </a:extLst>
          </p:cNvPr>
          <p:cNvSpPr>
            <a:spLocks noGrp="1"/>
          </p:cNvSpPr>
          <p:nvPr>
            <p:ph type="pic" sz="quarter" idx="21"/>
          </p:nvPr>
        </p:nvSpPr>
        <p:spPr>
          <a:xfrm>
            <a:off x="420005" y="208347"/>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2" name="Text Placeholder 3">
            <a:extLst>
              <a:ext uri="{FF2B5EF4-FFF2-40B4-BE49-F238E27FC236}">
                <a16:creationId xmlns:a16="http://schemas.microsoft.com/office/drawing/2014/main" id="{95EC4B96-D9FC-177E-C2EB-0FEFCB138F14}"/>
              </a:ext>
            </a:extLst>
          </p:cNvPr>
          <p:cNvSpPr>
            <a:spLocks noGrp="1"/>
          </p:cNvSpPr>
          <p:nvPr>
            <p:ph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
        <p:nvSpPr>
          <p:cNvPr id="10" name="Picture Placeholder 26">
            <a:extLst>
              <a:ext uri="{FF2B5EF4-FFF2-40B4-BE49-F238E27FC236}">
                <a16:creationId xmlns:a16="http://schemas.microsoft.com/office/drawing/2014/main" id="{E5911846-3FDF-12B0-B478-3884A76A43EB}"/>
              </a:ext>
            </a:extLst>
          </p:cNvPr>
          <p:cNvSpPr>
            <a:spLocks noGrp="1"/>
          </p:cNvSpPr>
          <p:nvPr>
            <p:ph type="pic" sz="quarter" idx="17"/>
          </p:nvPr>
        </p:nvSpPr>
        <p:spPr>
          <a:xfrm rot="165514">
            <a:off x="2433631" y="3293116"/>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3584472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125096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Front Cover opt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solidFill>
            <a:schemeClr val="bg1"/>
          </a:solid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9446207-0238-711E-94A5-EE0F609762F5}"/>
              </a:ext>
            </a:extLst>
          </p:cNvPr>
          <p:cNvSpPr>
            <a:spLocks noGrp="1"/>
          </p:cNvSpPr>
          <p:nvPr>
            <p:ph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Tree>
    <p:extLst>
      <p:ext uri="{BB962C8B-B14F-4D97-AF65-F5344CB8AC3E}">
        <p14:creationId xmlns:p14="http://schemas.microsoft.com/office/powerpoint/2010/main" val="14117270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9" name="Picture Placeholder 26">
            <a:extLst>
              <a:ext uri="{FF2B5EF4-FFF2-40B4-BE49-F238E27FC236}">
                <a16:creationId xmlns:a16="http://schemas.microsoft.com/office/drawing/2014/main" id="{75196C86-93B6-463A-2EC8-D49577592CD2}"/>
              </a:ext>
            </a:extLst>
          </p:cNvPr>
          <p:cNvSpPr>
            <a:spLocks noGrp="1"/>
          </p:cNvSpPr>
          <p:nvPr>
            <p:ph type="pic" sz="quarter" idx="19"/>
          </p:nvPr>
        </p:nvSpPr>
        <p:spPr>
          <a:xfrm rot="21442413">
            <a:off x="948475" y="1952284"/>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8" name="Picture Placeholder 26">
            <a:extLst>
              <a:ext uri="{FF2B5EF4-FFF2-40B4-BE49-F238E27FC236}">
                <a16:creationId xmlns:a16="http://schemas.microsoft.com/office/drawing/2014/main" id="{89B65654-A1B8-7677-31EE-0C1E258D6BE2}"/>
              </a:ext>
            </a:extLst>
          </p:cNvPr>
          <p:cNvSpPr>
            <a:spLocks noGrp="1"/>
          </p:cNvSpPr>
          <p:nvPr>
            <p:ph type="pic" sz="quarter" idx="21"/>
          </p:nvPr>
        </p:nvSpPr>
        <p:spPr>
          <a:xfrm>
            <a:off x="420005" y="208347"/>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5" name="Picture Placeholder 26">
            <a:extLst>
              <a:ext uri="{FF2B5EF4-FFF2-40B4-BE49-F238E27FC236}">
                <a16:creationId xmlns:a16="http://schemas.microsoft.com/office/drawing/2014/main" id="{04090148-2E6E-18DA-A156-B84D68DE534C}"/>
              </a:ext>
            </a:extLst>
          </p:cNvPr>
          <p:cNvSpPr>
            <a:spLocks noGrp="1"/>
          </p:cNvSpPr>
          <p:nvPr>
            <p:ph type="pic" sz="quarter" idx="16"/>
          </p:nvPr>
        </p:nvSpPr>
        <p:spPr>
          <a:xfrm>
            <a:off x="976187" y="1664002"/>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solidFill>
            <a:schemeClr val="bg1"/>
          </a:solidFill>
          <a:ln w="38100">
            <a:gradFill>
              <a:gsLst>
                <a:gs pos="100000">
                  <a:srgbClr val="FF1B12"/>
                </a:gs>
                <a:gs pos="0">
                  <a:srgbClr val="FF9D1A"/>
                </a:gs>
              </a:gsLst>
              <a:lin ang="3000000" scaled="0"/>
            </a:gradFill>
            <a:miter lim="800000"/>
          </a:ln>
        </p:spPr>
        <p:txBody>
          <a:bodyPr wrap="square" anchor="ctr">
            <a:noAutofit/>
          </a:bodyPr>
          <a:lstStyle>
            <a:lvl1pPr algn="ctr">
              <a:defRPr sz="900" b="1"/>
            </a:lvl1pPr>
          </a:lstStyle>
          <a:p>
            <a:endParaRPr lang="en-US"/>
          </a:p>
        </p:txBody>
      </p:sp>
      <p:sp>
        <p:nvSpPr>
          <p:cNvPr id="14" name="Text Placeholder 3">
            <a:extLst>
              <a:ext uri="{FF2B5EF4-FFF2-40B4-BE49-F238E27FC236}">
                <a16:creationId xmlns:a16="http://schemas.microsoft.com/office/drawing/2014/main" id="{325507A2-9B02-1B5C-CC14-E82A8CA84506}"/>
              </a:ext>
            </a:extLst>
          </p:cNvPr>
          <p:cNvSpPr>
            <a:spLocks noGrp="1"/>
          </p:cNvSpPr>
          <p:nvPr>
            <p:ph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
        <p:nvSpPr>
          <p:cNvPr id="2" name="Title 1">
            <a:extLst>
              <a:ext uri="{FF2B5EF4-FFF2-40B4-BE49-F238E27FC236}">
                <a16:creationId xmlns:a16="http://schemas.microsoft.com/office/drawing/2014/main" id="{03A2E71A-7910-1C78-7164-9BD6510D2EDF}"/>
              </a:ext>
            </a:extLst>
          </p:cNvPr>
          <p:cNvSpPr>
            <a:spLocks noGrp="1"/>
          </p:cNvSpPr>
          <p:nvPr>
            <p:ph type="title" hasCustomPrompt="1"/>
          </p:nvPr>
        </p:nvSpPr>
        <p:spPr/>
        <p:txBody>
          <a:bodyPr/>
          <a:lstStyle>
            <a:lvl1pPr>
              <a:defRPr/>
            </a:lvl1pPr>
          </a:lstStyle>
          <a:p>
            <a:r>
              <a:rPr lang="en-US"/>
              <a:t>CLICK TO EDIT MASTER TITLE STYLE HERE</a:t>
            </a:r>
            <a:endParaRPr lang="en-GB"/>
          </a:p>
        </p:txBody>
      </p:sp>
      <p:sp>
        <p:nvSpPr>
          <p:cNvPr id="8" name="Picture Placeholder 26">
            <a:extLst>
              <a:ext uri="{FF2B5EF4-FFF2-40B4-BE49-F238E27FC236}">
                <a16:creationId xmlns:a16="http://schemas.microsoft.com/office/drawing/2014/main" id="{9B8A7755-5DEA-F470-9C5B-6A0380D511A5}"/>
              </a:ext>
            </a:extLst>
          </p:cNvPr>
          <p:cNvSpPr>
            <a:spLocks noGrp="1"/>
          </p:cNvSpPr>
          <p:nvPr>
            <p:ph type="pic" sz="quarter" idx="13"/>
          </p:nvPr>
        </p:nvSpPr>
        <p:spPr>
          <a:xfrm>
            <a:off x="1761223" y="734382"/>
            <a:ext cx="2112357" cy="205303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53034">
                <a:moveTo>
                  <a:pt x="0" y="207629"/>
                </a:moveTo>
                <a:cubicBezTo>
                  <a:pt x="793153" y="115718"/>
                  <a:pt x="55640" y="201925"/>
                  <a:pt x="1838441" y="0"/>
                </a:cubicBezTo>
                <a:cubicBezTo>
                  <a:pt x="1926751" y="616082"/>
                  <a:pt x="2024047" y="1192992"/>
                  <a:pt x="2112357" y="1801454"/>
                </a:cubicBezTo>
                <a:lnTo>
                  <a:pt x="242164" y="2053034"/>
                </a:lnTo>
                <a:cubicBezTo>
                  <a:pt x="161443" y="1437899"/>
                  <a:pt x="75959" y="827526"/>
                  <a:pt x="0" y="207629"/>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9" name="Picture Placeholder 26">
            <a:extLst>
              <a:ext uri="{FF2B5EF4-FFF2-40B4-BE49-F238E27FC236}">
                <a16:creationId xmlns:a16="http://schemas.microsoft.com/office/drawing/2014/main" id="{82154219-2E1F-3C60-D82A-DCD69357B5C7}"/>
              </a:ext>
            </a:extLst>
          </p:cNvPr>
          <p:cNvSpPr>
            <a:spLocks noGrp="1"/>
          </p:cNvSpPr>
          <p:nvPr>
            <p:ph type="pic" sz="quarter" idx="17"/>
          </p:nvPr>
        </p:nvSpPr>
        <p:spPr>
          <a:xfrm rot="165514">
            <a:off x="2433631" y="3293116"/>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6" name="Picture Placeholder 26">
            <a:extLst>
              <a:ext uri="{FF2B5EF4-FFF2-40B4-BE49-F238E27FC236}">
                <a16:creationId xmlns:a16="http://schemas.microsoft.com/office/drawing/2014/main" id="{05D4B96C-C794-3FF0-5455-0896F27411ED}"/>
              </a:ext>
            </a:extLst>
          </p:cNvPr>
          <p:cNvSpPr>
            <a:spLocks noGrp="1"/>
          </p:cNvSpPr>
          <p:nvPr>
            <p:ph type="pic" sz="quarter" idx="20"/>
          </p:nvPr>
        </p:nvSpPr>
        <p:spPr>
          <a:xfrm rot="21434994">
            <a:off x="21357" y="2412616"/>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
        <p:nvSpPr>
          <p:cNvPr id="17" name="Picture Placeholder 26">
            <a:extLst>
              <a:ext uri="{FF2B5EF4-FFF2-40B4-BE49-F238E27FC236}">
                <a16:creationId xmlns:a16="http://schemas.microsoft.com/office/drawing/2014/main" id="{40D08CB9-EBDB-BA6D-F872-DDB3D21E66BF}"/>
              </a:ext>
            </a:extLst>
          </p:cNvPr>
          <p:cNvSpPr>
            <a:spLocks noGrp="1"/>
          </p:cNvSpPr>
          <p:nvPr>
            <p:ph type="pic" sz="quarter" idx="18"/>
          </p:nvPr>
        </p:nvSpPr>
        <p:spPr>
          <a:xfrm>
            <a:off x="4865042" y="4749881"/>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solidFill>
            <a:schemeClr val="bg1"/>
          </a:solidFill>
          <a:ln w="38100">
            <a:gradFill>
              <a:gsLst>
                <a:gs pos="0">
                  <a:srgbClr val="FF1B12"/>
                </a:gs>
                <a:gs pos="100000">
                  <a:srgbClr val="FF9D1A"/>
                </a:gs>
              </a:gsLst>
              <a:lin ang="3000000" scaled="0"/>
            </a:gra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9111327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70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516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690005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719998" y="2212938"/>
            <a:ext cx="10776002" cy="376237"/>
          </a:xfrm>
          <a:prstGeom prst="rect">
            <a:avLst/>
          </a:prstGeom>
        </p:spPr>
        <p:txBody>
          <a:bodyPr anchor="ctr" anchorCtr="0"/>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7751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88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4144216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280000" cy="380000"/>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87043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427558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opt 1b GRADI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59999"/>
            <a:ext cx="6120000" cy="1800000"/>
          </a:xfrm>
          <a:prstGeom prst="rect">
            <a:avLst/>
          </a:prstGeom>
        </p:spPr>
        <p:txBody>
          <a:bodyPr/>
          <a:lstStyle>
            <a:lvl1pPr>
              <a:defRPr/>
            </a:lvl1pPr>
          </a:lstStyle>
          <a:p>
            <a:r>
              <a:rPr lang="en-US"/>
              <a:t>CLICK TO EDIT MASTER TITLE STYLE HERE</a:t>
            </a:r>
            <a:endParaRPr lang="en-GB"/>
          </a:p>
        </p:txBody>
      </p:sp>
      <p:sp>
        <p:nvSpPr>
          <p:cNvPr id="2" name="Text Placeholder 3">
            <a:extLst>
              <a:ext uri="{FF2B5EF4-FFF2-40B4-BE49-F238E27FC236}">
                <a16:creationId xmlns:a16="http://schemas.microsoft.com/office/drawing/2014/main" id="{FF785CA7-E51C-C2EE-DA8E-3F58697DDABB}"/>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5CFBE51E-D3F5-2083-8140-F66F30EB5A07}"/>
              </a:ext>
            </a:extLst>
          </p:cNvPr>
          <p:cNvSpPr>
            <a:spLocks noGrp="1"/>
          </p:cNvSpPr>
          <p:nvPr>
            <p:ph type="pic" sz="quarter" idx="31"/>
          </p:nvPr>
        </p:nvSpPr>
        <p:spPr>
          <a:xfrm>
            <a:off x="401245" y="231735"/>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32681751-5D47-CBFB-573C-34D0E69706A9}"/>
              </a:ext>
            </a:extLst>
          </p:cNvPr>
          <p:cNvSpPr>
            <a:spLocks noGrp="1"/>
          </p:cNvSpPr>
          <p:nvPr>
            <p:ph type="pic" sz="quarter" idx="32"/>
          </p:nvPr>
        </p:nvSpPr>
        <p:spPr>
          <a:xfrm>
            <a:off x="981240" y="1658285"/>
            <a:ext cx="4341388" cy="39915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3018602 h 3018602"/>
              <a:gd name="connsiteX1" fmla="*/ 0 w 9754532"/>
              <a:gd name="connsiteY1" fmla="*/ 2054922 h 3018602"/>
              <a:gd name="connsiteX2" fmla="*/ 7201174 w 9754532"/>
              <a:gd name="connsiteY2" fmla="*/ 0 h 3018602"/>
              <a:gd name="connsiteX3" fmla="*/ 9754532 w 9754532"/>
              <a:gd name="connsiteY3" fmla="*/ 972102 h 3018602"/>
              <a:gd name="connsiteX4" fmla="*/ 2499096 w 9754532"/>
              <a:gd name="connsiteY4" fmla="*/ 3018602 h 3018602"/>
              <a:gd name="connsiteX0" fmla="*/ 2499096 w 9733177"/>
              <a:gd name="connsiteY0" fmla="*/ 3018602 h 3018602"/>
              <a:gd name="connsiteX1" fmla="*/ 0 w 9733177"/>
              <a:gd name="connsiteY1" fmla="*/ 2054922 h 3018602"/>
              <a:gd name="connsiteX2" fmla="*/ 7201174 w 9733177"/>
              <a:gd name="connsiteY2" fmla="*/ 0 h 3018602"/>
              <a:gd name="connsiteX3" fmla="*/ 9733177 w 9733177"/>
              <a:gd name="connsiteY3" fmla="*/ 957696 h 3018602"/>
              <a:gd name="connsiteX4" fmla="*/ 2499096 w 9733177"/>
              <a:gd name="connsiteY4" fmla="*/ 3018602 h 301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3177" h="3018602">
                <a:moveTo>
                  <a:pt x="2499096" y="3018602"/>
                </a:moveTo>
                <a:cubicBezTo>
                  <a:pt x="1586600" y="2663950"/>
                  <a:pt x="1079349" y="2493401"/>
                  <a:pt x="0" y="2054922"/>
                </a:cubicBezTo>
                <a:lnTo>
                  <a:pt x="7201174" y="0"/>
                </a:lnTo>
                <a:lnTo>
                  <a:pt x="9733177" y="957696"/>
                </a:lnTo>
                <a:lnTo>
                  <a:pt x="2499096" y="301860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ED079B79-BD28-E4E7-CA73-7D23F407485F}"/>
              </a:ext>
            </a:extLst>
          </p:cNvPr>
          <p:cNvSpPr>
            <a:spLocks noGrp="1"/>
          </p:cNvSpPr>
          <p:nvPr>
            <p:ph type="pic" sz="quarter" idx="33"/>
          </p:nvPr>
        </p:nvSpPr>
        <p:spPr>
          <a:xfrm>
            <a:off x="1742463" y="743484"/>
            <a:ext cx="2112357" cy="202922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29222"/>
              <a:gd name="connsiteX1" fmla="*/ 1838441 w 2112357"/>
              <a:gd name="connsiteY1" fmla="*/ 0 h 2029222"/>
              <a:gd name="connsiteX2" fmla="*/ 2112357 w 2112357"/>
              <a:gd name="connsiteY2" fmla="*/ 1801454 h 2029222"/>
              <a:gd name="connsiteX3" fmla="*/ 265977 w 2112357"/>
              <a:gd name="connsiteY3" fmla="*/ 2029222 h 2029222"/>
              <a:gd name="connsiteX4" fmla="*/ 0 w 2112357"/>
              <a:gd name="connsiteY4" fmla="*/ 207629 h 202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2">
                <a:moveTo>
                  <a:pt x="0" y="207629"/>
                </a:moveTo>
                <a:cubicBezTo>
                  <a:pt x="793153" y="115718"/>
                  <a:pt x="55640" y="201925"/>
                  <a:pt x="1838441" y="0"/>
                </a:cubicBezTo>
                <a:cubicBezTo>
                  <a:pt x="1926751" y="616082"/>
                  <a:pt x="2024047" y="1192992"/>
                  <a:pt x="2112357" y="1801454"/>
                </a:cubicBezTo>
                <a:lnTo>
                  <a:pt x="265977" y="2029222"/>
                </a:lnTo>
                <a:cubicBezTo>
                  <a:pt x="185256" y="1414087"/>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2" name="Picture Placeholder 26">
            <a:extLst>
              <a:ext uri="{FF2B5EF4-FFF2-40B4-BE49-F238E27FC236}">
                <a16:creationId xmlns:a16="http://schemas.microsoft.com/office/drawing/2014/main" id="{06910608-A3CB-1FD9-7C67-75C416907633}"/>
              </a:ext>
            </a:extLst>
          </p:cNvPr>
          <p:cNvSpPr>
            <a:spLocks noGrp="1"/>
          </p:cNvSpPr>
          <p:nvPr>
            <p:ph type="pic" sz="quarter" idx="35"/>
          </p:nvPr>
        </p:nvSpPr>
        <p:spPr>
          <a:xfrm rot="21434994">
            <a:off x="2954" y="2437338"/>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3" name="Picture Placeholder 26">
            <a:extLst>
              <a:ext uri="{FF2B5EF4-FFF2-40B4-BE49-F238E27FC236}">
                <a16:creationId xmlns:a16="http://schemas.microsoft.com/office/drawing/2014/main" id="{492F30E8-3EB9-D3A5-B2E7-1AA3A9F0E8B4}"/>
              </a:ext>
            </a:extLst>
          </p:cNvPr>
          <p:cNvSpPr>
            <a:spLocks noGrp="1"/>
          </p:cNvSpPr>
          <p:nvPr>
            <p:ph type="pic" sz="quarter" idx="36"/>
          </p:nvPr>
        </p:nvSpPr>
        <p:spPr>
          <a:xfrm>
            <a:off x="4884382" y="4744694"/>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4245399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3065046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969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2" name="Picture 1" descr="A black background with white squares&#10;&#10;Description automatically generated">
            <a:extLst>
              <a:ext uri="{FF2B5EF4-FFF2-40B4-BE49-F238E27FC236}">
                <a16:creationId xmlns:a16="http://schemas.microsoft.com/office/drawing/2014/main" id="{BA863B17-EAF0-9F34-A66F-334C46913FC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6294" t="7874" r="30291" b="16162"/>
          <a:stretch/>
        </p:blipFill>
        <p:spPr>
          <a:xfrm rot="858237" flipH="1">
            <a:off x="-1782497" y="-282561"/>
            <a:ext cx="7410713" cy="7502114"/>
          </a:xfrm>
          <a:prstGeom prst="rect">
            <a:avLst/>
          </a:prstGeom>
        </p:spPr>
      </p:pic>
      <p:sp>
        <p:nvSpPr>
          <p:cNvPr id="3" name="Picture Placeholder 6">
            <a:extLst>
              <a:ext uri="{FF2B5EF4-FFF2-40B4-BE49-F238E27FC236}">
                <a16:creationId xmlns:a16="http://schemas.microsoft.com/office/drawing/2014/main" id="{AB7CFCD0-12D3-9686-2A05-9B2DCA04D4CB}"/>
              </a:ext>
            </a:extLst>
          </p:cNvPr>
          <p:cNvSpPr>
            <a:spLocks noGrp="1"/>
          </p:cNvSpPr>
          <p:nvPr>
            <p:ph type="pic" sz="quarter" idx="13"/>
          </p:nvPr>
        </p:nvSpPr>
        <p:spPr>
          <a:xfrm rot="110072">
            <a:off x="2269836" y="1894613"/>
            <a:ext cx="3076320" cy="3267891"/>
          </a:xfrm>
          <a:custGeom>
            <a:avLst/>
            <a:gdLst>
              <a:gd name="connsiteX0" fmla="*/ 0 w 2900572"/>
              <a:gd name="connsiteY0" fmla="*/ 0 h 3028256"/>
              <a:gd name="connsiteX1" fmla="*/ 2900572 w 2900572"/>
              <a:gd name="connsiteY1" fmla="*/ 0 h 3028256"/>
              <a:gd name="connsiteX2" fmla="*/ 2900572 w 2900572"/>
              <a:gd name="connsiteY2" fmla="*/ 3028256 h 3028256"/>
              <a:gd name="connsiteX3" fmla="*/ 0 w 2900572"/>
              <a:gd name="connsiteY3" fmla="*/ 3028256 h 3028256"/>
              <a:gd name="connsiteX4" fmla="*/ 0 w 2900572"/>
              <a:gd name="connsiteY4" fmla="*/ 0 h 3028256"/>
              <a:gd name="connsiteX0" fmla="*/ 275837 w 3176409"/>
              <a:gd name="connsiteY0" fmla="*/ 0 h 3028256"/>
              <a:gd name="connsiteX1" fmla="*/ 3176409 w 3176409"/>
              <a:gd name="connsiteY1" fmla="*/ 0 h 3028256"/>
              <a:gd name="connsiteX2" fmla="*/ 3176409 w 3176409"/>
              <a:gd name="connsiteY2" fmla="*/ 3028256 h 3028256"/>
              <a:gd name="connsiteX3" fmla="*/ 0 w 3176409"/>
              <a:gd name="connsiteY3" fmla="*/ 2917287 h 3028256"/>
              <a:gd name="connsiteX4" fmla="*/ 275837 w 3176409"/>
              <a:gd name="connsiteY4" fmla="*/ 0 h 3028256"/>
              <a:gd name="connsiteX0" fmla="*/ 275837 w 3176409"/>
              <a:gd name="connsiteY0" fmla="*/ 0 h 3214187"/>
              <a:gd name="connsiteX1" fmla="*/ 3176409 w 3176409"/>
              <a:gd name="connsiteY1" fmla="*/ 0 h 3214187"/>
              <a:gd name="connsiteX2" fmla="*/ 2812060 w 3176409"/>
              <a:gd name="connsiteY2" fmla="*/ 3214187 h 3214187"/>
              <a:gd name="connsiteX3" fmla="*/ 0 w 3176409"/>
              <a:gd name="connsiteY3" fmla="*/ 2917287 h 3214187"/>
              <a:gd name="connsiteX4" fmla="*/ 275837 w 3176409"/>
              <a:gd name="connsiteY4" fmla="*/ 0 h 3214187"/>
              <a:gd name="connsiteX0" fmla="*/ 275837 w 2984594"/>
              <a:gd name="connsiteY0" fmla="*/ 0 h 3214187"/>
              <a:gd name="connsiteX1" fmla="*/ 2984594 w 2984594"/>
              <a:gd name="connsiteY1" fmla="*/ 812100 h 3214187"/>
              <a:gd name="connsiteX2" fmla="*/ 2812060 w 2984594"/>
              <a:gd name="connsiteY2" fmla="*/ 3214187 h 3214187"/>
              <a:gd name="connsiteX3" fmla="*/ 0 w 2984594"/>
              <a:gd name="connsiteY3" fmla="*/ 2917287 h 3214187"/>
              <a:gd name="connsiteX4" fmla="*/ 275837 w 2984594"/>
              <a:gd name="connsiteY4" fmla="*/ 0 h 3214187"/>
              <a:gd name="connsiteX0" fmla="*/ 275837 w 3076320"/>
              <a:gd name="connsiteY0" fmla="*/ 0 h 3214187"/>
              <a:gd name="connsiteX1" fmla="*/ 3076320 w 3076320"/>
              <a:gd name="connsiteY1" fmla="*/ 275488 h 3214187"/>
              <a:gd name="connsiteX2" fmla="*/ 2812060 w 3076320"/>
              <a:gd name="connsiteY2" fmla="*/ 3214187 h 3214187"/>
              <a:gd name="connsiteX3" fmla="*/ 0 w 3076320"/>
              <a:gd name="connsiteY3" fmla="*/ 2917287 h 3214187"/>
              <a:gd name="connsiteX4" fmla="*/ 275837 w 3076320"/>
              <a:gd name="connsiteY4" fmla="*/ 0 h 3214187"/>
              <a:gd name="connsiteX0" fmla="*/ 363150 w 3076320"/>
              <a:gd name="connsiteY0" fmla="*/ 70237 h 2938699"/>
              <a:gd name="connsiteX1" fmla="*/ 3076320 w 3076320"/>
              <a:gd name="connsiteY1" fmla="*/ 0 h 2938699"/>
              <a:gd name="connsiteX2" fmla="*/ 2812060 w 3076320"/>
              <a:gd name="connsiteY2" fmla="*/ 2938699 h 2938699"/>
              <a:gd name="connsiteX3" fmla="*/ 0 w 3076320"/>
              <a:gd name="connsiteY3" fmla="*/ 2641799 h 2938699"/>
              <a:gd name="connsiteX4" fmla="*/ 363150 w 3076320"/>
              <a:gd name="connsiteY4" fmla="*/ 70237 h 2938699"/>
              <a:gd name="connsiteX0" fmla="*/ 252334 w 3076320"/>
              <a:gd name="connsiteY0" fmla="*/ 0 h 3267891"/>
              <a:gd name="connsiteX1" fmla="*/ 3076320 w 3076320"/>
              <a:gd name="connsiteY1" fmla="*/ 329192 h 3267891"/>
              <a:gd name="connsiteX2" fmla="*/ 2812060 w 3076320"/>
              <a:gd name="connsiteY2" fmla="*/ 3267891 h 3267891"/>
              <a:gd name="connsiteX3" fmla="*/ 0 w 3076320"/>
              <a:gd name="connsiteY3" fmla="*/ 2970991 h 3267891"/>
              <a:gd name="connsiteX4" fmla="*/ 252334 w 3076320"/>
              <a:gd name="connsiteY4" fmla="*/ 0 h 32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20" h="3267891">
                <a:moveTo>
                  <a:pt x="252334" y="0"/>
                </a:moveTo>
                <a:lnTo>
                  <a:pt x="3076320" y="329192"/>
                </a:lnTo>
                <a:lnTo>
                  <a:pt x="2812060" y="3267891"/>
                </a:lnTo>
                <a:lnTo>
                  <a:pt x="0" y="2970991"/>
                </a:lnTo>
                <a:lnTo>
                  <a:pt x="252334" y="0"/>
                </a:lnTo>
                <a:close/>
              </a:path>
            </a:pathLst>
          </a:custGeom>
          <a:solidFill>
            <a:schemeClr val="bg1"/>
          </a:solidFill>
          <a:ln w="38100">
            <a:solidFill>
              <a:schemeClr val="bg1"/>
            </a:solidFill>
          </a:ln>
        </p:spPr>
        <p:txBody>
          <a:bodyPr/>
          <a:lstStyle/>
          <a:p>
            <a:endParaRPr lang="en-GB"/>
          </a:p>
        </p:txBody>
      </p:sp>
      <p:sp>
        <p:nvSpPr>
          <p:cNvPr id="4" name="Title 1">
            <a:extLst>
              <a:ext uri="{FF2B5EF4-FFF2-40B4-BE49-F238E27FC236}">
                <a16:creationId xmlns:a16="http://schemas.microsoft.com/office/drawing/2014/main" id="{7B4655BF-2AB6-EEE4-AD64-056E87299042}"/>
              </a:ext>
            </a:extLst>
          </p:cNvPr>
          <p:cNvSpPr>
            <a:spLocks noGrp="1"/>
          </p:cNvSpPr>
          <p:nvPr>
            <p:ph type="ctrTitle" hasCustomPrompt="1"/>
          </p:nvPr>
        </p:nvSpPr>
        <p:spPr>
          <a:xfrm>
            <a:off x="5530341" y="3150000"/>
            <a:ext cx="5400000" cy="414000"/>
          </a:xfrm>
          <a:prstGeom prst="rect">
            <a:avLst/>
          </a:prstGeom>
        </p:spPr>
        <p:txBody>
          <a:bodyPr anchor="t"/>
          <a:lstStyle>
            <a:lvl1pPr algn="l">
              <a:defRPr sz="3000"/>
            </a:lvl1pPr>
          </a:lstStyle>
          <a:p>
            <a:r>
              <a:rPr lang="en-US"/>
              <a:t>CLICK TO EDIT</a:t>
            </a:r>
            <a:endParaRPr lang="en-GB"/>
          </a:p>
        </p:txBody>
      </p:sp>
      <p:sp>
        <p:nvSpPr>
          <p:cNvPr id="5" name="Subtitle 2">
            <a:extLst>
              <a:ext uri="{FF2B5EF4-FFF2-40B4-BE49-F238E27FC236}">
                <a16:creationId xmlns:a16="http://schemas.microsoft.com/office/drawing/2014/main" id="{2DF1CF8A-991E-C686-6DB7-E748E5BA9B6C}"/>
              </a:ext>
            </a:extLst>
          </p:cNvPr>
          <p:cNvSpPr>
            <a:spLocks noGrp="1"/>
          </p:cNvSpPr>
          <p:nvPr>
            <p:ph type="subTitle" idx="1"/>
          </p:nvPr>
        </p:nvSpPr>
        <p:spPr>
          <a:xfrm>
            <a:off x="5530341" y="3671058"/>
            <a:ext cx="5400000" cy="360000"/>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36566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381397"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7381397" cy="500062"/>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112951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4913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4052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05052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2154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675029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9528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opt 1c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5EC4B96-D9FC-177E-C2EB-0FEFCB138F14}"/>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6EA817D3-02BE-E332-4E11-66EA00CAD1C9}"/>
              </a:ext>
            </a:extLst>
          </p:cNvPr>
          <p:cNvSpPr>
            <a:spLocks noGrp="1"/>
          </p:cNvSpPr>
          <p:nvPr>
            <p:ph type="pic" sz="quarter" idx="30"/>
          </p:nvPr>
        </p:nvSpPr>
        <p:spPr>
          <a:xfrm rot="21442413">
            <a:off x="948765" y="1956622"/>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9" name="Picture Placeholder 26">
            <a:extLst>
              <a:ext uri="{FF2B5EF4-FFF2-40B4-BE49-F238E27FC236}">
                <a16:creationId xmlns:a16="http://schemas.microsoft.com/office/drawing/2014/main" id="{47750D07-B536-A7F8-92FC-3DF67394D9EE}"/>
              </a:ext>
            </a:extLst>
          </p:cNvPr>
          <p:cNvSpPr>
            <a:spLocks noGrp="1"/>
          </p:cNvSpPr>
          <p:nvPr>
            <p:ph type="pic" sz="quarter" idx="31"/>
          </p:nvPr>
        </p:nvSpPr>
        <p:spPr>
          <a:xfrm>
            <a:off x="391720" y="222210"/>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93A711F3-A2A7-4CAA-FF1D-769A17D32221}"/>
              </a:ext>
            </a:extLst>
          </p:cNvPr>
          <p:cNvSpPr>
            <a:spLocks noGrp="1"/>
          </p:cNvSpPr>
          <p:nvPr>
            <p:ph type="pic" sz="quarter" idx="32"/>
          </p:nvPr>
        </p:nvSpPr>
        <p:spPr>
          <a:xfrm>
            <a:off x="966952" y="1668340"/>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070F7C38-4418-A81F-B17A-70C27E7CDF8B}"/>
              </a:ext>
            </a:extLst>
          </p:cNvPr>
          <p:cNvSpPr>
            <a:spLocks noGrp="1"/>
          </p:cNvSpPr>
          <p:nvPr>
            <p:ph type="pic" sz="quarter" idx="34"/>
          </p:nvPr>
        </p:nvSpPr>
        <p:spPr>
          <a:xfrm rot="165514">
            <a:off x="2434558" y="3333575"/>
            <a:ext cx="3096769" cy="299839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55224 h 2255224"/>
              <a:gd name="connsiteX1" fmla="*/ -1 w 6945374"/>
              <a:gd name="connsiteY1" fmla="*/ 887977 h 2255224"/>
              <a:gd name="connsiteX2" fmla="*/ 2748858 w 6945374"/>
              <a:gd name="connsiteY2" fmla="*/ 0 h 2255224"/>
              <a:gd name="connsiteX3" fmla="*/ 6945374 w 6945374"/>
              <a:gd name="connsiteY3" fmla="*/ 1344934 h 2255224"/>
              <a:gd name="connsiteX4" fmla="*/ 4303322 w 6945374"/>
              <a:gd name="connsiteY4" fmla="*/ 2255224 h 2255224"/>
              <a:gd name="connsiteX0" fmla="*/ 4303322 w 6945374"/>
              <a:gd name="connsiteY0" fmla="*/ 2267533 h 2267533"/>
              <a:gd name="connsiteX1" fmla="*/ -1 w 6945374"/>
              <a:gd name="connsiteY1" fmla="*/ 900286 h 2267533"/>
              <a:gd name="connsiteX2" fmla="*/ 2618824 w 6945374"/>
              <a:gd name="connsiteY2" fmla="*/ 0 h 2267533"/>
              <a:gd name="connsiteX3" fmla="*/ 6945374 w 6945374"/>
              <a:gd name="connsiteY3" fmla="*/ 1357243 h 2267533"/>
              <a:gd name="connsiteX4" fmla="*/ 4303322 w 6945374"/>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2805" h="2267533">
                <a:moveTo>
                  <a:pt x="4303322" y="2267533"/>
                </a:moveTo>
                <a:cubicBezTo>
                  <a:pt x="3324334" y="1971844"/>
                  <a:pt x="1518989" y="1389920"/>
                  <a:pt x="-1" y="900286"/>
                </a:cubicBezTo>
                <a:lnTo>
                  <a:pt x="2618823" y="0"/>
                </a:lnTo>
                <a:lnTo>
                  <a:pt x="6942804" y="1339256"/>
                </a:lnTo>
                <a:lnTo>
                  <a:pt x="4303322" y="2267533"/>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931342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3330642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719998" y="2212938"/>
            <a:ext cx="10776002" cy="376237"/>
          </a:xfrm>
          <a:prstGeom prst="rect">
            <a:avLst/>
          </a:prstGeom>
        </p:spPr>
        <p:txBody>
          <a:bodyPr anchor="ctr" anchorCtr="0"/>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9412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chemeClr val="bg1"/>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36265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chemeClr val="bg1"/>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95523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280000" cy="380000"/>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9433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884193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solidFill>
                  <a:schemeClr val="bg1"/>
                </a:solidFill>
              </a:defRPr>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91758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Divider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0D2183-C766-D74D-C632-936676DA2DB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nchor="ctr"/>
          <a:lstStyle>
            <a:lvl1pPr marL="0" indent="0" algn="ctr">
              <a:buNone/>
              <a:defRPr sz="2000">
                <a:solidFill>
                  <a:srgbClr val="54555A"/>
                </a:solidFill>
                <a:latin typeface="Verdana" panose="020B0604030504040204" pitchFamily="34" charset="0"/>
                <a:ea typeface="Verdana" panose="020B0604030504040204" pitchFamily="34" charset="0"/>
              </a:defRPr>
            </a:lvl1pPr>
          </a:lstStyle>
          <a:p>
            <a:endParaRPr lang="en-GB"/>
          </a:p>
        </p:txBody>
      </p:sp>
      <p:sp>
        <p:nvSpPr>
          <p:cNvPr id="2" name="Title 1">
            <a:extLst>
              <a:ext uri="{FF2B5EF4-FFF2-40B4-BE49-F238E27FC236}">
                <a16:creationId xmlns:a16="http://schemas.microsoft.com/office/drawing/2014/main" id="{77137590-1AA6-347D-0E93-DA67AD5D68D4}"/>
              </a:ext>
            </a:extLst>
          </p:cNvPr>
          <p:cNvSpPr>
            <a:spLocks noGrp="1"/>
          </p:cNvSpPr>
          <p:nvPr>
            <p:ph type="title" hasCustomPrompt="1"/>
          </p:nvPr>
        </p:nvSpPr>
        <p:spPr>
          <a:xfrm>
            <a:off x="719999" y="540000"/>
            <a:ext cx="5376001" cy="956292"/>
          </a:xfrm>
          <a:prstGeom prst="rect">
            <a:avLst/>
          </a:prstGeom>
        </p:spPr>
        <p:txBody>
          <a:bodyPr/>
          <a:lstStyle>
            <a:lvl1pPr>
              <a:defRPr sz="3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763519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36855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824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ront Cover opt 1a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9446207-0238-711E-94A5-EE0F609762F5}"/>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3" name="Picture Placeholder 26">
            <a:extLst>
              <a:ext uri="{FF2B5EF4-FFF2-40B4-BE49-F238E27FC236}">
                <a16:creationId xmlns:a16="http://schemas.microsoft.com/office/drawing/2014/main" id="{B4BA42C0-CE4D-A959-48BE-234197509902}"/>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5" name="Picture Placeholder 26">
            <a:extLst>
              <a:ext uri="{FF2B5EF4-FFF2-40B4-BE49-F238E27FC236}">
                <a16:creationId xmlns:a16="http://schemas.microsoft.com/office/drawing/2014/main" id="{3C8A5592-CFCD-DF0B-DF0B-9EBA6135423E}"/>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6" name="Picture Placeholder 26">
            <a:extLst>
              <a:ext uri="{FF2B5EF4-FFF2-40B4-BE49-F238E27FC236}">
                <a16:creationId xmlns:a16="http://schemas.microsoft.com/office/drawing/2014/main" id="{1B3AF606-A6E9-49AC-9FB9-EA25AFF711EC}"/>
              </a:ext>
            </a:extLst>
          </p:cNvPr>
          <p:cNvSpPr>
            <a:spLocks noGrp="1"/>
          </p:cNvSpPr>
          <p:nvPr>
            <p:ph type="pic" sz="quarter" idx="34"/>
          </p:nvPr>
        </p:nvSpPr>
        <p:spPr>
          <a:xfrm rot="165514">
            <a:off x="2446783" y="3314266"/>
            <a:ext cx="3074672" cy="3013123"/>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17682"/>
              <a:gd name="connsiteY0" fmla="*/ 2282964 h 2282964"/>
              <a:gd name="connsiteX1" fmla="*/ -1 w 6917682"/>
              <a:gd name="connsiteY1" fmla="*/ 915717 h 2282964"/>
              <a:gd name="connsiteX2" fmla="*/ 2680760 w 6917682"/>
              <a:gd name="connsiteY2" fmla="*/ 0 h 2282964"/>
              <a:gd name="connsiteX3" fmla="*/ 6917681 w 6917682"/>
              <a:gd name="connsiteY3" fmla="*/ 1365913 h 2282964"/>
              <a:gd name="connsiteX4" fmla="*/ 4303322 w 6917682"/>
              <a:gd name="connsiteY4" fmla="*/ 2282964 h 2282964"/>
              <a:gd name="connsiteX0" fmla="*/ 4303322 w 6926291"/>
              <a:gd name="connsiteY0" fmla="*/ 2282964 h 2282964"/>
              <a:gd name="connsiteX1" fmla="*/ -1 w 6926291"/>
              <a:gd name="connsiteY1" fmla="*/ 915717 h 2282964"/>
              <a:gd name="connsiteX2" fmla="*/ 2680760 w 6926291"/>
              <a:gd name="connsiteY2" fmla="*/ 0 h 2282964"/>
              <a:gd name="connsiteX3" fmla="*/ 6926291 w 6926291"/>
              <a:gd name="connsiteY3" fmla="*/ 1351349 h 2282964"/>
              <a:gd name="connsiteX4" fmla="*/ 4303322 w 6926291"/>
              <a:gd name="connsiteY4" fmla="*/ 2282964 h 2282964"/>
              <a:gd name="connsiteX0" fmla="*/ 4303322 w 6926291"/>
              <a:gd name="connsiteY0" fmla="*/ 2211015 h 2211015"/>
              <a:gd name="connsiteX1" fmla="*/ -1 w 6926291"/>
              <a:gd name="connsiteY1" fmla="*/ 843768 h 2211015"/>
              <a:gd name="connsiteX2" fmla="*/ 2691037 w 6926291"/>
              <a:gd name="connsiteY2" fmla="*/ 0 h 2211015"/>
              <a:gd name="connsiteX3" fmla="*/ 6926291 w 6926291"/>
              <a:gd name="connsiteY3" fmla="*/ 1279400 h 2211015"/>
              <a:gd name="connsiteX4" fmla="*/ 4303322 w 6926291"/>
              <a:gd name="connsiteY4" fmla="*/ 2211015 h 2211015"/>
              <a:gd name="connsiteX0" fmla="*/ 4303322 w 6926291"/>
              <a:gd name="connsiteY0" fmla="*/ 2278674 h 2278674"/>
              <a:gd name="connsiteX1" fmla="*/ -1 w 6926291"/>
              <a:gd name="connsiteY1" fmla="*/ 911427 h 2278674"/>
              <a:gd name="connsiteX2" fmla="*/ 2638615 w 6926291"/>
              <a:gd name="connsiteY2" fmla="*/ 0 h 2278674"/>
              <a:gd name="connsiteX3" fmla="*/ 6926291 w 6926291"/>
              <a:gd name="connsiteY3" fmla="*/ 1347059 h 2278674"/>
              <a:gd name="connsiteX4" fmla="*/ 4303322 w 6926291"/>
              <a:gd name="connsiteY4" fmla="*/ 2278674 h 2278674"/>
              <a:gd name="connsiteX0" fmla="*/ 4100688 w 6723657"/>
              <a:gd name="connsiteY0" fmla="*/ 2278674 h 2278674"/>
              <a:gd name="connsiteX1" fmla="*/ 0 w 6723657"/>
              <a:gd name="connsiteY1" fmla="*/ 908134 h 2278674"/>
              <a:gd name="connsiteX2" fmla="*/ 2435981 w 6723657"/>
              <a:gd name="connsiteY2" fmla="*/ 0 h 2278674"/>
              <a:gd name="connsiteX3" fmla="*/ 6723657 w 6723657"/>
              <a:gd name="connsiteY3" fmla="*/ 1347059 h 2278674"/>
              <a:gd name="connsiteX4" fmla="*/ 4100688 w 6723657"/>
              <a:gd name="connsiteY4" fmla="*/ 2278674 h 2278674"/>
              <a:gd name="connsiteX0" fmla="*/ 4270296 w 6893265"/>
              <a:gd name="connsiteY0" fmla="*/ 2278674 h 2278674"/>
              <a:gd name="connsiteX1" fmla="*/ -1 w 6893265"/>
              <a:gd name="connsiteY1" fmla="*/ 918103 h 2278674"/>
              <a:gd name="connsiteX2" fmla="*/ 2605589 w 6893265"/>
              <a:gd name="connsiteY2" fmla="*/ 0 h 2278674"/>
              <a:gd name="connsiteX3" fmla="*/ 6893265 w 6893265"/>
              <a:gd name="connsiteY3" fmla="*/ 1347059 h 2278674"/>
              <a:gd name="connsiteX4" fmla="*/ 4270296 w 6893265"/>
              <a:gd name="connsiteY4" fmla="*/ 2278674 h 22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265" h="2278674">
                <a:moveTo>
                  <a:pt x="4270296" y="2278674"/>
                </a:moveTo>
                <a:cubicBezTo>
                  <a:pt x="3291308" y="1982985"/>
                  <a:pt x="1518989" y="1407737"/>
                  <a:pt x="-1" y="918103"/>
                </a:cubicBezTo>
                <a:lnTo>
                  <a:pt x="2605589" y="0"/>
                </a:lnTo>
                <a:lnTo>
                  <a:pt x="6893265" y="1347059"/>
                </a:lnTo>
                <a:lnTo>
                  <a:pt x="4270296" y="227867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7" name="Picture Placeholder 26">
            <a:extLst>
              <a:ext uri="{FF2B5EF4-FFF2-40B4-BE49-F238E27FC236}">
                <a16:creationId xmlns:a16="http://schemas.microsoft.com/office/drawing/2014/main" id="{25C60079-5BC0-71F8-8FEC-6190A2B457D5}"/>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8" name="Picture Placeholder 26">
            <a:extLst>
              <a:ext uri="{FF2B5EF4-FFF2-40B4-BE49-F238E27FC236}">
                <a16:creationId xmlns:a16="http://schemas.microsoft.com/office/drawing/2014/main" id="{2F829BA1-7307-FB8C-3A48-09F388254071}"/>
              </a:ext>
            </a:extLst>
          </p:cNvPr>
          <p:cNvSpPr>
            <a:spLocks noGrp="1"/>
          </p:cNvSpPr>
          <p:nvPr>
            <p:ph type="pic" sz="quarter" idx="36"/>
          </p:nvPr>
        </p:nvSpPr>
        <p:spPr>
          <a:xfrm>
            <a:off x="4869142" y="474183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302546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501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945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0997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layout +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498755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 2 sub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5819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line header + sub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3105993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719998" y="2212938"/>
            <a:ext cx="10776002"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34047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cons + 4 text boxe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83975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icons + 6 text boxes">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3958291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280000" cy="380000"/>
          </a:xfrm>
          <a:prstGeom prst="rect">
            <a:avLst/>
          </a:prstGeom>
        </p:spPr>
        <p:txBody>
          <a:bodyPr/>
          <a:lstStyle>
            <a:lvl1pPr marL="0" indent="0">
              <a:buNone/>
              <a:defRPr sz="16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9764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47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754050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962561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vider page">
    <p:bg>
      <p:bgPr>
        <a:solidFill>
          <a:schemeClr val="bg1"/>
        </a:solidFill>
        <a:effectLst/>
      </p:bgPr>
    </p:bg>
    <p:spTree>
      <p:nvGrpSpPr>
        <p:cNvPr id="1" name=""/>
        <p:cNvGrpSpPr/>
        <p:nvPr/>
      </p:nvGrpSpPr>
      <p:grpSpPr>
        <a:xfrm>
          <a:off x="0" y="0"/>
          <a:ext cx="0" cy="0"/>
          <a:chOff x="0" y="0"/>
          <a:chExt cx="0" cy="0"/>
        </a:xfrm>
      </p:grpSpPr>
      <p:pic>
        <p:nvPicPr>
          <p:cNvPr id="11" name="Picture 10" descr="A red and orange rectangles on a black background&#10;&#10;Description automatically generated">
            <a:extLst>
              <a:ext uri="{FF2B5EF4-FFF2-40B4-BE49-F238E27FC236}">
                <a16:creationId xmlns:a16="http://schemas.microsoft.com/office/drawing/2014/main" id="{94B47461-6684-230D-1005-40684310C5B2}"/>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5539" t="11450" r="7418" b="19294"/>
          <a:stretch/>
        </p:blipFill>
        <p:spPr>
          <a:xfrm>
            <a:off x="1" y="0"/>
            <a:ext cx="12192000" cy="6858000"/>
          </a:xfrm>
          <a:prstGeom prst="rect">
            <a:avLst/>
          </a:prstGeom>
        </p:spPr>
      </p:pic>
      <p:sp>
        <p:nvSpPr>
          <p:cNvPr id="4" name="Picture Placeholder 6">
            <a:extLst>
              <a:ext uri="{FF2B5EF4-FFF2-40B4-BE49-F238E27FC236}">
                <a16:creationId xmlns:a16="http://schemas.microsoft.com/office/drawing/2014/main" id="{C3F308B0-2F98-94B5-59FC-10E4B40A2305}"/>
              </a:ext>
            </a:extLst>
          </p:cNvPr>
          <p:cNvSpPr>
            <a:spLocks noGrp="1"/>
          </p:cNvSpPr>
          <p:nvPr>
            <p:ph type="pic" sz="quarter" idx="13"/>
          </p:nvPr>
        </p:nvSpPr>
        <p:spPr>
          <a:xfrm>
            <a:off x="1440181" y="1365509"/>
            <a:ext cx="9243060" cy="4738112"/>
          </a:xfrm>
          <a:custGeom>
            <a:avLst/>
            <a:gdLst>
              <a:gd name="connsiteX0" fmla="*/ 0 w 7532112"/>
              <a:gd name="connsiteY0" fmla="*/ 0 h 3714177"/>
              <a:gd name="connsiteX1" fmla="*/ 7532112 w 7532112"/>
              <a:gd name="connsiteY1" fmla="*/ 0 h 3714177"/>
              <a:gd name="connsiteX2" fmla="*/ 7532112 w 7532112"/>
              <a:gd name="connsiteY2" fmla="*/ 3714177 h 3714177"/>
              <a:gd name="connsiteX3" fmla="*/ 0 w 7532112"/>
              <a:gd name="connsiteY3" fmla="*/ 3714177 h 3714177"/>
              <a:gd name="connsiteX4" fmla="*/ 0 w 7532112"/>
              <a:gd name="connsiteY4" fmla="*/ 0 h 3714177"/>
              <a:gd name="connsiteX0" fmla="*/ 0 w 7892330"/>
              <a:gd name="connsiteY0" fmla="*/ 0 h 3714177"/>
              <a:gd name="connsiteX1" fmla="*/ 7892330 w 7892330"/>
              <a:gd name="connsiteY1" fmla="*/ 175491 h 3714177"/>
              <a:gd name="connsiteX2" fmla="*/ 7532112 w 7892330"/>
              <a:gd name="connsiteY2" fmla="*/ 3714177 h 3714177"/>
              <a:gd name="connsiteX3" fmla="*/ 0 w 7892330"/>
              <a:gd name="connsiteY3" fmla="*/ 3714177 h 3714177"/>
              <a:gd name="connsiteX4" fmla="*/ 0 w 7892330"/>
              <a:gd name="connsiteY4" fmla="*/ 0 h 3714177"/>
              <a:gd name="connsiteX0" fmla="*/ 0 w 8409566"/>
              <a:gd name="connsiteY0" fmla="*/ 0 h 3714177"/>
              <a:gd name="connsiteX1" fmla="*/ 7892330 w 8409566"/>
              <a:gd name="connsiteY1" fmla="*/ 175491 h 3714177"/>
              <a:gd name="connsiteX2" fmla="*/ 8409566 w 8409566"/>
              <a:gd name="connsiteY2" fmla="*/ 3686468 h 3714177"/>
              <a:gd name="connsiteX3" fmla="*/ 0 w 8409566"/>
              <a:gd name="connsiteY3" fmla="*/ 3714177 h 3714177"/>
              <a:gd name="connsiteX4" fmla="*/ 0 w 8409566"/>
              <a:gd name="connsiteY4" fmla="*/ 0 h 3714177"/>
              <a:gd name="connsiteX0" fmla="*/ 378691 w 8788257"/>
              <a:gd name="connsiteY0" fmla="*/ 0 h 4905668"/>
              <a:gd name="connsiteX1" fmla="*/ 8271021 w 8788257"/>
              <a:gd name="connsiteY1" fmla="*/ 175491 h 4905668"/>
              <a:gd name="connsiteX2" fmla="*/ 8788257 w 8788257"/>
              <a:gd name="connsiteY2" fmla="*/ 3686468 h 4905668"/>
              <a:gd name="connsiteX3" fmla="*/ 0 w 8788257"/>
              <a:gd name="connsiteY3" fmla="*/ 4905668 h 4905668"/>
              <a:gd name="connsiteX4" fmla="*/ 378691 w 8788257"/>
              <a:gd name="connsiteY4" fmla="*/ 0 h 4905668"/>
              <a:gd name="connsiteX0" fmla="*/ 0 w 9305493"/>
              <a:gd name="connsiteY0" fmla="*/ 1209964 h 4730177"/>
              <a:gd name="connsiteX1" fmla="*/ 8788257 w 9305493"/>
              <a:gd name="connsiteY1" fmla="*/ 0 h 4730177"/>
              <a:gd name="connsiteX2" fmla="*/ 9305493 w 9305493"/>
              <a:gd name="connsiteY2" fmla="*/ 3510977 h 4730177"/>
              <a:gd name="connsiteX3" fmla="*/ 517236 w 9305493"/>
              <a:gd name="connsiteY3" fmla="*/ 4730177 h 4730177"/>
              <a:gd name="connsiteX4" fmla="*/ 0 w 9305493"/>
              <a:gd name="connsiteY4" fmla="*/ 1209964 h 4730177"/>
              <a:gd name="connsiteX0" fmla="*/ 0 w 9305493"/>
              <a:gd name="connsiteY0" fmla="*/ 1237674 h 4757887"/>
              <a:gd name="connsiteX1" fmla="*/ 8815966 w 9305493"/>
              <a:gd name="connsiteY1" fmla="*/ 0 h 4757887"/>
              <a:gd name="connsiteX2" fmla="*/ 9305493 w 9305493"/>
              <a:gd name="connsiteY2" fmla="*/ 3538687 h 4757887"/>
              <a:gd name="connsiteX3" fmla="*/ 517236 w 9305493"/>
              <a:gd name="connsiteY3" fmla="*/ 4757887 h 4757887"/>
              <a:gd name="connsiteX4" fmla="*/ 0 w 9305493"/>
              <a:gd name="connsiteY4" fmla="*/ 1237674 h 4757887"/>
              <a:gd name="connsiteX0" fmla="*/ 0 w 9305493"/>
              <a:gd name="connsiteY0" fmla="*/ 1237674 h 4795987"/>
              <a:gd name="connsiteX1" fmla="*/ 8815966 w 9305493"/>
              <a:gd name="connsiteY1" fmla="*/ 0 h 4795987"/>
              <a:gd name="connsiteX2" fmla="*/ 9305493 w 9305493"/>
              <a:gd name="connsiteY2" fmla="*/ 3538687 h 4795987"/>
              <a:gd name="connsiteX3" fmla="*/ 501996 w 9305493"/>
              <a:gd name="connsiteY3" fmla="*/ 4795987 h 4795987"/>
              <a:gd name="connsiteX4" fmla="*/ 0 w 9305493"/>
              <a:gd name="connsiteY4" fmla="*/ 1237674 h 4795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493" h="4795987">
                <a:moveTo>
                  <a:pt x="0" y="1237674"/>
                </a:moveTo>
                <a:lnTo>
                  <a:pt x="8815966" y="0"/>
                </a:lnTo>
                <a:lnTo>
                  <a:pt x="9305493" y="3538687"/>
                </a:lnTo>
                <a:lnTo>
                  <a:pt x="501996" y="4795987"/>
                </a:lnTo>
                <a:lnTo>
                  <a:pt x="0" y="1237674"/>
                </a:lnTo>
                <a:close/>
              </a:path>
            </a:pathLst>
          </a:custGeom>
          <a:noFill/>
          <a:ln w="50800">
            <a:gradFill>
              <a:gsLst>
                <a:gs pos="0">
                  <a:srgbClr val="FF1B12"/>
                </a:gs>
                <a:gs pos="100000">
                  <a:srgbClr val="FF9D1A"/>
                </a:gs>
              </a:gsLst>
              <a:lin ang="3000000" scaled="0"/>
            </a:gradFill>
          </a:ln>
        </p:spPr>
        <p:txBody>
          <a:bodyPr/>
          <a:lstStyle/>
          <a:p>
            <a:endParaRPr lang="en-GB"/>
          </a:p>
        </p:txBody>
      </p:sp>
    </p:spTree>
    <p:extLst>
      <p:ext uri="{BB962C8B-B14F-4D97-AF65-F5344CB8AC3E}">
        <p14:creationId xmlns:p14="http://schemas.microsoft.com/office/powerpoint/2010/main" val="3212095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ront Cover opt 1c">
    <p:spTree>
      <p:nvGrpSpPr>
        <p:cNvPr id="1" name=""/>
        <p:cNvGrpSpPr/>
        <p:nvPr/>
      </p:nvGrpSpPr>
      <p:grpSpPr>
        <a:xfrm>
          <a:off x="0" y="0"/>
          <a:ext cx="0" cy="0"/>
          <a:chOff x="0" y="0"/>
          <a:chExt cx="0" cy="0"/>
        </a:xfrm>
      </p:grpSpPr>
      <p:sp>
        <p:nvSpPr>
          <p:cNvPr id="2" name="Picture Placeholder 26">
            <a:extLst>
              <a:ext uri="{FF2B5EF4-FFF2-40B4-BE49-F238E27FC236}">
                <a16:creationId xmlns:a16="http://schemas.microsoft.com/office/drawing/2014/main" id="{B2721485-6DC0-8114-A3C9-FB71DF3C3770}"/>
              </a:ext>
            </a:extLst>
          </p:cNvPr>
          <p:cNvSpPr>
            <a:spLocks noGrp="1"/>
          </p:cNvSpPr>
          <p:nvPr>
            <p:ph type="pic" sz="quarter" idx="17"/>
          </p:nvPr>
        </p:nvSpPr>
        <p:spPr>
          <a:xfrm rot="168980">
            <a:off x="2495651" y="3321974"/>
            <a:ext cx="3105373" cy="300354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solidFill>
          <a:ln w="38100">
            <a:gradFill>
              <a:gsLst>
                <a:gs pos="0">
                  <a:srgbClr val="FF1B12"/>
                </a:gs>
                <a:gs pos="100000">
                  <a:srgbClr val="FF9D1A"/>
                </a:gs>
              </a:gsLst>
              <a:lin ang="7800000" scaled="0"/>
            </a:gradFill>
            <a:miter lim="800000"/>
          </a:ln>
        </p:spPr>
        <p:txBody>
          <a:bodyPr wrap="square" anchor="ctr">
            <a:noAutofit/>
          </a:bodyPr>
          <a:lstStyle>
            <a:lvl1pPr algn="ctr">
              <a:defRPr/>
            </a:lvl1pPr>
          </a:lstStyle>
          <a:p>
            <a:endParaRPr lang="en-US"/>
          </a:p>
        </p:txBody>
      </p:sp>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1" name="Picture Placeholder 26">
            <a:extLst>
              <a:ext uri="{FF2B5EF4-FFF2-40B4-BE49-F238E27FC236}">
                <a16:creationId xmlns:a16="http://schemas.microsoft.com/office/drawing/2014/main" id="{0CAFDF95-B4A8-D7E3-4812-67068DDEFD24}"/>
              </a:ext>
            </a:extLst>
          </p:cNvPr>
          <p:cNvSpPr>
            <a:spLocks noGrp="1"/>
          </p:cNvSpPr>
          <p:nvPr>
            <p:ph type="pic" sz="quarter" idx="19"/>
          </p:nvPr>
        </p:nvSpPr>
        <p:spPr>
          <a:xfrm rot="21159356">
            <a:off x="1067454" y="2013526"/>
            <a:ext cx="2083505" cy="169848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165" h="1887700">
                <a:moveTo>
                  <a:pt x="609" y="0"/>
                </a:moveTo>
                <a:lnTo>
                  <a:pt x="1929065" y="14743"/>
                </a:lnTo>
                <a:cubicBezTo>
                  <a:pt x="1933555" y="630825"/>
                  <a:pt x="1941675" y="1271618"/>
                  <a:pt x="1946165" y="1887700"/>
                </a:cubicBezTo>
                <a:lnTo>
                  <a:pt x="9860" y="1870217"/>
                </a:lnTo>
                <a:cubicBezTo>
                  <a:pt x="13869" y="1243452"/>
                  <a:pt x="-3400" y="626765"/>
                  <a:pt x="609" y="0"/>
                </a:cubicBez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3" name="Picture Placeholder 26">
            <a:extLst>
              <a:ext uri="{FF2B5EF4-FFF2-40B4-BE49-F238E27FC236}">
                <a16:creationId xmlns:a16="http://schemas.microsoft.com/office/drawing/2014/main" id="{04F553C7-7AA3-79F7-002E-F14E23D599EF}"/>
              </a:ext>
            </a:extLst>
          </p:cNvPr>
          <p:cNvSpPr>
            <a:spLocks noGrp="1"/>
          </p:cNvSpPr>
          <p:nvPr>
            <p:ph type="pic" sz="quarter" idx="21"/>
          </p:nvPr>
        </p:nvSpPr>
        <p:spPr>
          <a:xfrm rot="892421">
            <a:off x="619540" y="382080"/>
            <a:ext cx="1668338" cy="16233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066" h="2050060">
                <a:moveTo>
                  <a:pt x="34331" y="0"/>
                </a:moveTo>
                <a:lnTo>
                  <a:pt x="1917617" y="37116"/>
                </a:lnTo>
                <a:cubicBezTo>
                  <a:pt x="1922107" y="653198"/>
                  <a:pt x="1891338" y="1433978"/>
                  <a:pt x="1895828" y="2050060"/>
                </a:cubicBezTo>
                <a:lnTo>
                  <a:pt x="0" y="1985969"/>
                </a:lnTo>
                <a:lnTo>
                  <a:pt x="34331" y="0"/>
                </a:ln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 name="Picture Placeholder 26">
            <a:extLst>
              <a:ext uri="{FF2B5EF4-FFF2-40B4-BE49-F238E27FC236}">
                <a16:creationId xmlns:a16="http://schemas.microsoft.com/office/drawing/2014/main" id="{3697296F-9864-63EF-2859-2C9372D73F7C}"/>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solidFill>
          <a:ln w="34925">
            <a:gradFill>
              <a:gsLst>
                <a:gs pos="64000">
                  <a:srgbClr val="FF1B12"/>
                </a:gs>
                <a:gs pos="0">
                  <a:srgbClr val="FF9D1A"/>
                </a:gs>
              </a:gsLst>
              <a:lin ang="3000000" scaled="0"/>
            </a:gradFill>
          </a:ln>
        </p:spPr>
        <p:txBody>
          <a:bodyPr wrap="square" anchor="ctr">
            <a:noAutofit/>
          </a:bodyPr>
          <a:lstStyle>
            <a:lvl1pPr algn="ctr">
              <a:defRPr/>
            </a:lvl1pPr>
          </a:lstStyle>
          <a:p>
            <a:endParaRPr lang="en-US"/>
          </a:p>
        </p:txBody>
      </p:sp>
      <p:sp>
        <p:nvSpPr>
          <p:cNvPr id="7" name="Text Placeholder 10">
            <a:extLst>
              <a:ext uri="{FF2B5EF4-FFF2-40B4-BE49-F238E27FC236}">
                <a16:creationId xmlns:a16="http://schemas.microsoft.com/office/drawing/2014/main" id="{CA9540B2-95EF-A053-F565-2083ECC9AC1A}"/>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rgbClr val="54555A"/>
                </a:solidFill>
              </a:defRPr>
            </a:lvl1pPr>
          </a:lstStyle>
          <a:p>
            <a:pPr lvl="0"/>
            <a:r>
              <a:rPr lang="en-US"/>
              <a:t>Click to add text</a:t>
            </a:r>
            <a:endParaRPr lang="en-GB"/>
          </a:p>
        </p:txBody>
      </p:sp>
    </p:spTree>
    <p:extLst>
      <p:ext uri="{BB962C8B-B14F-4D97-AF65-F5344CB8AC3E}">
        <p14:creationId xmlns:p14="http://schemas.microsoft.com/office/powerpoint/2010/main" val="4171452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2037866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50886-8283-4FB8-9218-60372E6BA881}"/>
              </a:ext>
            </a:extLst>
          </p:cNvPr>
          <p:cNvSpPr>
            <a:spLocks noGrp="1"/>
          </p:cNvSpPr>
          <p:nvPr>
            <p:ph type="dt" sz="half" idx="10"/>
          </p:nvPr>
        </p:nvSpPr>
        <p:spPr/>
        <p:txBody>
          <a:bodyPr/>
          <a:lstStyle/>
          <a:p>
            <a:fld id="{1D9654FF-BE33-484A-A2B6-54AD2BEFCC11}" type="datetimeFigureOut">
              <a:rPr lang="en-GB" smtClean="0"/>
              <a:t>10/11/2024</a:t>
            </a:fld>
            <a:endParaRPr lang="en-GB"/>
          </a:p>
        </p:txBody>
      </p:sp>
      <p:sp>
        <p:nvSpPr>
          <p:cNvPr id="3" name="Footer Placeholder 2">
            <a:extLst>
              <a:ext uri="{FF2B5EF4-FFF2-40B4-BE49-F238E27FC236}">
                <a16:creationId xmlns:a16="http://schemas.microsoft.com/office/drawing/2014/main" id="{9325D422-1C8A-41CD-969C-FB5E8CDA1A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F2F526-BB1E-4F86-8A18-42FBB8509BFA}"/>
              </a:ext>
            </a:extLst>
          </p:cNvPr>
          <p:cNvSpPr>
            <a:spLocks noGrp="1"/>
          </p:cNvSpPr>
          <p:nvPr>
            <p:ph type="sldNum" sz="quarter" idx="12"/>
          </p:nvPr>
        </p:nvSpPr>
        <p:spPr/>
        <p:txBody>
          <a:bodyPr/>
          <a:lstStyle/>
          <a:p>
            <a:fld id="{91DFEFB3-D176-4E70-B181-481E23306C43}" type="slidenum">
              <a:rPr lang="en-GB" smtClean="0"/>
              <a:t>‹#›</a:t>
            </a:fld>
            <a:endParaRPr lang="en-GB"/>
          </a:p>
        </p:txBody>
      </p:sp>
    </p:spTree>
    <p:extLst>
      <p:ext uri="{BB962C8B-B14F-4D97-AF65-F5344CB8AC3E}">
        <p14:creationId xmlns:p14="http://schemas.microsoft.com/office/powerpoint/2010/main" val="4017257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7A47F-6262-5038-D725-62B1681B58B6}"/>
              </a:ext>
            </a:extLst>
          </p:cNvPr>
          <p:cNvSpPr>
            <a:spLocks noGrp="1"/>
          </p:cNvSpPr>
          <p:nvPr>
            <p:ph sz="half" idx="10"/>
          </p:nvPr>
        </p:nvSpPr>
        <p:spPr>
          <a:xfrm>
            <a:off x="719998" y="1440000"/>
            <a:ext cx="10439999" cy="405900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3936639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65371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b="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7334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6058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2" name="Picture 1" descr="A black background with white squares&#10;&#10;Description automatically generated">
            <a:extLst>
              <a:ext uri="{FF2B5EF4-FFF2-40B4-BE49-F238E27FC236}">
                <a16:creationId xmlns:a16="http://schemas.microsoft.com/office/drawing/2014/main" id="{BA863B17-EAF0-9F34-A66F-334C46913FC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6294" t="7874" r="30291" b="16162"/>
          <a:stretch/>
        </p:blipFill>
        <p:spPr>
          <a:xfrm rot="858237" flipH="1">
            <a:off x="-1782497" y="-282561"/>
            <a:ext cx="7410713" cy="7502114"/>
          </a:xfrm>
          <a:prstGeom prst="rect">
            <a:avLst/>
          </a:prstGeom>
        </p:spPr>
      </p:pic>
      <p:sp>
        <p:nvSpPr>
          <p:cNvPr id="3" name="Picture Placeholder 6">
            <a:extLst>
              <a:ext uri="{FF2B5EF4-FFF2-40B4-BE49-F238E27FC236}">
                <a16:creationId xmlns:a16="http://schemas.microsoft.com/office/drawing/2014/main" id="{AB7CFCD0-12D3-9686-2A05-9B2DCA04D4CB}"/>
              </a:ext>
            </a:extLst>
          </p:cNvPr>
          <p:cNvSpPr>
            <a:spLocks noGrp="1"/>
          </p:cNvSpPr>
          <p:nvPr>
            <p:ph type="pic" sz="quarter" idx="13"/>
          </p:nvPr>
        </p:nvSpPr>
        <p:spPr>
          <a:xfrm rot="110072">
            <a:off x="2269836" y="1894613"/>
            <a:ext cx="3076320" cy="3267891"/>
          </a:xfrm>
          <a:custGeom>
            <a:avLst/>
            <a:gdLst>
              <a:gd name="connsiteX0" fmla="*/ 0 w 2900572"/>
              <a:gd name="connsiteY0" fmla="*/ 0 h 3028256"/>
              <a:gd name="connsiteX1" fmla="*/ 2900572 w 2900572"/>
              <a:gd name="connsiteY1" fmla="*/ 0 h 3028256"/>
              <a:gd name="connsiteX2" fmla="*/ 2900572 w 2900572"/>
              <a:gd name="connsiteY2" fmla="*/ 3028256 h 3028256"/>
              <a:gd name="connsiteX3" fmla="*/ 0 w 2900572"/>
              <a:gd name="connsiteY3" fmla="*/ 3028256 h 3028256"/>
              <a:gd name="connsiteX4" fmla="*/ 0 w 2900572"/>
              <a:gd name="connsiteY4" fmla="*/ 0 h 3028256"/>
              <a:gd name="connsiteX0" fmla="*/ 275837 w 3176409"/>
              <a:gd name="connsiteY0" fmla="*/ 0 h 3028256"/>
              <a:gd name="connsiteX1" fmla="*/ 3176409 w 3176409"/>
              <a:gd name="connsiteY1" fmla="*/ 0 h 3028256"/>
              <a:gd name="connsiteX2" fmla="*/ 3176409 w 3176409"/>
              <a:gd name="connsiteY2" fmla="*/ 3028256 h 3028256"/>
              <a:gd name="connsiteX3" fmla="*/ 0 w 3176409"/>
              <a:gd name="connsiteY3" fmla="*/ 2917287 h 3028256"/>
              <a:gd name="connsiteX4" fmla="*/ 275837 w 3176409"/>
              <a:gd name="connsiteY4" fmla="*/ 0 h 3028256"/>
              <a:gd name="connsiteX0" fmla="*/ 275837 w 3176409"/>
              <a:gd name="connsiteY0" fmla="*/ 0 h 3214187"/>
              <a:gd name="connsiteX1" fmla="*/ 3176409 w 3176409"/>
              <a:gd name="connsiteY1" fmla="*/ 0 h 3214187"/>
              <a:gd name="connsiteX2" fmla="*/ 2812060 w 3176409"/>
              <a:gd name="connsiteY2" fmla="*/ 3214187 h 3214187"/>
              <a:gd name="connsiteX3" fmla="*/ 0 w 3176409"/>
              <a:gd name="connsiteY3" fmla="*/ 2917287 h 3214187"/>
              <a:gd name="connsiteX4" fmla="*/ 275837 w 3176409"/>
              <a:gd name="connsiteY4" fmla="*/ 0 h 3214187"/>
              <a:gd name="connsiteX0" fmla="*/ 275837 w 2984594"/>
              <a:gd name="connsiteY0" fmla="*/ 0 h 3214187"/>
              <a:gd name="connsiteX1" fmla="*/ 2984594 w 2984594"/>
              <a:gd name="connsiteY1" fmla="*/ 812100 h 3214187"/>
              <a:gd name="connsiteX2" fmla="*/ 2812060 w 2984594"/>
              <a:gd name="connsiteY2" fmla="*/ 3214187 h 3214187"/>
              <a:gd name="connsiteX3" fmla="*/ 0 w 2984594"/>
              <a:gd name="connsiteY3" fmla="*/ 2917287 h 3214187"/>
              <a:gd name="connsiteX4" fmla="*/ 275837 w 2984594"/>
              <a:gd name="connsiteY4" fmla="*/ 0 h 3214187"/>
              <a:gd name="connsiteX0" fmla="*/ 275837 w 3076320"/>
              <a:gd name="connsiteY0" fmla="*/ 0 h 3214187"/>
              <a:gd name="connsiteX1" fmla="*/ 3076320 w 3076320"/>
              <a:gd name="connsiteY1" fmla="*/ 275488 h 3214187"/>
              <a:gd name="connsiteX2" fmla="*/ 2812060 w 3076320"/>
              <a:gd name="connsiteY2" fmla="*/ 3214187 h 3214187"/>
              <a:gd name="connsiteX3" fmla="*/ 0 w 3076320"/>
              <a:gd name="connsiteY3" fmla="*/ 2917287 h 3214187"/>
              <a:gd name="connsiteX4" fmla="*/ 275837 w 3076320"/>
              <a:gd name="connsiteY4" fmla="*/ 0 h 3214187"/>
              <a:gd name="connsiteX0" fmla="*/ 363150 w 3076320"/>
              <a:gd name="connsiteY0" fmla="*/ 70237 h 2938699"/>
              <a:gd name="connsiteX1" fmla="*/ 3076320 w 3076320"/>
              <a:gd name="connsiteY1" fmla="*/ 0 h 2938699"/>
              <a:gd name="connsiteX2" fmla="*/ 2812060 w 3076320"/>
              <a:gd name="connsiteY2" fmla="*/ 2938699 h 2938699"/>
              <a:gd name="connsiteX3" fmla="*/ 0 w 3076320"/>
              <a:gd name="connsiteY3" fmla="*/ 2641799 h 2938699"/>
              <a:gd name="connsiteX4" fmla="*/ 363150 w 3076320"/>
              <a:gd name="connsiteY4" fmla="*/ 70237 h 2938699"/>
              <a:gd name="connsiteX0" fmla="*/ 252334 w 3076320"/>
              <a:gd name="connsiteY0" fmla="*/ 0 h 3267891"/>
              <a:gd name="connsiteX1" fmla="*/ 3076320 w 3076320"/>
              <a:gd name="connsiteY1" fmla="*/ 329192 h 3267891"/>
              <a:gd name="connsiteX2" fmla="*/ 2812060 w 3076320"/>
              <a:gd name="connsiteY2" fmla="*/ 3267891 h 3267891"/>
              <a:gd name="connsiteX3" fmla="*/ 0 w 3076320"/>
              <a:gd name="connsiteY3" fmla="*/ 2970991 h 3267891"/>
              <a:gd name="connsiteX4" fmla="*/ 252334 w 3076320"/>
              <a:gd name="connsiteY4" fmla="*/ 0 h 32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20" h="3267891">
                <a:moveTo>
                  <a:pt x="252334" y="0"/>
                </a:moveTo>
                <a:lnTo>
                  <a:pt x="3076320" y="329192"/>
                </a:lnTo>
                <a:lnTo>
                  <a:pt x="2812060" y="3267891"/>
                </a:lnTo>
                <a:lnTo>
                  <a:pt x="0" y="2970991"/>
                </a:lnTo>
                <a:lnTo>
                  <a:pt x="252334" y="0"/>
                </a:lnTo>
                <a:close/>
              </a:path>
            </a:pathLst>
          </a:custGeom>
          <a:solidFill>
            <a:schemeClr val="bg1"/>
          </a:solidFill>
          <a:ln w="38100">
            <a:solidFill>
              <a:schemeClr val="bg1"/>
            </a:solidFill>
          </a:ln>
        </p:spPr>
        <p:txBody>
          <a:bodyPr/>
          <a:lstStyle/>
          <a:p>
            <a:endParaRPr lang="en-GB"/>
          </a:p>
        </p:txBody>
      </p:sp>
      <p:sp>
        <p:nvSpPr>
          <p:cNvPr id="4" name="Title 1">
            <a:extLst>
              <a:ext uri="{FF2B5EF4-FFF2-40B4-BE49-F238E27FC236}">
                <a16:creationId xmlns:a16="http://schemas.microsoft.com/office/drawing/2014/main" id="{7B4655BF-2AB6-EEE4-AD64-056E87299042}"/>
              </a:ext>
            </a:extLst>
          </p:cNvPr>
          <p:cNvSpPr>
            <a:spLocks noGrp="1"/>
          </p:cNvSpPr>
          <p:nvPr>
            <p:ph type="ctrTitle" hasCustomPrompt="1"/>
          </p:nvPr>
        </p:nvSpPr>
        <p:spPr>
          <a:xfrm>
            <a:off x="5530341" y="3150000"/>
            <a:ext cx="5400000" cy="414000"/>
          </a:xfrm>
          <a:prstGeom prst="rect">
            <a:avLst/>
          </a:prstGeom>
        </p:spPr>
        <p:txBody>
          <a:bodyPr anchor="t"/>
          <a:lstStyle>
            <a:lvl1pPr algn="l">
              <a:defRPr sz="3000"/>
            </a:lvl1pPr>
          </a:lstStyle>
          <a:p>
            <a:r>
              <a:rPr lang="en-US"/>
              <a:t>CLICK TO EDIT</a:t>
            </a:r>
            <a:endParaRPr lang="en-GB"/>
          </a:p>
        </p:txBody>
      </p:sp>
      <p:sp>
        <p:nvSpPr>
          <p:cNvPr id="5" name="Subtitle 2">
            <a:extLst>
              <a:ext uri="{FF2B5EF4-FFF2-40B4-BE49-F238E27FC236}">
                <a16:creationId xmlns:a16="http://schemas.microsoft.com/office/drawing/2014/main" id="{2DF1CF8A-991E-C686-6DB7-E748E5BA9B6C}"/>
              </a:ext>
            </a:extLst>
          </p:cNvPr>
          <p:cNvSpPr>
            <a:spLocks noGrp="1"/>
          </p:cNvSpPr>
          <p:nvPr>
            <p:ph type="subTitle" idx="1"/>
          </p:nvPr>
        </p:nvSpPr>
        <p:spPr>
          <a:xfrm>
            <a:off x="5530341" y="3671058"/>
            <a:ext cx="5400000" cy="360000"/>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03656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1486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680062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3363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8833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2187266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882499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1232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642343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448091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28475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381397"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7381397" cy="500062"/>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599283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908DD059-4D74-871E-A8F9-D3948BF714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3735546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7" name="Picture 6" descr="A picture containing orange, amber, peach, red&#10;&#10;Description automatically generated">
            <a:extLst>
              <a:ext uri="{FF2B5EF4-FFF2-40B4-BE49-F238E27FC236}">
                <a16:creationId xmlns:a16="http://schemas.microsoft.com/office/drawing/2014/main" id="{32237F94-A346-C402-B2DA-7E57B0D04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2479345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44974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2F4ED6-5003-7344-A80B-DEF5A1280C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1815348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 icons + 4 text boxe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37649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93899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7A47F-6262-5038-D725-62B1681B58B6}"/>
              </a:ext>
            </a:extLst>
          </p:cNvPr>
          <p:cNvSpPr>
            <a:spLocks noGrp="1"/>
          </p:cNvSpPr>
          <p:nvPr>
            <p:ph sz="half" idx="10"/>
          </p:nvPr>
        </p:nvSpPr>
        <p:spPr>
          <a:xfrm>
            <a:off x="719998" y="1440000"/>
            <a:ext cx="10439999" cy="405900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671081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14614A78-42AA-CB84-A013-D0CED441F148}"/>
              </a:ext>
            </a:extLst>
          </p:cNvPr>
          <p:cNvSpPr>
            <a:spLocks noGrp="1"/>
          </p:cNvSpPr>
          <p:nvPr>
            <p:ph sz="half" idx="10"/>
          </p:nvPr>
        </p:nvSpPr>
        <p:spPr>
          <a:xfrm>
            <a:off x="72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48674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C4AB445A-18AD-8B8C-3569-A06E3AC76F63}"/>
              </a:ext>
            </a:extLst>
          </p:cNvPr>
          <p:cNvSpPr>
            <a:spLocks noGrp="1"/>
          </p:cNvSpPr>
          <p:nvPr>
            <p:ph sz="half" idx="2"/>
          </p:nvPr>
        </p:nvSpPr>
        <p:spPr>
          <a:xfrm>
            <a:off x="630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66D73AF-0F19-11DC-5700-4EA565E7363D}"/>
              </a:ext>
            </a:extLst>
          </p:cNvPr>
          <p:cNvSpPr>
            <a:spLocks noGrp="1"/>
          </p:cNvSpPr>
          <p:nvPr>
            <p:ph sz="half" idx="12"/>
          </p:nvPr>
        </p:nvSpPr>
        <p:spPr>
          <a:xfrm>
            <a:off x="72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2363533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A581058-CBFF-64B5-C5AD-D95C6BDC2845}"/>
              </a:ext>
            </a:extLst>
          </p:cNvPr>
          <p:cNvSpPr>
            <a:spLocks noGrp="1"/>
          </p:cNvSpPr>
          <p:nvPr>
            <p:ph sz="half" idx="10"/>
          </p:nvPr>
        </p:nvSpPr>
        <p:spPr>
          <a:xfrm>
            <a:off x="6300000" y="2206392"/>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6" name="Content Placeholder 3">
            <a:extLst>
              <a:ext uri="{FF2B5EF4-FFF2-40B4-BE49-F238E27FC236}">
                <a16:creationId xmlns:a16="http://schemas.microsoft.com/office/drawing/2014/main" id="{0C349DA2-8F73-B855-0CC9-1BED75238431}"/>
              </a:ext>
            </a:extLst>
          </p:cNvPr>
          <p:cNvSpPr>
            <a:spLocks noGrp="1"/>
          </p:cNvSpPr>
          <p:nvPr>
            <p:ph sz="half" idx="11"/>
          </p:nvPr>
        </p:nvSpPr>
        <p:spPr>
          <a:xfrm>
            <a:off x="719998" y="2212509"/>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9313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2794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lvl1pPr>
              <a:defRPr sz="900"/>
            </a:lvl1p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lvl1pPr>
              <a:defRPr sz="900"/>
            </a:lvl1pPr>
          </a:lstStyle>
          <a:p>
            <a:endParaRPr lang="en-GB"/>
          </a:p>
        </p:txBody>
      </p:sp>
      <p:sp>
        <p:nvSpPr>
          <p:cNvPr id="4" name="Content Placeholder 3">
            <a:extLst>
              <a:ext uri="{FF2B5EF4-FFF2-40B4-BE49-F238E27FC236}">
                <a16:creationId xmlns:a16="http://schemas.microsoft.com/office/drawing/2014/main" id="{FD0951DE-A37A-C44F-E84D-AEA3EA120DCB}"/>
              </a:ext>
            </a:extLst>
          </p:cNvPr>
          <p:cNvSpPr>
            <a:spLocks noGrp="1"/>
          </p:cNvSpPr>
          <p:nvPr>
            <p:ph sz="half" idx="10"/>
          </p:nvPr>
        </p:nvSpPr>
        <p:spPr>
          <a:xfrm>
            <a:off x="719998" y="1807527"/>
            <a:ext cx="5181600" cy="3955011"/>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33529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5157787" cy="293641"/>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440000"/>
            <a:ext cx="5183188" cy="293641"/>
          </a:xfrm>
          <a:prstGeom prst="rect">
            <a:avLst/>
          </a:prstGeom>
        </p:spPr>
        <p:txBody>
          <a:bodyPr anchor="t" anchorCtr="0"/>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79EA3-A595-0B27-D94E-DB915841B2D5}"/>
              </a:ext>
            </a:extLst>
          </p:cNvPr>
          <p:cNvSpPr>
            <a:spLocks noGrp="1"/>
          </p:cNvSpPr>
          <p:nvPr>
            <p:ph sz="half" idx="10"/>
          </p:nvPr>
        </p:nvSpPr>
        <p:spPr>
          <a:xfrm>
            <a:off x="630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D6CD6DEA-B9BE-3DD7-6787-A3ADC50275DD}"/>
              </a:ext>
            </a:extLst>
          </p:cNvPr>
          <p:cNvSpPr>
            <a:spLocks noGrp="1"/>
          </p:cNvSpPr>
          <p:nvPr>
            <p:ph sz="half" idx="11"/>
          </p:nvPr>
        </p:nvSpPr>
        <p:spPr>
          <a:xfrm>
            <a:off x="72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68907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1BDF5BA-2666-6014-EF10-8CC2FF132A13}"/>
              </a:ext>
            </a:extLst>
          </p:cNvPr>
          <p:cNvSpPr>
            <a:spLocks noGrp="1"/>
          </p:cNvSpPr>
          <p:nvPr>
            <p:ph sz="half" idx="11"/>
          </p:nvPr>
        </p:nvSpPr>
        <p:spPr>
          <a:xfrm>
            <a:off x="719998" y="1980000"/>
            <a:ext cx="10800000" cy="330642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10800000" cy="376237"/>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612309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2" name="Text Placeholder 2">
            <a:extLst>
              <a:ext uri="{FF2B5EF4-FFF2-40B4-BE49-F238E27FC236}">
                <a16:creationId xmlns:a16="http://schemas.microsoft.com/office/drawing/2014/main" id="{A3E6B83D-23A8-67DF-B634-A5B7C13708AA}"/>
              </a:ext>
            </a:extLst>
          </p:cNvPr>
          <p:cNvSpPr>
            <a:spLocks noGrp="1"/>
          </p:cNvSpPr>
          <p:nvPr>
            <p:ph type="body" idx="1"/>
          </p:nvPr>
        </p:nvSpPr>
        <p:spPr>
          <a:xfrm>
            <a:off x="720000" y="1440000"/>
            <a:ext cx="10800000" cy="265969"/>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E0BEC818-29AA-14C8-7AA1-AED21769A321}"/>
              </a:ext>
            </a:extLst>
          </p:cNvPr>
          <p:cNvSpPr>
            <a:spLocks noGrp="1"/>
          </p:cNvSpPr>
          <p:nvPr>
            <p:ph sz="half" idx="10"/>
          </p:nvPr>
        </p:nvSpPr>
        <p:spPr>
          <a:xfrm>
            <a:off x="16129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6">
            <a:extLst>
              <a:ext uri="{FF2B5EF4-FFF2-40B4-BE49-F238E27FC236}">
                <a16:creationId xmlns:a16="http://schemas.microsoft.com/office/drawing/2014/main" id="{4A3B2618-BD6A-8599-938D-6D7C97F57C59}"/>
              </a:ext>
            </a:extLst>
          </p:cNvPr>
          <p:cNvSpPr>
            <a:spLocks noGrp="1"/>
          </p:cNvSpPr>
          <p:nvPr>
            <p:ph type="pic" sz="quarter" idx="13"/>
          </p:nvPr>
        </p:nvSpPr>
        <p:spPr>
          <a:xfrm>
            <a:off x="720000" y="2641895"/>
            <a:ext cx="677900" cy="677900"/>
          </a:xfrm>
          <a:prstGeom prst="rect">
            <a:avLst/>
          </a:prstGeom>
        </p:spPr>
        <p:txBody>
          <a:bodyPr/>
          <a:lstStyle>
            <a:lvl1pPr>
              <a:defRPr sz="900">
                <a:solidFill>
                  <a:srgbClr val="54555A"/>
                </a:solidFill>
              </a:defRPr>
            </a:lvl1pPr>
          </a:lstStyle>
          <a:p>
            <a:endParaRPr lang="en-GB"/>
          </a:p>
        </p:txBody>
      </p:sp>
      <p:sp>
        <p:nvSpPr>
          <p:cNvPr id="9" name="Picture Placeholder 6">
            <a:extLst>
              <a:ext uri="{FF2B5EF4-FFF2-40B4-BE49-F238E27FC236}">
                <a16:creationId xmlns:a16="http://schemas.microsoft.com/office/drawing/2014/main" id="{B735576A-BC26-1D2D-75F4-97FE636A81ED}"/>
              </a:ext>
            </a:extLst>
          </p:cNvPr>
          <p:cNvSpPr>
            <a:spLocks noGrp="1"/>
          </p:cNvSpPr>
          <p:nvPr>
            <p:ph type="pic" sz="quarter" idx="14"/>
          </p:nvPr>
        </p:nvSpPr>
        <p:spPr>
          <a:xfrm>
            <a:off x="720000" y="3426531"/>
            <a:ext cx="677900" cy="677900"/>
          </a:xfrm>
          <a:prstGeom prst="rect">
            <a:avLst/>
          </a:prstGeom>
        </p:spPr>
        <p:txBody>
          <a:bodyPr/>
          <a:lstStyle>
            <a:lvl1pPr>
              <a:defRPr sz="900">
                <a:solidFill>
                  <a:srgbClr val="54555A"/>
                </a:solidFill>
              </a:defRPr>
            </a:lvl1pPr>
          </a:lstStyle>
          <a:p>
            <a:endParaRPr lang="en-GB"/>
          </a:p>
        </p:txBody>
      </p:sp>
      <p:sp>
        <p:nvSpPr>
          <p:cNvPr id="10" name="Picture Placeholder 6">
            <a:extLst>
              <a:ext uri="{FF2B5EF4-FFF2-40B4-BE49-F238E27FC236}">
                <a16:creationId xmlns:a16="http://schemas.microsoft.com/office/drawing/2014/main" id="{6D3456DA-CC58-3FD3-0D76-BD93944F87E8}"/>
              </a:ext>
            </a:extLst>
          </p:cNvPr>
          <p:cNvSpPr>
            <a:spLocks noGrp="1"/>
          </p:cNvSpPr>
          <p:nvPr>
            <p:ph type="pic" sz="quarter" idx="15"/>
          </p:nvPr>
        </p:nvSpPr>
        <p:spPr>
          <a:xfrm>
            <a:off x="720000" y="4211168"/>
            <a:ext cx="677900" cy="677900"/>
          </a:xfrm>
          <a:prstGeom prst="rect">
            <a:avLst/>
          </a:prstGeom>
        </p:spPr>
        <p:txBody>
          <a:bodyPr/>
          <a:lstStyle>
            <a:lvl1pPr>
              <a:defRPr sz="900">
                <a:solidFill>
                  <a:srgbClr val="54555A"/>
                </a:solidFill>
              </a:defRPr>
            </a:lvl1pPr>
          </a:lstStyle>
          <a:p>
            <a:endParaRPr lang="en-GB"/>
          </a:p>
        </p:txBody>
      </p:sp>
      <p:sp>
        <p:nvSpPr>
          <p:cNvPr id="12" name="Picture Placeholder 6">
            <a:extLst>
              <a:ext uri="{FF2B5EF4-FFF2-40B4-BE49-F238E27FC236}">
                <a16:creationId xmlns:a16="http://schemas.microsoft.com/office/drawing/2014/main" id="{AB371FAC-BA79-7AB5-6EC9-038019276837}"/>
              </a:ext>
            </a:extLst>
          </p:cNvPr>
          <p:cNvSpPr>
            <a:spLocks noGrp="1"/>
          </p:cNvSpPr>
          <p:nvPr>
            <p:ph type="pic" sz="quarter" idx="16"/>
          </p:nvPr>
        </p:nvSpPr>
        <p:spPr>
          <a:xfrm>
            <a:off x="720000" y="4995804"/>
            <a:ext cx="677900" cy="677900"/>
          </a:xfrm>
          <a:prstGeom prst="rect">
            <a:avLst/>
          </a:prstGeom>
        </p:spPr>
        <p:txBody>
          <a:bodyPr/>
          <a:lstStyle>
            <a:lvl1pPr>
              <a:defRPr sz="900">
                <a:solidFill>
                  <a:srgbClr val="54555A"/>
                </a:solidFill>
              </a:defRPr>
            </a:lvl1pPr>
          </a:lstStyle>
          <a:p>
            <a:endParaRPr lang="en-GB"/>
          </a:p>
        </p:txBody>
      </p:sp>
      <p:sp>
        <p:nvSpPr>
          <p:cNvPr id="21" name="Content Placeholder 2">
            <a:extLst>
              <a:ext uri="{FF2B5EF4-FFF2-40B4-BE49-F238E27FC236}">
                <a16:creationId xmlns:a16="http://schemas.microsoft.com/office/drawing/2014/main" id="{E4849A36-9E16-E990-2732-BBDC297DB543}"/>
              </a:ext>
            </a:extLst>
          </p:cNvPr>
          <p:cNvSpPr>
            <a:spLocks noGrp="1"/>
          </p:cNvSpPr>
          <p:nvPr>
            <p:ph sz="half" idx="17"/>
          </p:nvPr>
        </p:nvSpPr>
        <p:spPr>
          <a:xfrm>
            <a:off x="72000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6">
            <a:extLst>
              <a:ext uri="{FF2B5EF4-FFF2-40B4-BE49-F238E27FC236}">
                <a16:creationId xmlns:a16="http://schemas.microsoft.com/office/drawing/2014/main" id="{CC3B06C7-8383-F8F0-1E50-D321F64F51BE}"/>
              </a:ext>
            </a:extLst>
          </p:cNvPr>
          <p:cNvSpPr>
            <a:spLocks noGrp="1"/>
          </p:cNvSpPr>
          <p:nvPr>
            <p:ph type="pic" sz="quarter" idx="18"/>
          </p:nvPr>
        </p:nvSpPr>
        <p:spPr>
          <a:xfrm>
            <a:off x="6307100" y="2657796"/>
            <a:ext cx="677900" cy="677900"/>
          </a:xfrm>
          <a:prstGeom prst="rect">
            <a:avLst/>
          </a:prstGeom>
        </p:spPr>
        <p:txBody>
          <a:bodyPr/>
          <a:lstStyle>
            <a:lvl1pPr>
              <a:defRPr sz="900">
                <a:solidFill>
                  <a:srgbClr val="54555A"/>
                </a:solidFill>
              </a:defRPr>
            </a:lvl1pPr>
          </a:lstStyle>
          <a:p>
            <a:endParaRPr lang="en-GB"/>
          </a:p>
        </p:txBody>
      </p:sp>
      <p:sp>
        <p:nvSpPr>
          <p:cNvPr id="23" name="Picture Placeholder 6">
            <a:extLst>
              <a:ext uri="{FF2B5EF4-FFF2-40B4-BE49-F238E27FC236}">
                <a16:creationId xmlns:a16="http://schemas.microsoft.com/office/drawing/2014/main" id="{FE82C76B-6903-7BE4-0E01-156A50AC125D}"/>
              </a:ext>
            </a:extLst>
          </p:cNvPr>
          <p:cNvSpPr>
            <a:spLocks noGrp="1"/>
          </p:cNvSpPr>
          <p:nvPr>
            <p:ph type="pic" sz="quarter" idx="19"/>
          </p:nvPr>
        </p:nvSpPr>
        <p:spPr>
          <a:xfrm>
            <a:off x="6307100" y="3442432"/>
            <a:ext cx="677900" cy="677900"/>
          </a:xfrm>
          <a:prstGeom prst="rect">
            <a:avLst/>
          </a:prstGeom>
        </p:spPr>
        <p:txBody>
          <a:bodyPr/>
          <a:lstStyle>
            <a:lvl1pPr>
              <a:defRPr sz="900">
                <a:solidFill>
                  <a:srgbClr val="54555A"/>
                </a:solidFill>
              </a:defRPr>
            </a:lvl1pPr>
          </a:lstStyle>
          <a:p>
            <a:endParaRPr lang="en-GB"/>
          </a:p>
        </p:txBody>
      </p:sp>
      <p:sp>
        <p:nvSpPr>
          <p:cNvPr id="24" name="Picture Placeholder 6">
            <a:extLst>
              <a:ext uri="{FF2B5EF4-FFF2-40B4-BE49-F238E27FC236}">
                <a16:creationId xmlns:a16="http://schemas.microsoft.com/office/drawing/2014/main" id="{468A016B-87E8-BBAF-9610-C4D41991C01D}"/>
              </a:ext>
            </a:extLst>
          </p:cNvPr>
          <p:cNvSpPr>
            <a:spLocks noGrp="1"/>
          </p:cNvSpPr>
          <p:nvPr>
            <p:ph type="pic" sz="quarter" idx="20"/>
          </p:nvPr>
        </p:nvSpPr>
        <p:spPr>
          <a:xfrm>
            <a:off x="6307100" y="4227068"/>
            <a:ext cx="677900" cy="677900"/>
          </a:xfrm>
          <a:prstGeom prst="rect">
            <a:avLst/>
          </a:prstGeom>
        </p:spPr>
        <p:txBody>
          <a:bodyPr/>
          <a:lstStyle>
            <a:lvl1pPr>
              <a:defRPr sz="900">
                <a:solidFill>
                  <a:srgbClr val="54555A"/>
                </a:solidFill>
              </a:defRPr>
            </a:lvl1pPr>
          </a:lstStyle>
          <a:p>
            <a:endParaRPr lang="en-GB"/>
          </a:p>
        </p:txBody>
      </p:sp>
      <p:sp>
        <p:nvSpPr>
          <p:cNvPr id="25" name="Picture Placeholder 6">
            <a:extLst>
              <a:ext uri="{FF2B5EF4-FFF2-40B4-BE49-F238E27FC236}">
                <a16:creationId xmlns:a16="http://schemas.microsoft.com/office/drawing/2014/main" id="{A4CF9884-E4EA-77F2-E124-6318C256A61F}"/>
              </a:ext>
            </a:extLst>
          </p:cNvPr>
          <p:cNvSpPr>
            <a:spLocks noGrp="1"/>
          </p:cNvSpPr>
          <p:nvPr>
            <p:ph type="pic" sz="quarter" idx="21"/>
          </p:nvPr>
        </p:nvSpPr>
        <p:spPr>
          <a:xfrm>
            <a:off x="6307100" y="5011705"/>
            <a:ext cx="677900" cy="677900"/>
          </a:xfrm>
          <a:prstGeom prst="rect">
            <a:avLst/>
          </a:prstGeom>
        </p:spPr>
        <p:txBody>
          <a:bodyPr/>
          <a:lstStyle>
            <a:lvl1pPr>
              <a:defRPr sz="900">
                <a:solidFill>
                  <a:srgbClr val="54555A"/>
                </a:solidFill>
              </a:defRPr>
            </a:lvl1pPr>
          </a:lstStyle>
          <a:p>
            <a:endParaRPr lang="en-GB"/>
          </a:p>
        </p:txBody>
      </p:sp>
      <p:sp>
        <p:nvSpPr>
          <p:cNvPr id="26" name="Text Placeholder 2">
            <a:extLst>
              <a:ext uri="{FF2B5EF4-FFF2-40B4-BE49-F238E27FC236}">
                <a16:creationId xmlns:a16="http://schemas.microsoft.com/office/drawing/2014/main" id="{2EAF5E6E-C93D-008F-6BD6-EE6EB7BA5918}"/>
              </a:ext>
            </a:extLst>
          </p:cNvPr>
          <p:cNvSpPr>
            <a:spLocks noGrp="1"/>
          </p:cNvSpPr>
          <p:nvPr>
            <p:ph type="body" idx="22"/>
          </p:nvPr>
        </p:nvSpPr>
        <p:spPr>
          <a:xfrm>
            <a:off x="719998" y="1980000"/>
            <a:ext cx="10776002" cy="376237"/>
          </a:xfrm>
          <a:prstGeom prst="rect">
            <a:avLst/>
          </a:prstGeom>
        </p:spPr>
        <p:txBody>
          <a:bodyPr anchor="ctr" anchorCtr="0"/>
          <a:lstStyle>
            <a:lvl1pPr marL="0" indent="0">
              <a:buNone/>
              <a:defRPr sz="1200" b="0">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17024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6" name="Content Placeholder 2">
            <a:extLst>
              <a:ext uri="{FF2B5EF4-FFF2-40B4-BE49-F238E27FC236}">
                <a16:creationId xmlns:a16="http://schemas.microsoft.com/office/drawing/2014/main" id="{5B33C736-B0BF-25E9-54D0-9138977FFC99}"/>
              </a:ext>
            </a:extLst>
          </p:cNvPr>
          <p:cNvSpPr>
            <a:spLocks noGrp="1"/>
          </p:cNvSpPr>
          <p:nvPr>
            <p:ph sz="half" idx="20"/>
          </p:nvPr>
        </p:nvSpPr>
        <p:spPr>
          <a:xfrm>
            <a:off x="327703"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65B76E8A-ECA5-1990-5AE5-60E240468B08}"/>
              </a:ext>
            </a:extLst>
          </p:cNvPr>
          <p:cNvSpPr>
            <a:spLocks noGrp="1"/>
          </p:cNvSpPr>
          <p:nvPr>
            <p:ph type="pic" sz="quarter" idx="13"/>
          </p:nvPr>
        </p:nvSpPr>
        <p:spPr>
          <a:xfrm>
            <a:off x="1263740" y="2160000"/>
            <a:ext cx="677900" cy="6779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3CE8A808-37A4-E041-7FB2-718EB8F36A12}"/>
              </a:ext>
            </a:extLst>
          </p:cNvPr>
          <p:cNvSpPr>
            <a:spLocks noGrp="1"/>
          </p:cNvSpPr>
          <p:nvPr>
            <p:ph type="pic" sz="quarter" idx="14"/>
          </p:nvPr>
        </p:nvSpPr>
        <p:spPr>
          <a:xfrm>
            <a:off x="4219943" y="2160000"/>
            <a:ext cx="677900" cy="677900"/>
          </a:xfrm>
          <a:prstGeom prst="rect">
            <a:avLst/>
          </a:prstGeom>
        </p:spPr>
        <p:txBody>
          <a:bodyPr/>
          <a:lstStyle>
            <a:lvl1pPr>
              <a:defRPr sz="900"/>
            </a:lvl1pPr>
          </a:lstStyle>
          <a:p>
            <a:endParaRPr lang="en-GB"/>
          </a:p>
        </p:txBody>
      </p:sp>
      <p:sp>
        <p:nvSpPr>
          <p:cNvPr id="12" name="Picture Placeholder 6">
            <a:extLst>
              <a:ext uri="{FF2B5EF4-FFF2-40B4-BE49-F238E27FC236}">
                <a16:creationId xmlns:a16="http://schemas.microsoft.com/office/drawing/2014/main" id="{F17F435F-762E-6610-6A5C-DD68CBB0FEFC}"/>
              </a:ext>
            </a:extLst>
          </p:cNvPr>
          <p:cNvSpPr>
            <a:spLocks noGrp="1"/>
          </p:cNvSpPr>
          <p:nvPr>
            <p:ph type="pic" sz="quarter" idx="15"/>
          </p:nvPr>
        </p:nvSpPr>
        <p:spPr>
          <a:xfrm>
            <a:off x="7294157" y="2160000"/>
            <a:ext cx="677900" cy="677900"/>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80D327DF-39EA-57C8-BF37-0757F1FB84B9}"/>
              </a:ext>
            </a:extLst>
          </p:cNvPr>
          <p:cNvSpPr>
            <a:spLocks noGrp="1"/>
          </p:cNvSpPr>
          <p:nvPr>
            <p:ph type="pic" sz="quarter" idx="16"/>
          </p:nvPr>
        </p:nvSpPr>
        <p:spPr>
          <a:xfrm>
            <a:off x="10250360" y="2160000"/>
            <a:ext cx="677900" cy="677900"/>
          </a:xfrm>
          <a:prstGeom prst="rect">
            <a:avLst/>
          </a:prstGeom>
        </p:spPr>
        <p:txBody>
          <a:bodyPr/>
          <a:lstStyle>
            <a:lvl1pPr>
              <a:defRPr sz="900"/>
            </a:lvl1pPr>
          </a:lstStyle>
          <a:p>
            <a:endParaRPr lang="en-GB"/>
          </a:p>
        </p:txBody>
      </p:sp>
      <p:sp>
        <p:nvSpPr>
          <p:cNvPr id="2" name="Content Placeholder 2">
            <a:extLst>
              <a:ext uri="{FF2B5EF4-FFF2-40B4-BE49-F238E27FC236}">
                <a16:creationId xmlns:a16="http://schemas.microsoft.com/office/drawing/2014/main" id="{EFE8C8F3-26B3-20D4-73E9-C6558A1741D1}"/>
              </a:ext>
            </a:extLst>
          </p:cNvPr>
          <p:cNvSpPr>
            <a:spLocks noGrp="1"/>
          </p:cNvSpPr>
          <p:nvPr>
            <p:ph sz="half" idx="23"/>
          </p:nvPr>
        </p:nvSpPr>
        <p:spPr>
          <a:xfrm>
            <a:off x="3283905"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6F26A72B-C52C-B950-A8CC-89BD233CC640}"/>
              </a:ext>
            </a:extLst>
          </p:cNvPr>
          <p:cNvSpPr>
            <a:spLocks noGrp="1"/>
          </p:cNvSpPr>
          <p:nvPr>
            <p:ph sz="half" idx="24"/>
          </p:nvPr>
        </p:nvSpPr>
        <p:spPr>
          <a:xfrm>
            <a:off x="6358120"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0B80BA1C-6005-3046-CF3B-A93B2CC2CA3A}"/>
              </a:ext>
            </a:extLst>
          </p:cNvPr>
          <p:cNvSpPr>
            <a:spLocks noGrp="1"/>
          </p:cNvSpPr>
          <p:nvPr>
            <p:ph sz="half" idx="25"/>
          </p:nvPr>
        </p:nvSpPr>
        <p:spPr>
          <a:xfrm>
            <a:off x="9314322"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5944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9" name="Content Placeholder 2">
            <a:extLst>
              <a:ext uri="{FF2B5EF4-FFF2-40B4-BE49-F238E27FC236}">
                <a16:creationId xmlns:a16="http://schemas.microsoft.com/office/drawing/2014/main" id="{C7A7304A-F1C5-EC01-76D9-BE661D787AE0}"/>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0" name="Content Placeholder 2">
            <a:extLst>
              <a:ext uri="{FF2B5EF4-FFF2-40B4-BE49-F238E27FC236}">
                <a16:creationId xmlns:a16="http://schemas.microsoft.com/office/drawing/2014/main" id="{BD72E274-D612-9BBE-D75C-118AE6B4335E}"/>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1" name="Content Placeholder 2">
            <a:extLst>
              <a:ext uri="{FF2B5EF4-FFF2-40B4-BE49-F238E27FC236}">
                <a16:creationId xmlns:a16="http://schemas.microsoft.com/office/drawing/2014/main" id="{51FD6B36-9FD8-072B-58A3-261B14E5A984}"/>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2" name="Content Placeholder 2">
            <a:extLst>
              <a:ext uri="{FF2B5EF4-FFF2-40B4-BE49-F238E27FC236}">
                <a16:creationId xmlns:a16="http://schemas.microsoft.com/office/drawing/2014/main" id="{41788339-15C9-BE6D-1C5C-98DF60097B32}"/>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3" name="Content Placeholder 2">
            <a:extLst>
              <a:ext uri="{FF2B5EF4-FFF2-40B4-BE49-F238E27FC236}">
                <a16:creationId xmlns:a16="http://schemas.microsoft.com/office/drawing/2014/main" id="{61046743-EAB0-68C9-6928-087FB483745C}"/>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4" name="Content Placeholder 2">
            <a:extLst>
              <a:ext uri="{FF2B5EF4-FFF2-40B4-BE49-F238E27FC236}">
                <a16:creationId xmlns:a16="http://schemas.microsoft.com/office/drawing/2014/main" id="{022B7B89-F483-EB80-3775-1E68DA30FB91}"/>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5" name="Picture Placeholder 6">
            <a:extLst>
              <a:ext uri="{FF2B5EF4-FFF2-40B4-BE49-F238E27FC236}">
                <a16:creationId xmlns:a16="http://schemas.microsoft.com/office/drawing/2014/main" id="{0C935899-30E3-F0AB-2616-DBE5CBD7E67B}"/>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46" name="Picture Placeholder 6">
            <a:extLst>
              <a:ext uri="{FF2B5EF4-FFF2-40B4-BE49-F238E27FC236}">
                <a16:creationId xmlns:a16="http://schemas.microsoft.com/office/drawing/2014/main" id="{6A1BB059-B54C-8809-760A-29BE71D92215}"/>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47" name="Picture Placeholder 6">
            <a:extLst>
              <a:ext uri="{FF2B5EF4-FFF2-40B4-BE49-F238E27FC236}">
                <a16:creationId xmlns:a16="http://schemas.microsoft.com/office/drawing/2014/main" id="{614628F8-1F18-5F78-7C25-F488DE97E1E5}"/>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48" name="Content Placeholder 2">
            <a:extLst>
              <a:ext uri="{FF2B5EF4-FFF2-40B4-BE49-F238E27FC236}">
                <a16:creationId xmlns:a16="http://schemas.microsoft.com/office/drawing/2014/main" id="{C336B75B-3271-7146-C4A2-05AEFB52F624}"/>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9" name="Content Placeholder 2">
            <a:extLst>
              <a:ext uri="{FF2B5EF4-FFF2-40B4-BE49-F238E27FC236}">
                <a16:creationId xmlns:a16="http://schemas.microsoft.com/office/drawing/2014/main" id="{A56C595A-704A-E3F8-EEFE-85876C1C066D}"/>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0" name="Content Placeholder 2">
            <a:extLst>
              <a:ext uri="{FF2B5EF4-FFF2-40B4-BE49-F238E27FC236}">
                <a16:creationId xmlns:a16="http://schemas.microsoft.com/office/drawing/2014/main" id="{C6B669D6-CFF2-A94A-CCB4-577625FE3355}"/>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31480482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hree line header with icons - no graphic">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39999"/>
            <a:ext cx="8280000" cy="847407"/>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2" name="Content Placeholder 2">
            <a:extLst>
              <a:ext uri="{FF2B5EF4-FFF2-40B4-BE49-F238E27FC236}">
                <a16:creationId xmlns:a16="http://schemas.microsoft.com/office/drawing/2014/main" id="{FCBD1632-6A95-EFF4-9604-0526AEDE5317}"/>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 name="Content Placeholder 2">
            <a:extLst>
              <a:ext uri="{FF2B5EF4-FFF2-40B4-BE49-F238E27FC236}">
                <a16:creationId xmlns:a16="http://schemas.microsoft.com/office/drawing/2014/main" id="{2CC71864-1745-C9C5-AC94-B3122569DB61}"/>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 name="Content Placeholder 2">
            <a:extLst>
              <a:ext uri="{FF2B5EF4-FFF2-40B4-BE49-F238E27FC236}">
                <a16:creationId xmlns:a16="http://schemas.microsoft.com/office/drawing/2014/main" id="{A41868B7-BEB3-46F5-5543-2C641A7CD928}"/>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6" name="Picture Placeholder 6">
            <a:extLst>
              <a:ext uri="{FF2B5EF4-FFF2-40B4-BE49-F238E27FC236}">
                <a16:creationId xmlns:a16="http://schemas.microsoft.com/office/drawing/2014/main" id="{A2B81564-F865-56C7-4CE5-131A728B6AC0}"/>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F762CED8-483B-CE0F-C893-7341376B8CDD}"/>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E89654F4-1A58-8EA1-CB02-E45F60F64D29}"/>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12" name="Content Placeholder 2">
            <a:extLst>
              <a:ext uri="{FF2B5EF4-FFF2-40B4-BE49-F238E27FC236}">
                <a16:creationId xmlns:a16="http://schemas.microsoft.com/office/drawing/2014/main" id="{17CBE2DF-6ECB-6C19-093A-58145D1979FA}"/>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3" name="Content Placeholder 2">
            <a:extLst>
              <a:ext uri="{FF2B5EF4-FFF2-40B4-BE49-F238E27FC236}">
                <a16:creationId xmlns:a16="http://schemas.microsoft.com/office/drawing/2014/main" id="{44B751EB-7EE5-FFF8-F30B-D6AEBDC22795}"/>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4" name="Content Placeholder 2">
            <a:extLst>
              <a:ext uri="{FF2B5EF4-FFF2-40B4-BE49-F238E27FC236}">
                <a16:creationId xmlns:a16="http://schemas.microsoft.com/office/drawing/2014/main" id="{0AA7D3DF-A3D4-51A4-2B15-E46EB90F1495}"/>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9" name="Content Placeholder 2">
            <a:extLst>
              <a:ext uri="{FF2B5EF4-FFF2-40B4-BE49-F238E27FC236}">
                <a16:creationId xmlns:a16="http://schemas.microsoft.com/office/drawing/2014/main" id="{E1FFB620-0266-76F6-E760-7E4A8DBDAD19}"/>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5EC1E242-1C5D-3501-7465-AF43778A985F}"/>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Content Placeholder 2">
            <a:extLst>
              <a:ext uri="{FF2B5EF4-FFF2-40B4-BE49-F238E27FC236}">
                <a16:creationId xmlns:a16="http://schemas.microsoft.com/office/drawing/2014/main" id="{E01B5987-CB28-7274-72C5-864CE75AFF19}"/>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Picture Placeholder 6">
            <a:extLst>
              <a:ext uri="{FF2B5EF4-FFF2-40B4-BE49-F238E27FC236}">
                <a16:creationId xmlns:a16="http://schemas.microsoft.com/office/drawing/2014/main" id="{1FC7E750-8474-8EF9-0808-A978E35618B1}"/>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23" name="Picture Placeholder 6">
            <a:extLst>
              <a:ext uri="{FF2B5EF4-FFF2-40B4-BE49-F238E27FC236}">
                <a16:creationId xmlns:a16="http://schemas.microsoft.com/office/drawing/2014/main" id="{26C749F1-872B-5FA8-3092-46C986BB6269}"/>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25" name="Picture Placeholder 6">
            <a:extLst>
              <a:ext uri="{FF2B5EF4-FFF2-40B4-BE49-F238E27FC236}">
                <a16:creationId xmlns:a16="http://schemas.microsoft.com/office/drawing/2014/main" id="{A71EE605-09D0-4FF8-FCC1-B0E141B99021}"/>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26" name="Content Placeholder 2">
            <a:extLst>
              <a:ext uri="{FF2B5EF4-FFF2-40B4-BE49-F238E27FC236}">
                <a16:creationId xmlns:a16="http://schemas.microsoft.com/office/drawing/2014/main" id="{E0450857-E840-AE16-07F2-4175EBF6C6E0}"/>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8" name="Content Placeholder 2">
            <a:extLst>
              <a:ext uri="{FF2B5EF4-FFF2-40B4-BE49-F238E27FC236}">
                <a16:creationId xmlns:a16="http://schemas.microsoft.com/office/drawing/2014/main" id="{BF966802-BC87-3AC8-081B-3679943D58F6}"/>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9" name="Content Placeholder 2">
            <a:extLst>
              <a:ext uri="{FF2B5EF4-FFF2-40B4-BE49-F238E27FC236}">
                <a16:creationId xmlns:a16="http://schemas.microsoft.com/office/drawing/2014/main" id="{2368AA3C-D8AD-E970-950A-55C3D52AD6C1}"/>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677748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440000"/>
            <a:ext cx="8280000" cy="253196"/>
          </a:xfrm>
          <a:prstGeom prst="rect">
            <a:avLst/>
          </a:prstGeom>
        </p:spPr>
        <p:txBody>
          <a:bodyPr/>
          <a:lstStyle>
            <a:lvl1pPr marL="0" indent="0">
              <a:buNone/>
              <a:defRPr sz="14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1980000"/>
            <a:ext cx="3543300" cy="3811588"/>
          </a:xfrm>
          <a:prstGeom prst="rect">
            <a:avLst/>
          </a:prstGeom>
        </p:spPr>
        <p:txBody>
          <a:bodyPr/>
          <a:lstStyle>
            <a:lvl1pPr>
              <a:defRPr sz="9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1980000"/>
            <a:ext cx="3136900" cy="3824287"/>
          </a:xfrm>
          <a:prstGeom prst="rect">
            <a:avLst/>
          </a:prstGeom>
        </p:spPr>
        <p:txBody>
          <a:bodyPr/>
          <a:lstStyle>
            <a:lvl1pPr>
              <a:defRPr sz="9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1980000"/>
            <a:ext cx="3966300" cy="381158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0053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lvl1pPr>
              <a:defRPr sz="900"/>
            </a:lvl1p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lvl1pPr>
              <a:defRPr sz="900"/>
            </a:lvl1p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7768001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lvl1pPr>
              <a:defRPr sz="900"/>
            </a:lvl1p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lvl1pPr>
              <a:defRPr sz="900"/>
            </a:lvl1p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lvl1pPr>
              <a:defRPr sz="900"/>
            </a:lvl1p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95359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b="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b="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9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9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72157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31473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Divider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0D2183-C766-D74D-C632-936676DA2DB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nchor="ctr"/>
          <a:lstStyle>
            <a:lvl1pPr marL="0" indent="0" algn="ctr">
              <a:buNone/>
              <a:defRPr sz="2000">
                <a:solidFill>
                  <a:srgbClr val="54555A"/>
                </a:solidFill>
                <a:latin typeface="Verdana" panose="020B0604030504040204" pitchFamily="34" charset="0"/>
                <a:ea typeface="Verdana" panose="020B0604030504040204" pitchFamily="34" charset="0"/>
              </a:defRPr>
            </a:lvl1pPr>
          </a:lstStyle>
          <a:p>
            <a:endParaRPr lang="en-GB"/>
          </a:p>
        </p:txBody>
      </p:sp>
      <p:sp>
        <p:nvSpPr>
          <p:cNvPr id="2" name="Title 1">
            <a:extLst>
              <a:ext uri="{FF2B5EF4-FFF2-40B4-BE49-F238E27FC236}">
                <a16:creationId xmlns:a16="http://schemas.microsoft.com/office/drawing/2014/main" id="{77137590-1AA6-347D-0E93-DA67AD5D68D4}"/>
              </a:ext>
            </a:extLst>
          </p:cNvPr>
          <p:cNvSpPr>
            <a:spLocks noGrp="1"/>
          </p:cNvSpPr>
          <p:nvPr>
            <p:ph type="title" hasCustomPrompt="1"/>
          </p:nvPr>
        </p:nvSpPr>
        <p:spPr>
          <a:xfrm>
            <a:off x="719999" y="540000"/>
            <a:ext cx="5376001" cy="956292"/>
          </a:xfrm>
          <a:prstGeom prst="rect">
            <a:avLst/>
          </a:prstGeom>
        </p:spPr>
        <p:txBody>
          <a:bodyPr/>
          <a:lstStyle>
            <a:lvl1pPr>
              <a:defRPr sz="3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752294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3059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2093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90324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8305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92273"/>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92273"/>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5754100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3736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969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8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10339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9.xml"/><Relationship Id="rId7"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jpe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5.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7.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5.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7.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0.xml"/><Relationship Id="rId7" Type="http://schemas.openxmlformats.org/officeDocument/2006/relationships/image" Target="../media/image1.jpe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8.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image" Target="../media/image4.png"/><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1.jpeg"/><Relationship Id="rId5" Type="http://schemas.openxmlformats.org/officeDocument/2006/relationships/theme" Target="../theme/theme9.xml"/><Relationship Id="rId4" Type="http://schemas.openxmlformats.org/officeDocument/2006/relationships/slideLayout" Target="../slideLayouts/slideLayout116.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BE21F214-0C76-B98C-4C0D-43AED119CB3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3" name="Picture 2" descr="A picture containing sketch, diagram, design, art&#10;&#10;Description automatically generated">
            <a:extLst>
              <a:ext uri="{FF2B5EF4-FFF2-40B4-BE49-F238E27FC236}">
                <a16:creationId xmlns:a16="http://schemas.microsoft.com/office/drawing/2014/main" id="{CACE55EB-00DE-8A7A-D425-40B26A7006E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140000">
            <a:off x="-360000" y="900000"/>
            <a:ext cx="10496000" cy="5904000"/>
          </a:xfrm>
          <a:prstGeom prst="rect">
            <a:avLst/>
          </a:prstGeom>
        </p:spPr>
      </p:pic>
      <p:sp>
        <p:nvSpPr>
          <p:cNvPr id="5" name="Title Placeholder 1">
            <a:extLst>
              <a:ext uri="{FF2B5EF4-FFF2-40B4-BE49-F238E27FC236}">
                <a16:creationId xmlns:a16="http://schemas.microsoft.com/office/drawing/2014/main" id="{F9BA10A8-39BE-452E-888A-5FBFD447D16E}"/>
              </a:ext>
            </a:extLst>
          </p:cNvPr>
          <p:cNvSpPr>
            <a:spLocks noGrp="1"/>
          </p:cNvSpPr>
          <p:nvPr>
            <p:ph type="title"/>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8" name="Text Placeholder 3">
            <a:extLst>
              <a:ext uri="{FF2B5EF4-FFF2-40B4-BE49-F238E27FC236}">
                <a16:creationId xmlns:a16="http://schemas.microsoft.com/office/drawing/2014/main" id="{6B3855FE-6EB6-E608-3144-84055672DF6C}"/>
              </a:ext>
            </a:extLst>
          </p:cNvPr>
          <p:cNvSpPr>
            <a:spLocks noGrp="1"/>
          </p:cNvSpPr>
          <p:nvPr>
            <p:ph type="body"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pic>
        <p:nvPicPr>
          <p:cNvPr id="6" name="Picture 5">
            <a:extLst>
              <a:ext uri="{FF2B5EF4-FFF2-40B4-BE49-F238E27FC236}">
                <a16:creationId xmlns:a16="http://schemas.microsoft.com/office/drawing/2014/main" id="{05C29DE0-2E2E-9714-3B4D-E5F2B3B03E7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9" name="TextBox 8">
            <a:extLst>
              <a:ext uri="{FF2B5EF4-FFF2-40B4-BE49-F238E27FC236}">
                <a16:creationId xmlns:a16="http://schemas.microsoft.com/office/drawing/2014/main" id="{57795040-F617-6E93-6020-2D6C85E98DCC}"/>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5ED0BC1D-FE56-A281-59C9-EF45FBE57F24}"/>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29177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C1DB867-CA0D-6C0D-79BF-AEC0E69CD0A1}"/>
              </a:ext>
            </a:extLst>
          </p:cNvPr>
          <p:cNvSpPr>
            <a:spLocks noGrp="1"/>
          </p:cNvSpPr>
          <p:nvPr>
            <p:ph type="title"/>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9" name="Text Placeholder 3">
            <a:extLst>
              <a:ext uri="{FF2B5EF4-FFF2-40B4-BE49-F238E27FC236}">
                <a16:creationId xmlns:a16="http://schemas.microsoft.com/office/drawing/2014/main" id="{2DE83171-D24B-8DCA-588D-536351CF97BB}"/>
              </a:ext>
            </a:extLst>
          </p:cNvPr>
          <p:cNvSpPr>
            <a:spLocks noGrp="1"/>
          </p:cNvSpPr>
          <p:nvPr>
            <p:ph type="body"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7E4012E6-7A70-7833-4954-FD78A79FEA2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80000" y="360000"/>
            <a:ext cx="2590705" cy="900000"/>
          </a:xfrm>
          <a:prstGeom prst="rect">
            <a:avLst/>
          </a:prstGeom>
        </p:spPr>
      </p:pic>
      <p:sp>
        <p:nvSpPr>
          <p:cNvPr id="6" name="TextBox 5">
            <a:extLst>
              <a:ext uri="{FF2B5EF4-FFF2-40B4-BE49-F238E27FC236}">
                <a16:creationId xmlns:a16="http://schemas.microsoft.com/office/drawing/2014/main" id="{1A742733-D8A6-E2A7-971E-BCED0A269C64}"/>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32512250-A9EC-8041-8BB9-BFD029FBED17}"/>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68323079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4" r:id="rId6"/>
  </p:sldLayoutIdLst>
  <p:hf sldNum="0" hdr="0" ftr="0" dt="0"/>
  <p:txStyles>
    <p:titleStyle>
      <a:lvl1pPr algn="l" defTabSz="914400" rtl="0" eaLnBrk="1" latinLnBrk="0" hangingPunct="1">
        <a:spcBef>
          <a:spcPct val="0"/>
        </a:spcBef>
        <a:buNone/>
        <a:defRPr sz="4500" b="1" kern="1200">
          <a:gradFill>
            <a:gsLst>
              <a:gs pos="5000">
                <a:srgbClr val="FF1B12"/>
              </a:gs>
              <a:gs pos="99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rgbClr val="54555A"/>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amber, peach, red&#10;&#10;Description automatically generated">
            <a:extLst>
              <a:ext uri="{FF2B5EF4-FFF2-40B4-BE49-F238E27FC236}">
                <a16:creationId xmlns:a16="http://schemas.microsoft.com/office/drawing/2014/main" id="{22D179C2-A893-2CFE-86EE-8D65087AD481}"/>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5" name="Picture 4">
            <a:extLst>
              <a:ext uri="{FF2B5EF4-FFF2-40B4-BE49-F238E27FC236}">
                <a16:creationId xmlns:a16="http://schemas.microsoft.com/office/drawing/2014/main" id="{0320F762-AD45-A13A-2215-AABE1D61E49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sp>
        <p:nvSpPr>
          <p:cNvPr id="6" name="TextBox 5">
            <a:extLst>
              <a:ext uri="{FF2B5EF4-FFF2-40B4-BE49-F238E27FC236}">
                <a16:creationId xmlns:a16="http://schemas.microsoft.com/office/drawing/2014/main" id="{18145421-3DE2-CA8E-0BF1-0CE0E731494B}"/>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8" name="TextBox 7">
            <a:extLst>
              <a:ext uri="{FF2B5EF4-FFF2-40B4-BE49-F238E27FC236}">
                <a16:creationId xmlns:a16="http://schemas.microsoft.com/office/drawing/2014/main" id="{A05B281F-2A83-FAA4-1B8C-050A55E71AEE}"/>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4872497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amber, peach, red&#10;&#10;Description automatically generated">
            <a:extLst>
              <a:ext uri="{FF2B5EF4-FFF2-40B4-BE49-F238E27FC236}">
                <a16:creationId xmlns:a16="http://schemas.microsoft.com/office/drawing/2014/main" id="{22D179C2-A893-2CFE-86EE-8D65087AD481}"/>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5" name="Picture 4">
            <a:extLst>
              <a:ext uri="{FF2B5EF4-FFF2-40B4-BE49-F238E27FC236}">
                <a16:creationId xmlns:a16="http://schemas.microsoft.com/office/drawing/2014/main" id="{0320F762-AD45-A13A-2215-AABE1D61E49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sp>
        <p:nvSpPr>
          <p:cNvPr id="6" name="TextBox 5">
            <a:extLst>
              <a:ext uri="{FF2B5EF4-FFF2-40B4-BE49-F238E27FC236}">
                <a16:creationId xmlns:a16="http://schemas.microsoft.com/office/drawing/2014/main" id="{91368F9F-5A04-762F-0EB2-1CF6F2FEB1F6}"/>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8" name="TextBox 7">
            <a:extLst>
              <a:ext uri="{FF2B5EF4-FFF2-40B4-BE49-F238E27FC236}">
                <a16:creationId xmlns:a16="http://schemas.microsoft.com/office/drawing/2014/main" id="{6923F52B-99AA-FE6F-ADB5-4E9CEA7EA255}"/>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346069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xStyles>
    <p:title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21"/>
          <a:stretch>
            <a:fillRect/>
          </a:stretch>
        </p:blipFill>
        <p:spPr>
          <a:xfrm>
            <a:off x="9180000" y="360000"/>
            <a:ext cx="2590705" cy="900000"/>
          </a:xfrm>
          <a:prstGeom prst="rect">
            <a:avLst/>
          </a:prstGeom>
        </p:spPr>
      </p:pic>
      <p:sp>
        <p:nvSpPr>
          <p:cNvPr id="5" name="TextBox 4">
            <a:extLst>
              <a:ext uri="{FF2B5EF4-FFF2-40B4-BE49-F238E27FC236}">
                <a16:creationId xmlns:a16="http://schemas.microsoft.com/office/drawing/2014/main" id="{63BD9BC9-32F5-8376-60E3-ADB7F0A331CA}"/>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E94DD0F4-80E2-0762-20FE-40A903508058}"/>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6396449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20"/>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
        <p:nvSpPr>
          <p:cNvPr id="5" name="TextBox 4">
            <a:extLst>
              <a:ext uri="{FF2B5EF4-FFF2-40B4-BE49-F238E27FC236}">
                <a16:creationId xmlns:a16="http://schemas.microsoft.com/office/drawing/2014/main" id="{7B6BDA68-CE60-0E07-C2D0-7D1EC042E4E8}"/>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C6F6230F-8F19-F7DE-BACB-61FC0230D754}"/>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30823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19"/>
          <a:stretch>
            <a:fillRect/>
          </a:stretch>
        </p:blipFill>
        <p:spPr>
          <a:xfrm>
            <a:off x="9180000" y="360000"/>
            <a:ext cx="2590705" cy="900000"/>
          </a:xfrm>
          <a:prstGeom prst="rect">
            <a:avLst/>
          </a:prstGeom>
        </p:spPr>
      </p:pic>
      <p:sp>
        <p:nvSpPr>
          <p:cNvPr id="5" name="TextBox 4">
            <a:extLst>
              <a:ext uri="{FF2B5EF4-FFF2-40B4-BE49-F238E27FC236}">
                <a16:creationId xmlns:a16="http://schemas.microsoft.com/office/drawing/2014/main" id="{F421BD3C-83C2-9FD6-92A6-81D6E5392138}"/>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7D18E77C-F4EF-A2B9-16E7-9FA92163FA1B}"/>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3706694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18"/>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
        <p:nvSpPr>
          <p:cNvPr id="5" name="TextBox 4">
            <a:extLst>
              <a:ext uri="{FF2B5EF4-FFF2-40B4-BE49-F238E27FC236}">
                <a16:creationId xmlns:a16="http://schemas.microsoft.com/office/drawing/2014/main" id="{C684DD73-1011-A6EB-F4F1-D000340755C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747CFB22-2D85-3ABB-D272-C8AE130DAFFC}"/>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6617992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AAEB5872-DD37-7132-932F-C7A3448DE6E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6" name="Picture 5">
            <a:extLst>
              <a:ext uri="{FF2B5EF4-FFF2-40B4-BE49-F238E27FC236}">
                <a16:creationId xmlns:a16="http://schemas.microsoft.com/office/drawing/2014/main" id="{7FA9CD7A-BD0F-74AF-F3E0-E11F76E5CB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pic>
        <p:nvPicPr>
          <p:cNvPr id="7" name="Picture 6" descr="A picture containing sketch, diagram, design, art&#10;&#10;Description automatically generated">
            <a:extLst>
              <a:ext uri="{FF2B5EF4-FFF2-40B4-BE49-F238E27FC236}">
                <a16:creationId xmlns:a16="http://schemas.microsoft.com/office/drawing/2014/main" id="{38ED57C7-985F-EFDD-2548-61496EF2118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40000">
            <a:off x="-259490" y="891596"/>
            <a:ext cx="10496000" cy="5904000"/>
          </a:xfrm>
          <a:prstGeom prst="rect">
            <a:avLst/>
          </a:prstGeom>
        </p:spPr>
      </p:pic>
      <p:sp>
        <p:nvSpPr>
          <p:cNvPr id="5" name="Title Placeholder 1">
            <a:extLst>
              <a:ext uri="{FF2B5EF4-FFF2-40B4-BE49-F238E27FC236}">
                <a16:creationId xmlns:a16="http://schemas.microsoft.com/office/drawing/2014/main" id="{6C1DB867-CA0D-6C0D-79BF-AEC0E69CD0A1}"/>
              </a:ext>
            </a:extLst>
          </p:cNvPr>
          <p:cNvSpPr>
            <a:spLocks noGrp="1"/>
          </p:cNvSpPr>
          <p:nvPr>
            <p:ph type="title"/>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9" name="Text Placeholder 3">
            <a:extLst>
              <a:ext uri="{FF2B5EF4-FFF2-40B4-BE49-F238E27FC236}">
                <a16:creationId xmlns:a16="http://schemas.microsoft.com/office/drawing/2014/main" id="{2DE83171-D24B-8DCA-588D-536351CF97BB}"/>
              </a:ext>
            </a:extLst>
          </p:cNvPr>
          <p:cNvSpPr>
            <a:spLocks noGrp="1"/>
          </p:cNvSpPr>
          <p:nvPr>
            <p:ph type="body"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
        <p:nvSpPr>
          <p:cNvPr id="8" name="TextBox 7">
            <a:extLst>
              <a:ext uri="{FF2B5EF4-FFF2-40B4-BE49-F238E27FC236}">
                <a16:creationId xmlns:a16="http://schemas.microsoft.com/office/drawing/2014/main" id="{2CC241FE-0699-20B8-F9EF-B0C998047BB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E705E931-F6E4-9E89-F11E-2EE36A8EE05C}"/>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0051849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amber, peach, red&#10;&#10;Description automatically generated">
            <a:extLst>
              <a:ext uri="{FF2B5EF4-FFF2-40B4-BE49-F238E27FC236}">
                <a16:creationId xmlns:a16="http://schemas.microsoft.com/office/drawing/2014/main" id="{22D179C2-A893-2CFE-86EE-8D65087AD4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8" name="Picture 7" descr="A black background with white squares&#10;&#10;Description automatically generated">
            <a:extLst>
              <a:ext uri="{FF2B5EF4-FFF2-40B4-BE49-F238E27FC236}">
                <a16:creationId xmlns:a16="http://schemas.microsoft.com/office/drawing/2014/main" id="{23B806AD-0EF6-222E-E484-F039C6A19F39}"/>
              </a:ext>
            </a:extLst>
          </p:cNvPr>
          <p:cNvPicPr>
            <a:picLocks noChangeAspect="1"/>
          </p:cNvPicPr>
          <p:nvPr userDrawn="1"/>
        </p:nvPicPr>
        <p:blipFill rotWithShape="1">
          <a:blip r:embed="rId7">
            <a:alphaModFix amt="70000"/>
            <a:extLst>
              <a:ext uri="{28A0092B-C50C-407E-A947-70E740481C1C}">
                <a14:useLocalDpi xmlns:a14="http://schemas.microsoft.com/office/drawing/2010/main" val="0"/>
              </a:ext>
            </a:extLst>
          </a:blip>
          <a:srcRect l="16294" t="8890" r="43066" b="32380"/>
          <a:stretch/>
        </p:blipFill>
        <p:spPr>
          <a:xfrm rot="20814078">
            <a:off x="6076536" y="-430075"/>
            <a:ext cx="6879925" cy="7077257"/>
          </a:xfrm>
          <a:prstGeom prst="rect">
            <a:avLst/>
          </a:prstGeom>
        </p:spPr>
      </p:pic>
      <p:pic>
        <p:nvPicPr>
          <p:cNvPr id="5" name="Picture 4">
            <a:extLst>
              <a:ext uri="{FF2B5EF4-FFF2-40B4-BE49-F238E27FC236}">
                <a16:creationId xmlns:a16="http://schemas.microsoft.com/office/drawing/2014/main" id="{0320F762-AD45-A13A-2215-AABE1D61E49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black background with white squares&#10;&#10;Description automatically generated">
            <a:extLst>
              <a:ext uri="{FF2B5EF4-FFF2-40B4-BE49-F238E27FC236}">
                <a16:creationId xmlns:a16="http://schemas.microsoft.com/office/drawing/2014/main" id="{5B6E72D6-F2CA-D290-7695-F105178B6875}"/>
              </a:ext>
            </a:extLst>
          </p:cNvPr>
          <p:cNvPicPr>
            <a:picLocks noChangeAspect="1"/>
          </p:cNvPicPr>
          <p:nvPr userDrawn="1"/>
        </p:nvPicPr>
        <p:blipFill rotWithShape="1">
          <a:blip r:embed="rId9">
            <a:alphaModFix amt="70000"/>
            <a:extLst>
              <a:ext uri="{28A0092B-C50C-407E-A947-70E740481C1C}">
                <a14:useLocalDpi xmlns:a14="http://schemas.microsoft.com/office/drawing/2010/main" val="0"/>
              </a:ext>
            </a:extLst>
          </a:blip>
          <a:srcRect l="34037" b="25972"/>
          <a:stretch/>
        </p:blipFill>
        <p:spPr>
          <a:xfrm>
            <a:off x="0" y="2257882"/>
            <a:ext cx="8042190" cy="5076825"/>
          </a:xfrm>
          <a:prstGeom prst="rect">
            <a:avLst/>
          </a:prstGeom>
        </p:spPr>
      </p:pic>
      <p:sp>
        <p:nvSpPr>
          <p:cNvPr id="9" name="TextBox 8">
            <a:extLst>
              <a:ext uri="{FF2B5EF4-FFF2-40B4-BE49-F238E27FC236}">
                <a16:creationId xmlns:a16="http://schemas.microsoft.com/office/drawing/2014/main" id="{B97656C0-21FD-0A69-374F-7E80A90EB012}"/>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EAF5B5E1-93EB-64E0-5E34-2F82083D35E9}"/>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0007705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Lst>
  <p:txStyles>
    <p:title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026F7FD-19D3-B273-8A8D-AA276F5157ED}"/>
              </a:ext>
            </a:extLst>
          </p:cNvPr>
          <p:cNvSpPr>
            <a:spLocks noGrp="1"/>
          </p:cNvSpPr>
          <p:nvPr>
            <p:ph type="title"/>
          </p:nvPr>
        </p:nvSpPr>
        <p:spPr/>
        <p:txBody>
          <a:bodyPr/>
          <a:lstStyle/>
          <a:p>
            <a:r>
              <a:rPr lang="en-GB" sz="2000">
                <a:latin typeface="Verdana" panose="020B0604030504040204" pitchFamily="34" charset="0"/>
                <a:ea typeface="Verdana" panose="020B0604030504040204" pitchFamily="34" charset="0"/>
                <a:cs typeface="+mn-cs"/>
              </a:rPr>
              <a:t>UNLOCKING INVESTMENT POTENTIAL IN THE UK: HOW POLISH TECH COMPANIES CAN SCALE TO THE UK</a:t>
            </a:r>
          </a:p>
        </p:txBody>
      </p:sp>
      <p:sp>
        <p:nvSpPr>
          <p:cNvPr id="4" name="Content Placeholder 6">
            <a:extLst>
              <a:ext uri="{FF2B5EF4-FFF2-40B4-BE49-F238E27FC236}">
                <a16:creationId xmlns:a16="http://schemas.microsoft.com/office/drawing/2014/main" id="{67CDA2A7-65AE-A963-D928-9F75CC35D518}"/>
              </a:ext>
            </a:extLst>
          </p:cNvPr>
          <p:cNvSpPr>
            <a:spLocks noGrp="1"/>
          </p:cNvSpPr>
          <p:nvPr>
            <p:ph idx="1"/>
          </p:nvPr>
        </p:nvSpPr>
        <p:spPr/>
        <p:txBody>
          <a:bodyPr>
            <a:noAutofit/>
          </a:bodyPr>
          <a:lstStyle/>
          <a:p>
            <a:r>
              <a:rPr lang="en-GB" sz="1600" b="1"/>
              <a:t>THE 6</a:t>
            </a:r>
            <a:r>
              <a:rPr lang="en-GB" sz="1600" b="1" baseline="30000"/>
              <a:t>TH</a:t>
            </a:r>
            <a:r>
              <a:rPr lang="en-GB" sz="1600" b="1"/>
              <a:t> BRITISH-POLISH TECH FORUM</a:t>
            </a:r>
          </a:p>
          <a:p>
            <a:r>
              <a:rPr lang="en-GB" sz="1600" b="1"/>
              <a:t>TUESDAY 12</a:t>
            </a:r>
            <a:r>
              <a:rPr lang="en-GB" sz="1600" b="1" baseline="30000"/>
              <a:t>TH</a:t>
            </a:r>
            <a:r>
              <a:rPr lang="en-GB" sz="1600" b="1"/>
              <a:t> NOVEMBER </a:t>
            </a:r>
          </a:p>
          <a:p>
            <a:endParaRPr lang="en-US" b="1"/>
          </a:p>
        </p:txBody>
      </p:sp>
      <p:pic>
        <p:nvPicPr>
          <p:cNvPr id="12" name="Picture Placeholder 11">
            <a:extLst>
              <a:ext uri="{FF2B5EF4-FFF2-40B4-BE49-F238E27FC236}">
                <a16:creationId xmlns:a16="http://schemas.microsoft.com/office/drawing/2014/main" id="{606BA956-B4B7-D781-DC5D-6D608CECA2A3}"/>
              </a:ext>
            </a:extLst>
          </p:cNvPr>
          <p:cNvPicPr>
            <a:picLocks noGrp="1" noChangeAspect="1"/>
          </p:cNvPicPr>
          <p:nvPr>
            <p:ph type="pic" sz="quarter" idx="31"/>
          </p:nvPr>
        </p:nvPicPr>
        <p:blipFill>
          <a:blip r:embed="rId2">
            <a:extLst>
              <a:ext uri="{28A0092B-C50C-407E-A947-70E740481C1C}">
                <a14:useLocalDpi xmlns:a14="http://schemas.microsoft.com/office/drawing/2010/main" val="0"/>
              </a:ext>
            </a:extLst>
          </a:blip>
          <a:srcRect l="16030" r="16030"/>
          <a:stretch/>
        </p:blipFill>
        <p:spPr/>
      </p:pic>
      <p:pic>
        <p:nvPicPr>
          <p:cNvPr id="54" name="Picture Placeholder 53">
            <a:extLst>
              <a:ext uri="{FF2B5EF4-FFF2-40B4-BE49-F238E27FC236}">
                <a16:creationId xmlns:a16="http://schemas.microsoft.com/office/drawing/2014/main" id="{B19896D3-07A0-0918-0156-4DAC9C5D2F6F}"/>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3722" r="13722"/>
          <a:stretch/>
        </p:blipFill>
        <p:spPr/>
      </p:pic>
      <p:pic>
        <p:nvPicPr>
          <p:cNvPr id="34" name="Picture Placeholder 33">
            <a:extLst>
              <a:ext uri="{FF2B5EF4-FFF2-40B4-BE49-F238E27FC236}">
                <a16:creationId xmlns:a16="http://schemas.microsoft.com/office/drawing/2014/main" id="{8C7CBBBA-E923-0662-85AA-A9D7BA7B61F3}"/>
              </a:ext>
            </a:extLst>
          </p:cNvPr>
          <p:cNvPicPr>
            <a:picLocks noGrp="1" noChangeAspect="1"/>
          </p:cNvPicPr>
          <p:nvPr>
            <p:ph type="pic" sz="quarter" idx="33"/>
          </p:nvPr>
        </p:nvPicPr>
        <p:blipFill>
          <a:blip r:embed="rId4">
            <a:extLst>
              <a:ext uri="{28A0092B-C50C-407E-A947-70E740481C1C}">
                <a14:useLocalDpi xmlns:a14="http://schemas.microsoft.com/office/drawing/2010/main" val="0"/>
              </a:ext>
            </a:extLst>
          </a:blip>
          <a:srcRect l="20723" r="20723"/>
          <a:stretch/>
        </p:blipFill>
        <p:spPr/>
      </p:pic>
      <p:pic>
        <p:nvPicPr>
          <p:cNvPr id="52" name="Picture Placeholder 51" descr="A person in a lab coat and gloves holding a pipette&#10;&#10;Description automatically generated">
            <a:extLst>
              <a:ext uri="{FF2B5EF4-FFF2-40B4-BE49-F238E27FC236}">
                <a16:creationId xmlns:a16="http://schemas.microsoft.com/office/drawing/2014/main" id="{E918196F-4E39-6766-0EA9-7EE1363D7288}"/>
              </a:ext>
            </a:extLst>
          </p:cNvPr>
          <p:cNvPicPr>
            <a:picLocks noGrp="1" noChangeAspect="1"/>
          </p:cNvPicPr>
          <p:nvPr>
            <p:ph type="pic" sz="quarter" idx="35"/>
          </p:nvPr>
        </p:nvPicPr>
        <p:blipFill>
          <a:blip r:embed="rId5">
            <a:extLst>
              <a:ext uri="{28A0092B-C50C-407E-A947-70E740481C1C}">
                <a14:useLocalDpi xmlns:a14="http://schemas.microsoft.com/office/drawing/2010/main" val="0"/>
              </a:ext>
            </a:extLst>
          </a:blip>
          <a:srcRect l="5404" r="5404"/>
          <a:stretch/>
        </p:blipFill>
        <p:spPr/>
      </p:pic>
      <p:pic>
        <p:nvPicPr>
          <p:cNvPr id="47" name="Picture Placeholder 46">
            <a:extLst>
              <a:ext uri="{FF2B5EF4-FFF2-40B4-BE49-F238E27FC236}">
                <a16:creationId xmlns:a16="http://schemas.microsoft.com/office/drawing/2014/main" id="{ECE508F0-35CF-3DFC-81EA-B35ECFD2B177}"/>
              </a:ext>
            </a:extLst>
          </p:cNvPr>
          <p:cNvPicPr>
            <a:picLocks noGrp="1" noChangeAspect="1"/>
          </p:cNvPicPr>
          <p:nvPr>
            <p:ph type="pic" sz="quarter" idx="36"/>
          </p:nvPr>
        </p:nvPicPr>
        <p:blipFill rotWithShape="1">
          <a:blip r:embed="rId6">
            <a:extLst>
              <a:ext uri="{28A0092B-C50C-407E-A947-70E740481C1C}">
                <a14:useLocalDpi xmlns:a14="http://schemas.microsoft.com/office/drawing/2010/main" val="0"/>
              </a:ext>
            </a:extLst>
          </a:blip>
          <a:srcRect l="6723" r="6723"/>
          <a:stretch/>
        </p:blipFill>
        <p:spPr/>
      </p:pic>
    </p:spTree>
    <p:extLst>
      <p:ext uri="{BB962C8B-B14F-4D97-AF65-F5344CB8AC3E}">
        <p14:creationId xmlns:p14="http://schemas.microsoft.com/office/powerpoint/2010/main" val="141245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849C-F3E7-53DB-1BB0-7BF67F638613}"/>
              </a:ext>
            </a:extLst>
          </p:cNvPr>
          <p:cNvSpPr>
            <a:spLocks noGrp="1"/>
          </p:cNvSpPr>
          <p:nvPr>
            <p:ph type="title"/>
          </p:nvPr>
        </p:nvSpPr>
        <p:spPr/>
        <p:txBody>
          <a:bodyPr/>
          <a:lstStyle/>
          <a:p>
            <a:r>
              <a:rPr lang="en-GB"/>
              <a:t>INVESTMENT OPPORTUNITIES: THE 4D’S</a:t>
            </a:r>
          </a:p>
        </p:txBody>
      </p:sp>
      <p:sp>
        <p:nvSpPr>
          <p:cNvPr id="6" name="Text Placeholder 1">
            <a:extLst>
              <a:ext uri="{FF2B5EF4-FFF2-40B4-BE49-F238E27FC236}">
                <a16:creationId xmlns:a16="http://schemas.microsoft.com/office/drawing/2014/main" id="{7FDD6F42-4A46-2ED4-7D7C-2231061ECFC5}"/>
              </a:ext>
            </a:extLst>
          </p:cNvPr>
          <p:cNvSpPr txBox="1">
            <a:spLocks/>
          </p:cNvSpPr>
          <p:nvPr/>
        </p:nvSpPr>
        <p:spPr>
          <a:xfrm>
            <a:off x="720000" y="1620000"/>
            <a:ext cx="10800000" cy="376237"/>
          </a:xfrm>
          <a:prstGeom prst="rect">
            <a:avLst/>
          </a:prstGeom>
        </p:spPr>
        <p:txBody>
          <a:bodyPr/>
          <a:lstStyle>
            <a:lvl1pPr marL="0" indent="0" algn="l" defTabSz="914400" rtl="0" eaLnBrk="1" latinLnBrk="0" hangingPunct="1">
              <a:lnSpc>
                <a:spcPct val="90000"/>
              </a:lnSpc>
              <a:spcBef>
                <a:spcPts val="900"/>
              </a:spcBef>
              <a:spcAft>
                <a:spcPts val="1200"/>
              </a:spcAft>
              <a:buFont typeface="Arial" panose="020B0604020202020204" pitchFamily="34" charset="0"/>
              <a:buNone/>
              <a:defRPr sz="1200" b="0" kern="1200">
                <a:solidFill>
                  <a:srgbClr val="54555A"/>
                </a:solidFill>
                <a:latin typeface="Verdana" panose="020B0604030504040204" pitchFamily="34" charset="0"/>
                <a:ea typeface="Verdana" panose="020B0604030504040204" pitchFamily="34" charset="0"/>
                <a:cs typeface="+mn-cs"/>
              </a:defRPr>
            </a:lvl1pPr>
            <a:lvl2pPr marL="800100" indent="-342900" algn="l" defTabSz="914400" rtl="0" eaLnBrk="1" latinLnBrk="0" hangingPunct="1">
              <a:lnSpc>
                <a:spcPct val="90000"/>
              </a:lnSpc>
              <a:spcBef>
                <a:spcPts val="900"/>
              </a:spcBef>
              <a:spcAft>
                <a:spcPts val="1200"/>
              </a:spcAft>
              <a:buFont typeface="Arial" panose="020B0604020202020204" pitchFamily="34" charset="0"/>
              <a:buChar char="•"/>
              <a:defRPr sz="1100" kern="1200">
                <a:solidFill>
                  <a:srgbClr val="54555A"/>
                </a:solidFill>
                <a:latin typeface="Verdana" panose="020B0604030504040204" pitchFamily="34" charset="0"/>
                <a:ea typeface="Verdana" panose="020B0604030504040204" pitchFamily="34" charset="0"/>
                <a:cs typeface="+mn-cs"/>
              </a:defRPr>
            </a:lvl2pPr>
            <a:lvl3pPr marL="1144800" indent="-230400" algn="l" defTabSz="914400" rtl="0" eaLnBrk="1" latinLnBrk="0" hangingPunct="1">
              <a:lnSpc>
                <a:spcPct val="90000"/>
              </a:lnSpc>
              <a:spcBef>
                <a:spcPts val="900"/>
              </a:spcBef>
              <a:spcAft>
                <a:spcPts val="1200"/>
              </a:spcAft>
              <a:buFont typeface="Arial" panose="020B0604020202020204" pitchFamily="34" charset="0"/>
              <a:buChar char="•"/>
              <a:defRPr sz="1000" kern="1200">
                <a:solidFill>
                  <a:srgbClr val="54555A"/>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900"/>
              </a:spcBef>
              <a:spcAft>
                <a:spcPts val="1200"/>
              </a:spcAft>
              <a:buFont typeface="Arial" panose="020B0604020202020204" pitchFamily="34" charset="0"/>
              <a:buChar char="•"/>
              <a:defRPr sz="900" kern="1200">
                <a:solidFill>
                  <a:srgbClr val="54555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749"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545559"/>
                </a:solidFill>
                <a:effectLst/>
                <a:uLnTx/>
                <a:uFillTx/>
                <a:latin typeface="Verdana" panose="020B0604030504040204"/>
                <a:ea typeface="Verdana" panose="020B0604030504040204"/>
                <a:cs typeface="Calibri" panose="020F0502020204030204"/>
              </a:rPr>
              <a:t>The </a:t>
            </a:r>
            <a:r>
              <a:rPr kumimoji="0" lang="en-US" sz="1600" b="0"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West Midlands has the </a:t>
            </a:r>
            <a:r>
              <a:rPr kumimoji="0" lang="en-US" sz="1600" b="1"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commercial power </a:t>
            </a:r>
            <a:r>
              <a:rPr kumimoji="0" lang="en-US" sz="1600" b="0"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to develop research and accelerate market access, </a:t>
            </a:r>
            <a:r>
              <a:rPr kumimoji="0" lang="en-US" sz="1600" b="1"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taking innovative patient-</a:t>
            </a:r>
            <a:r>
              <a:rPr kumimoji="0" lang="en-US" sz="1600" b="1" i="0" u="none" strike="noStrike" kern="1200" cap="none" spc="0" normalizeH="0" baseline="0" noProof="0" err="1">
                <a:ln>
                  <a:noFill/>
                </a:ln>
                <a:solidFill>
                  <a:srgbClr val="54555A"/>
                </a:solidFill>
                <a:effectLst/>
                <a:uLnTx/>
                <a:uFillTx/>
                <a:latin typeface="Verdana" panose="020B0604030504040204"/>
                <a:ea typeface="Verdana" panose="020B0604030504040204" pitchFamily="34" charset="0"/>
                <a:cs typeface="+mn-cs"/>
              </a:rPr>
              <a:t>centred</a:t>
            </a:r>
            <a:r>
              <a:rPr kumimoji="0" lang="en-US" sz="1600" b="1"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 healthcare solutions </a:t>
            </a:r>
            <a:r>
              <a:rPr kumimoji="0" lang="en-US" sz="1600" b="0"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from early development to real-life application, </a:t>
            </a:r>
            <a:r>
              <a:rPr kumimoji="0" lang="en-US" sz="1600" b="1"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driven by usable healthcare data</a:t>
            </a:r>
            <a:r>
              <a:rPr kumimoji="0" lang="en-US" sz="1600" b="0" i="0" u="none" strike="noStrike" kern="1200" cap="none" spc="0" normalizeH="0" baseline="0" noProof="0">
                <a:ln>
                  <a:noFill/>
                </a:ln>
                <a:solidFill>
                  <a:srgbClr val="54555A"/>
                </a:solidFill>
                <a:effectLst/>
                <a:uLnTx/>
                <a:uFillTx/>
                <a:latin typeface="Verdana" panose="020B0604030504040204"/>
                <a:ea typeface="Verdana" panose="020B0604030504040204" pitchFamily="34" charset="0"/>
                <a:cs typeface="+mn-cs"/>
              </a:rPr>
              <a:t>.</a:t>
            </a:r>
            <a:endPar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p:txBody>
      </p:sp>
      <p:sp>
        <p:nvSpPr>
          <p:cNvPr id="9" name="Rectangle 8">
            <a:extLst>
              <a:ext uri="{FF2B5EF4-FFF2-40B4-BE49-F238E27FC236}">
                <a16:creationId xmlns:a16="http://schemas.microsoft.com/office/drawing/2014/main" id="{BCBC3EB5-8537-D924-828B-E0ECFF703567}"/>
              </a:ext>
            </a:extLst>
          </p:cNvPr>
          <p:cNvSpPr/>
          <p:nvPr/>
        </p:nvSpPr>
        <p:spPr>
          <a:xfrm>
            <a:off x="3587251" y="3982956"/>
            <a:ext cx="2326245" cy="410324"/>
          </a:xfrm>
          <a:prstGeom prst="rect">
            <a:avLst/>
          </a:prstGeom>
          <a:solidFill>
            <a:srgbClr val="FF1B1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Verdana" panose="020B0604030504040204"/>
              <a:ea typeface="+mn-ea"/>
              <a:cs typeface="+mn-cs"/>
            </a:endParaRPr>
          </a:p>
        </p:txBody>
      </p:sp>
      <p:sp>
        <p:nvSpPr>
          <p:cNvPr id="10" name="Rectangle 9">
            <a:extLst>
              <a:ext uri="{FF2B5EF4-FFF2-40B4-BE49-F238E27FC236}">
                <a16:creationId xmlns:a16="http://schemas.microsoft.com/office/drawing/2014/main" id="{8496774C-9097-4406-8675-75EEDF4F3C8E}"/>
              </a:ext>
            </a:extLst>
          </p:cNvPr>
          <p:cNvSpPr/>
          <p:nvPr/>
        </p:nvSpPr>
        <p:spPr>
          <a:xfrm>
            <a:off x="6232113" y="3982956"/>
            <a:ext cx="2326245" cy="410324"/>
          </a:xfrm>
          <a:prstGeom prst="rect">
            <a:avLst/>
          </a:prstGeom>
          <a:solidFill>
            <a:srgbClr val="FF9D1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Verdana" panose="020B0604030504040204"/>
              <a:ea typeface="+mn-ea"/>
              <a:cs typeface="+mn-cs"/>
            </a:endParaRPr>
          </a:p>
        </p:txBody>
      </p:sp>
      <p:sp>
        <p:nvSpPr>
          <p:cNvPr id="11" name="Rectangle 10">
            <a:extLst>
              <a:ext uri="{FF2B5EF4-FFF2-40B4-BE49-F238E27FC236}">
                <a16:creationId xmlns:a16="http://schemas.microsoft.com/office/drawing/2014/main" id="{A5E4EC73-888A-C497-71C4-573174BBBED7}"/>
              </a:ext>
            </a:extLst>
          </p:cNvPr>
          <p:cNvSpPr/>
          <p:nvPr/>
        </p:nvSpPr>
        <p:spPr>
          <a:xfrm>
            <a:off x="8876976" y="3982956"/>
            <a:ext cx="2326245" cy="410324"/>
          </a:xfrm>
          <a:prstGeom prst="rect">
            <a:avLst/>
          </a:prstGeom>
          <a:solidFill>
            <a:srgbClr val="11808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Verdana" panose="020B0604030504040204"/>
              <a:ea typeface="+mn-ea"/>
              <a:cs typeface="+mn-cs"/>
            </a:endParaRPr>
          </a:p>
        </p:txBody>
      </p:sp>
      <p:sp>
        <p:nvSpPr>
          <p:cNvPr id="12" name="Rectangle 11">
            <a:extLst>
              <a:ext uri="{FF2B5EF4-FFF2-40B4-BE49-F238E27FC236}">
                <a16:creationId xmlns:a16="http://schemas.microsoft.com/office/drawing/2014/main" id="{D3C29AA1-91C9-F516-6528-E0D7FBEFC94C}"/>
              </a:ext>
            </a:extLst>
          </p:cNvPr>
          <p:cNvSpPr/>
          <p:nvPr/>
        </p:nvSpPr>
        <p:spPr>
          <a:xfrm>
            <a:off x="942389" y="3982956"/>
            <a:ext cx="2326245" cy="410324"/>
          </a:xfrm>
          <a:prstGeom prst="rect">
            <a:avLst/>
          </a:prstGeom>
          <a:solidFill>
            <a:srgbClr val="54555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Verdana" panose="020B0604030504040204"/>
              <a:ea typeface="+mn-ea"/>
              <a:cs typeface="+mn-cs"/>
            </a:endParaRPr>
          </a:p>
        </p:txBody>
      </p:sp>
      <p:sp>
        <p:nvSpPr>
          <p:cNvPr id="13" name="TextBox 5">
            <a:extLst>
              <a:ext uri="{FF2B5EF4-FFF2-40B4-BE49-F238E27FC236}">
                <a16:creationId xmlns:a16="http://schemas.microsoft.com/office/drawing/2014/main" id="{64E3E733-4F55-98E8-BCE3-020128009B33}"/>
              </a:ext>
            </a:extLst>
          </p:cNvPr>
          <p:cNvSpPr txBox="1"/>
          <p:nvPr/>
        </p:nvSpPr>
        <p:spPr>
          <a:xfrm>
            <a:off x="932219" y="3992587"/>
            <a:ext cx="2355911" cy="12926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Access a large number </a:t>
            </a:r>
            <a:b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of data sets and the largest clinical trials portfolios in Europe.</a:t>
            </a:r>
          </a:p>
        </p:txBody>
      </p:sp>
      <p:sp>
        <p:nvSpPr>
          <p:cNvPr id="14" name="TextBox 6">
            <a:extLst>
              <a:ext uri="{FF2B5EF4-FFF2-40B4-BE49-F238E27FC236}">
                <a16:creationId xmlns:a16="http://schemas.microsoft.com/office/drawing/2014/main" id="{26A163E0-48B5-CBBC-ADFE-1B616755A9F4}"/>
              </a:ext>
            </a:extLst>
          </p:cNvPr>
          <p:cNvSpPr txBox="1"/>
          <p:nvPr/>
        </p:nvSpPr>
        <p:spPr>
          <a:xfrm>
            <a:off x="3597570" y="3992587"/>
            <a:ext cx="229642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Digital</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Validate your digital health innovation in real-world applications in one of the UK’s most vibrant regional start-up ecosystems.</a:t>
            </a:r>
          </a:p>
        </p:txBody>
      </p:sp>
      <p:sp>
        <p:nvSpPr>
          <p:cNvPr id="15" name="TextBox 7">
            <a:extLst>
              <a:ext uri="{FF2B5EF4-FFF2-40B4-BE49-F238E27FC236}">
                <a16:creationId xmlns:a16="http://schemas.microsoft.com/office/drawing/2014/main" id="{922ABAEC-19F3-0B94-A884-DD74CAE18C88}"/>
              </a:ext>
            </a:extLst>
          </p:cNvPr>
          <p:cNvSpPr txBox="1"/>
          <p:nvPr/>
        </p:nvSpPr>
        <p:spPr>
          <a:xfrm>
            <a:off x="8857480" y="4009378"/>
            <a:ext cx="2326245"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Devices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Identify patient and industry need in a region that sets the medical devices standard </a:t>
            </a:r>
            <a:b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for healthcare.</a:t>
            </a:r>
            <a:endParaRPr kumimoji="0" lang="en-GB" sz="1200" b="1"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p:txBody>
      </p:sp>
      <p:sp>
        <p:nvSpPr>
          <p:cNvPr id="16" name="TextBox 8">
            <a:extLst>
              <a:ext uri="{FF2B5EF4-FFF2-40B4-BE49-F238E27FC236}">
                <a16:creationId xmlns:a16="http://schemas.microsoft.com/office/drawing/2014/main" id="{0D6A5B09-BCB3-8236-34BC-40D5291152E4}"/>
              </a:ext>
            </a:extLst>
          </p:cNvPr>
          <p:cNvSpPr txBox="1"/>
          <p:nvPr/>
        </p:nvSpPr>
        <p:spPr>
          <a:xfrm>
            <a:off x="6232113" y="4007976"/>
            <a:ext cx="2345741"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Diagnostic</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Validate and test diagnostics solutions from </a:t>
            </a:r>
            <a:b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br>
            <a:r>
              <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a location internationally recognised for its capabilities in this field.</a:t>
            </a:r>
          </a:p>
        </p:txBody>
      </p:sp>
      <p:pic>
        <p:nvPicPr>
          <p:cNvPr id="1028" name="Picture 4" descr="Icon&#10;&#10;Description automatically generated">
            <a:extLst>
              <a:ext uri="{FF2B5EF4-FFF2-40B4-BE49-F238E27FC236}">
                <a16:creationId xmlns:a16="http://schemas.microsoft.com/office/drawing/2014/main" id="{656DD08B-439D-7D14-2CE7-C9B559A59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848" y="3004350"/>
            <a:ext cx="6953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DNA with solid fill">
            <a:extLst>
              <a:ext uri="{FF2B5EF4-FFF2-40B4-BE49-F238E27FC236}">
                <a16:creationId xmlns:a16="http://schemas.microsoft.com/office/drawing/2014/main" id="{9E31888C-2104-65B1-114E-86DB04921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675707">
            <a:off x="7026057" y="2935102"/>
            <a:ext cx="738357" cy="738357"/>
          </a:xfrm>
          <a:prstGeom prst="rect">
            <a:avLst/>
          </a:prstGeom>
        </p:spPr>
      </p:pic>
      <p:pic>
        <p:nvPicPr>
          <p:cNvPr id="21" name="Graphic 20" descr="Internet outline">
            <a:extLst>
              <a:ext uri="{FF2B5EF4-FFF2-40B4-BE49-F238E27FC236}">
                <a16:creationId xmlns:a16="http://schemas.microsoft.com/office/drawing/2014/main" id="{7282B1D6-5621-EE63-1EFD-B04FBCBC7A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63402" y="2880525"/>
            <a:ext cx="914400" cy="914400"/>
          </a:xfrm>
          <a:prstGeom prst="rect">
            <a:avLst/>
          </a:prstGeom>
        </p:spPr>
      </p:pic>
      <p:pic>
        <p:nvPicPr>
          <p:cNvPr id="22" name="Picture 11" descr="Icon&#10;&#10;Description automatically generated">
            <a:extLst>
              <a:ext uri="{FF2B5EF4-FFF2-40B4-BE49-F238E27FC236}">
                <a16:creationId xmlns:a16="http://schemas.microsoft.com/office/drawing/2014/main" id="{462793F8-EFEC-520F-44E1-60E120B1E528}"/>
              </a:ext>
            </a:extLst>
          </p:cNvPr>
          <p:cNvPicPr>
            <a:picLocks noChangeAspect="1"/>
          </p:cNvPicPr>
          <p:nvPr/>
        </p:nvPicPr>
        <p:blipFill>
          <a:blip r:embed="rId8"/>
          <a:stretch>
            <a:fillRect/>
          </a:stretch>
        </p:blipFill>
        <p:spPr>
          <a:xfrm>
            <a:off x="4374641" y="3033637"/>
            <a:ext cx="597916" cy="608175"/>
          </a:xfrm>
          <a:prstGeom prst="rect">
            <a:avLst/>
          </a:prstGeom>
        </p:spPr>
      </p:pic>
    </p:spTree>
    <p:extLst>
      <p:ext uri="{BB962C8B-B14F-4D97-AF65-F5344CB8AC3E}">
        <p14:creationId xmlns:p14="http://schemas.microsoft.com/office/powerpoint/2010/main" val="211290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1CDD9A-2C1D-612B-2610-7D73156C2DAD}"/>
              </a:ext>
            </a:extLst>
          </p:cNvPr>
          <p:cNvSpPr>
            <a:spLocks noGrp="1"/>
          </p:cNvSpPr>
          <p:nvPr>
            <p:ph type="ctrTitle"/>
          </p:nvPr>
        </p:nvSpPr>
        <p:spPr/>
        <p:txBody>
          <a:bodyPr/>
          <a:lstStyle/>
          <a:p>
            <a:r>
              <a:rPr lang="en-GB"/>
              <a:t>Jordana Ellis	</a:t>
            </a:r>
          </a:p>
        </p:txBody>
      </p:sp>
      <p:sp>
        <p:nvSpPr>
          <p:cNvPr id="2" name="Content Placeholder 1">
            <a:extLst>
              <a:ext uri="{FF2B5EF4-FFF2-40B4-BE49-F238E27FC236}">
                <a16:creationId xmlns:a16="http://schemas.microsoft.com/office/drawing/2014/main" id="{9BBC38F0-7D1D-589B-7B19-0E067C89524E}"/>
              </a:ext>
            </a:extLst>
          </p:cNvPr>
          <p:cNvSpPr>
            <a:spLocks noGrp="1"/>
          </p:cNvSpPr>
          <p:nvPr>
            <p:ph type="subTitle" idx="1"/>
          </p:nvPr>
        </p:nvSpPr>
        <p:spPr>
          <a:prstGeom prst="rect">
            <a:avLst/>
          </a:prstGeom>
        </p:spPr>
        <p:txBody>
          <a:bodyPr lIns="91440" tIns="45720" rIns="91440" bIns="45720" anchor="ctr">
            <a:noAutofit/>
          </a:bodyPr>
          <a:lstStyle/>
          <a:p>
            <a:pPr>
              <a:lnSpc>
                <a:spcPct val="100000"/>
              </a:lnSpc>
            </a:pPr>
            <a:r>
              <a:rPr lang="en-GB" sz="1400">
                <a:latin typeface="Verdana"/>
                <a:ea typeface="Verdana"/>
              </a:rPr>
              <a:t>Senior Business Development Executive – International Markets</a:t>
            </a:r>
            <a:endParaRPr lang="en-GB" sz="1400"/>
          </a:p>
        </p:txBody>
      </p:sp>
      <p:pic>
        <p:nvPicPr>
          <p:cNvPr id="6" name="Picture Placeholder 5" descr="A person with long blonde hair&#10;&#10;Description automatically generated">
            <a:extLst>
              <a:ext uri="{FF2B5EF4-FFF2-40B4-BE49-F238E27FC236}">
                <a16:creationId xmlns:a16="http://schemas.microsoft.com/office/drawing/2014/main" id="{5A7DB93C-E00B-A7A7-437A-D4C50C9FD0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12" b="11712"/>
          <a:stretch>
            <a:fillRect/>
          </a:stretch>
        </p:blipFill>
        <p:spPr/>
      </p:pic>
    </p:spTree>
    <p:extLst>
      <p:ext uri="{BB962C8B-B14F-4D97-AF65-F5344CB8AC3E}">
        <p14:creationId xmlns:p14="http://schemas.microsoft.com/office/powerpoint/2010/main" val="266858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F9E205-BF41-7CDF-65F9-EA03A790DB88}"/>
              </a:ext>
            </a:extLst>
          </p:cNvPr>
          <p:cNvSpPr>
            <a:spLocks noGrp="1"/>
          </p:cNvSpPr>
          <p:nvPr>
            <p:ph type="title"/>
          </p:nvPr>
        </p:nvSpPr>
        <p:spPr>
          <a:xfrm>
            <a:off x="241028" y="279022"/>
            <a:ext cx="8912207" cy="956292"/>
          </a:xfrm>
        </p:spPr>
        <p:txBody>
          <a:bodyPr/>
          <a:lstStyle/>
          <a:p>
            <a:r>
              <a:rPr lang="en-GB"/>
              <a:t>About the West Midlands Growth Company</a:t>
            </a:r>
          </a:p>
        </p:txBody>
      </p:sp>
      <p:pic>
        <p:nvPicPr>
          <p:cNvPr id="9" name="Picture 8">
            <a:extLst>
              <a:ext uri="{FF2B5EF4-FFF2-40B4-BE49-F238E27FC236}">
                <a16:creationId xmlns:a16="http://schemas.microsoft.com/office/drawing/2014/main" id="{7BCDF2C9-ADCE-66EE-A345-AC314A83F7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70495" y="540000"/>
            <a:ext cx="2001506" cy="695314"/>
          </a:xfrm>
          <a:prstGeom prst="rect">
            <a:avLst/>
          </a:prstGeom>
        </p:spPr>
      </p:pic>
      <p:pic>
        <p:nvPicPr>
          <p:cNvPr id="3" name="Picture Placeholder 2" descr="A street with a large building&#10;&#10;Description automatically generated with medium confidence">
            <a:extLst>
              <a:ext uri="{FF2B5EF4-FFF2-40B4-BE49-F238E27FC236}">
                <a16:creationId xmlns:a16="http://schemas.microsoft.com/office/drawing/2014/main" id="{56BD2362-EE16-162C-7890-5698DD6C46F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3" b="7813"/>
          <a:stretch>
            <a:fillRect/>
          </a:stretch>
        </p:blipFill>
        <p:spPr/>
      </p:pic>
      <p:pic>
        <p:nvPicPr>
          <p:cNvPr id="5" name="Picture 2">
            <a:extLst>
              <a:ext uri="{FF2B5EF4-FFF2-40B4-BE49-F238E27FC236}">
                <a16:creationId xmlns:a16="http://schemas.microsoft.com/office/drawing/2014/main" id="{485F0C78-1568-69D5-9201-B1EE0DC04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886" y="191549"/>
            <a:ext cx="2243272" cy="779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4DAFE284-6232-7687-56C5-CAE2F2F95A10}"/>
              </a:ext>
            </a:extLst>
          </p:cNvPr>
          <p:cNvSpPr txBox="1">
            <a:spLocks/>
          </p:cNvSpPr>
          <p:nvPr/>
        </p:nvSpPr>
        <p:spPr>
          <a:xfrm>
            <a:off x="5878038" y="5226782"/>
            <a:ext cx="6550393" cy="1175633"/>
          </a:xfrm>
          <a:prstGeom prst="rect">
            <a:avLst/>
          </a:prstGeom>
          <a:noFill/>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ABOUT THE WEST MIDLANDS GROWTH COMPANY</a:t>
            </a:r>
          </a:p>
        </p:txBody>
      </p:sp>
    </p:spTree>
    <p:extLst>
      <p:ext uri="{BB962C8B-B14F-4D97-AF65-F5344CB8AC3E}">
        <p14:creationId xmlns:p14="http://schemas.microsoft.com/office/powerpoint/2010/main" val="218463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1EA1861D-4046-461A-817B-47C34A869B5F}"/>
              </a:ext>
            </a:extLst>
          </p:cNvPr>
          <p:cNvSpPr txBox="1">
            <a:spLocks/>
          </p:cNvSpPr>
          <p:nvPr/>
        </p:nvSpPr>
        <p:spPr>
          <a:xfrm>
            <a:off x="597091" y="540002"/>
            <a:ext cx="9787131" cy="1394896"/>
          </a:xfrm>
          <a:prstGeom prst="rect">
            <a:avLst/>
          </a:prstGeom>
        </p:spPr>
        <p:txBody>
          <a:bodyPr lIns="91440" tIns="45720" rIns="91440" bIns="45720" anchor="t"/>
          <a:lstStyle>
            <a:lvl1pPr algn="l" defTabSz="914400" rtl="0" eaLnBrk="1" latinLnBrk="0" hangingPunct="1">
              <a:lnSpc>
                <a:spcPts val="5500"/>
              </a:lnSpc>
              <a:spcBef>
                <a:spcPct val="0"/>
              </a:spcBef>
              <a:buNone/>
              <a:defRPr sz="5800" kern="1200" cap="all" baseline="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a:ln>
                  <a:noFill/>
                </a:ln>
                <a:gradFill>
                  <a:gsLst>
                    <a:gs pos="0">
                      <a:srgbClr val="FF1B12"/>
                    </a:gs>
                    <a:gs pos="100000">
                      <a:srgbClr val="FF9D1A"/>
                    </a:gs>
                  </a:gsLst>
                  <a:lin ang="3000000" scaled="0"/>
                </a:gradFill>
                <a:effectLst/>
                <a:uLnTx/>
                <a:uFillTx/>
                <a:latin typeface="Tahoma"/>
                <a:ea typeface="Tahoma"/>
                <a:cs typeface="Tahoma"/>
              </a:rPr>
              <a:t>THE WEST MIDLANDS CITY REGION: </a:t>
            </a:r>
            <a:br>
              <a:rPr kumimoji="0" lang="en-GB" sz="3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3000" b="1" i="0" u="none" strike="noStrike" kern="1200" cap="none" spc="0" normalizeH="0" baseline="0" noProof="0">
                <a:ln>
                  <a:noFill/>
                </a:ln>
                <a:solidFill>
                  <a:srgbClr val="FF1B12"/>
                </a:solidFill>
                <a:effectLst/>
                <a:uLnTx/>
                <a:uFillTx/>
                <a:latin typeface="Tahoma"/>
                <a:ea typeface="Tahoma"/>
                <a:cs typeface="Tahoma"/>
              </a:rPr>
              <a:t>DIVERSITY, MATURITY, SCALE</a:t>
            </a:r>
            <a:br>
              <a:rPr kumimoji="0" lang="en-GB" sz="3500" b="1" i="0" u="none" strike="noStrike" kern="1200" cap="all"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3500" b="1" i="0" u="none" strike="noStrike" kern="1200" cap="all" spc="0" normalizeH="0" baseline="0" noProof="0">
                <a:ln>
                  <a:noFill/>
                </a:ln>
                <a:solidFill>
                  <a:srgbClr val="54555A"/>
                </a:solidFill>
                <a:effectLst/>
                <a:uLnTx/>
                <a:uFillTx/>
                <a:latin typeface="Tahoma"/>
                <a:ea typeface="Tahoma"/>
                <a:cs typeface="Tahoma"/>
              </a:rPr>
              <a:t> </a:t>
            </a:r>
            <a:br>
              <a:rPr kumimoji="0" lang="en-GB" sz="3500" b="1" i="0" u="none" strike="noStrike" kern="1200" cap="all"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3500" b="1" i="0" u="none" strike="noStrike" kern="1200" cap="all" spc="0" normalizeH="0" baseline="0" noProof="0">
              <a:ln>
                <a:noFill/>
              </a:ln>
              <a:solidFill>
                <a:srgbClr val="54555A"/>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6" name="Group 35">
            <a:extLst>
              <a:ext uri="{FF2B5EF4-FFF2-40B4-BE49-F238E27FC236}">
                <a16:creationId xmlns:a16="http://schemas.microsoft.com/office/drawing/2014/main" id="{B3E13C32-3300-41E1-A616-487F1ACB57F3}"/>
              </a:ext>
            </a:extLst>
          </p:cNvPr>
          <p:cNvGrpSpPr/>
          <p:nvPr/>
        </p:nvGrpSpPr>
        <p:grpSpPr>
          <a:xfrm>
            <a:off x="597092" y="2227854"/>
            <a:ext cx="1842713" cy="1586724"/>
            <a:chOff x="568798" y="1865661"/>
            <a:chExt cx="2019787" cy="1739201"/>
          </a:xfrm>
        </p:grpSpPr>
        <p:sp>
          <p:nvSpPr>
            <p:cNvPr id="37" name="Rectangle 36">
              <a:extLst>
                <a:ext uri="{FF2B5EF4-FFF2-40B4-BE49-F238E27FC236}">
                  <a16:creationId xmlns:a16="http://schemas.microsoft.com/office/drawing/2014/main" id="{5B718B5F-2094-4EAA-8F1C-47059D5CC331}"/>
                </a:ext>
              </a:extLst>
            </p:cNvPr>
            <p:cNvSpPr/>
            <p:nvPr/>
          </p:nvSpPr>
          <p:spPr>
            <a:xfrm>
              <a:off x="568798" y="3132569"/>
              <a:ext cx="2019787" cy="47229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A </a:t>
              </a:r>
              <a:r>
                <a:rPr kumimoji="0" lang="en-US" sz="1100" b="1" i="0" u="none" strike="noStrike" kern="1200" cap="none" spc="0" normalizeH="0" baseline="0" noProof="0">
                  <a:ln>
                    <a:noFill/>
                  </a:ln>
                  <a:solidFill>
                    <a:srgbClr val="54555A"/>
                  </a:solidFill>
                  <a:effectLst/>
                  <a:uLnTx/>
                  <a:uFillTx/>
                  <a:latin typeface="Verdana"/>
                  <a:ea typeface="+mn-ea"/>
                  <a:cs typeface="+mn-cs"/>
                </a:rPr>
                <a:t>£117bn</a:t>
              </a:r>
              <a:r>
                <a:rPr kumimoji="0" lang="en-US" sz="1100" b="0" i="0" u="none" strike="noStrike" kern="1200" cap="none" spc="0" normalizeH="0" baseline="0" noProof="0">
                  <a:ln>
                    <a:noFill/>
                  </a:ln>
                  <a:solidFill>
                    <a:srgbClr val="54555A"/>
                  </a:solidFill>
                  <a:effectLst/>
                  <a:uLnTx/>
                  <a:uFillTx/>
                  <a:latin typeface="Verdana"/>
                  <a:ea typeface="+mn-ea"/>
                  <a:cs typeface="+mn-cs"/>
                </a:rPr>
                <a:t>, fast-growing economy</a:t>
              </a:r>
            </a:p>
          </p:txBody>
        </p:sp>
        <p:pic>
          <p:nvPicPr>
            <p:cNvPr id="38" name="Graphic 34">
              <a:extLst>
                <a:ext uri="{FF2B5EF4-FFF2-40B4-BE49-F238E27FC236}">
                  <a16:creationId xmlns:a16="http://schemas.microsoft.com/office/drawing/2014/main" id="{4B18901B-EC68-4263-B7FF-BBA255F686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876" y="1865661"/>
              <a:ext cx="1316376" cy="1315217"/>
            </a:xfrm>
            <a:prstGeom prst="rect">
              <a:avLst/>
            </a:prstGeom>
          </p:spPr>
        </p:pic>
      </p:grpSp>
      <p:grpSp>
        <p:nvGrpSpPr>
          <p:cNvPr id="39" name="Group 38">
            <a:extLst>
              <a:ext uri="{FF2B5EF4-FFF2-40B4-BE49-F238E27FC236}">
                <a16:creationId xmlns:a16="http://schemas.microsoft.com/office/drawing/2014/main" id="{3DC9BF17-6938-49A0-B9AD-43CFCEF97910}"/>
              </a:ext>
            </a:extLst>
          </p:cNvPr>
          <p:cNvGrpSpPr/>
          <p:nvPr/>
        </p:nvGrpSpPr>
        <p:grpSpPr>
          <a:xfrm>
            <a:off x="4583638" y="2227854"/>
            <a:ext cx="1842713" cy="1722787"/>
            <a:chOff x="5101293" y="1865661"/>
            <a:chExt cx="2019787" cy="1888338"/>
          </a:xfrm>
        </p:grpSpPr>
        <p:sp>
          <p:nvSpPr>
            <p:cNvPr id="40" name="Rectangle 39">
              <a:extLst>
                <a:ext uri="{FF2B5EF4-FFF2-40B4-BE49-F238E27FC236}">
                  <a16:creationId xmlns:a16="http://schemas.microsoft.com/office/drawing/2014/main" id="{8AFD33F8-0063-4F79-B9EC-9CBD18B968DA}"/>
                </a:ext>
              </a:extLst>
            </p:cNvPr>
            <p:cNvSpPr/>
            <p:nvPr/>
          </p:nvSpPr>
          <p:spPr>
            <a:xfrm>
              <a:off x="5101293" y="3096162"/>
              <a:ext cx="2019787" cy="657837"/>
            </a:xfrm>
            <a:prstGeom prst="rect">
              <a:avLst/>
            </a:prstGeom>
          </p:spPr>
          <p:txBody>
            <a:bodyPr wrap="square">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GVA increased </a:t>
              </a:r>
            </a:p>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every year </a:t>
              </a:r>
              <a:br>
                <a:rPr kumimoji="0" lang="en-US" sz="1100" b="0" i="0" u="none" strike="noStrike" kern="1200" cap="none" spc="0" normalizeH="0" baseline="0" noProof="0">
                  <a:ln>
                    <a:noFill/>
                  </a:ln>
                  <a:solidFill>
                    <a:srgbClr val="54555A"/>
                  </a:solidFill>
                  <a:effectLst/>
                  <a:uLnTx/>
                  <a:uFillTx/>
                  <a:latin typeface="Verdana"/>
                  <a:ea typeface="+mn-ea"/>
                  <a:cs typeface="+mn-cs"/>
                </a:rPr>
              </a:br>
              <a:r>
                <a:rPr kumimoji="0" lang="en-US" sz="1100" b="0" i="0" u="none" strike="noStrike" kern="1200" cap="none" spc="0" normalizeH="0" baseline="0" noProof="0">
                  <a:ln>
                    <a:noFill/>
                  </a:ln>
                  <a:solidFill>
                    <a:srgbClr val="54555A"/>
                  </a:solidFill>
                  <a:effectLst/>
                  <a:uLnTx/>
                  <a:uFillTx/>
                  <a:latin typeface="Verdana"/>
                  <a:ea typeface="+mn-ea"/>
                  <a:cs typeface="+mn-cs"/>
                </a:rPr>
                <a:t>2009-2019</a:t>
              </a:r>
            </a:p>
          </p:txBody>
        </p:sp>
        <p:pic>
          <p:nvPicPr>
            <p:cNvPr id="41" name="Graphic 42">
              <a:extLst>
                <a:ext uri="{FF2B5EF4-FFF2-40B4-BE49-F238E27FC236}">
                  <a16:creationId xmlns:a16="http://schemas.microsoft.com/office/drawing/2014/main" id="{06EE026D-8912-499C-9366-0384D34CCE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45999" y="1865661"/>
              <a:ext cx="1162737" cy="1162738"/>
            </a:xfrm>
            <a:prstGeom prst="rect">
              <a:avLst/>
            </a:prstGeom>
          </p:spPr>
        </p:pic>
      </p:grpSp>
      <p:grpSp>
        <p:nvGrpSpPr>
          <p:cNvPr id="42" name="Group 41">
            <a:extLst>
              <a:ext uri="{FF2B5EF4-FFF2-40B4-BE49-F238E27FC236}">
                <a16:creationId xmlns:a16="http://schemas.microsoft.com/office/drawing/2014/main" id="{5FFB2506-FD9C-4AA7-8B67-3EABD9F26B8B}"/>
              </a:ext>
            </a:extLst>
          </p:cNvPr>
          <p:cNvGrpSpPr/>
          <p:nvPr/>
        </p:nvGrpSpPr>
        <p:grpSpPr>
          <a:xfrm>
            <a:off x="6483204" y="2195011"/>
            <a:ext cx="2135043" cy="1931437"/>
            <a:chOff x="7221651" y="1829663"/>
            <a:chExt cx="2340208" cy="2117037"/>
          </a:xfrm>
        </p:grpSpPr>
        <p:sp>
          <p:nvSpPr>
            <p:cNvPr id="43" name="Rectangle 42">
              <a:extLst>
                <a:ext uri="{FF2B5EF4-FFF2-40B4-BE49-F238E27FC236}">
                  <a16:creationId xmlns:a16="http://schemas.microsoft.com/office/drawing/2014/main" id="{84594755-7D05-4CA3-8243-B602F53B1174}"/>
                </a:ext>
              </a:extLst>
            </p:cNvPr>
            <p:cNvSpPr/>
            <p:nvPr/>
          </p:nvSpPr>
          <p:spPr>
            <a:xfrm>
              <a:off x="7221651" y="3103320"/>
              <a:ext cx="2340208" cy="843380"/>
            </a:xfrm>
            <a:prstGeom prst="rect">
              <a:avLst/>
            </a:prstGeom>
          </p:spPr>
          <p:txBody>
            <a:bodyPr wrap="square">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UK's top Foreign Direct Investment (FDI) </a:t>
              </a:r>
              <a:r>
                <a:rPr kumimoji="0" lang="en-US" sz="1100" b="0" i="0" u="none" strike="noStrike" kern="1200" cap="none" spc="0" normalizeH="0" baseline="0" noProof="0">
                  <a:ln>
                    <a:noFill/>
                  </a:ln>
                  <a:solidFill>
                    <a:srgbClr val="54555A"/>
                  </a:solidFill>
                  <a:effectLst/>
                  <a:uLnTx/>
                  <a:uFillTx/>
                  <a:latin typeface="Verdana"/>
                  <a:ea typeface="+mn-ea"/>
                  <a:cs typeface="+mn-cs"/>
                </a:rPr>
                <a:t>location outside London (DBT, FY22/23)</a:t>
              </a:r>
            </a:p>
          </p:txBody>
        </p:sp>
        <p:pic>
          <p:nvPicPr>
            <p:cNvPr id="44" name="Graphic 43">
              <a:extLst>
                <a:ext uri="{FF2B5EF4-FFF2-40B4-BE49-F238E27FC236}">
                  <a16:creationId xmlns:a16="http://schemas.microsoft.com/office/drawing/2014/main" id="{F065063E-1EC3-4C6E-A9B6-AED4E4F4BF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1903" y="1829663"/>
              <a:ext cx="1162737" cy="1162737"/>
            </a:xfrm>
            <a:prstGeom prst="rect">
              <a:avLst/>
            </a:prstGeom>
          </p:spPr>
        </p:pic>
      </p:grpSp>
      <p:grpSp>
        <p:nvGrpSpPr>
          <p:cNvPr id="45" name="Group 44">
            <a:extLst>
              <a:ext uri="{FF2B5EF4-FFF2-40B4-BE49-F238E27FC236}">
                <a16:creationId xmlns:a16="http://schemas.microsoft.com/office/drawing/2014/main" id="{A91802BF-1020-4D20-B2E1-8B9DCD6A2CE9}"/>
              </a:ext>
            </a:extLst>
          </p:cNvPr>
          <p:cNvGrpSpPr/>
          <p:nvPr/>
        </p:nvGrpSpPr>
        <p:grpSpPr>
          <a:xfrm>
            <a:off x="8875339" y="2195946"/>
            <a:ext cx="1988800" cy="2084346"/>
            <a:chOff x="9642540" y="1830687"/>
            <a:chExt cx="2179912" cy="2284641"/>
          </a:xfrm>
        </p:grpSpPr>
        <p:sp>
          <p:nvSpPr>
            <p:cNvPr id="46" name="Rectangle 45">
              <a:extLst>
                <a:ext uri="{FF2B5EF4-FFF2-40B4-BE49-F238E27FC236}">
                  <a16:creationId xmlns:a16="http://schemas.microsoft.com/office/drawing/2014/main" id="{95701DD4-1E56-4872-80E9-1DE6F7B8ABE8}"/>
                </a:ext>
              </a:extLst>
            </p:cNvPr>
            <p:cNvSpPr/>
            <p:nvPr/>
          </p:nvSpPr>
          <p:spPr>
            <a:xfrm>
              <a:off x="9642540" y="3086403"/>
              <a:ext cx="2179912" cy="102892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Birmingham</a:t>
              </a:r>
              <a:r>
                <a:rPr kumimoji="0" lang="en-US" sz="1100" b="0" i="0" u="none" strike="noStrike" kern="1200" cap="none" spc="0" normalizeH="0" baseline="0" noProof="0">
                  <a:ln>
                    <a:noFill/>
                  </a:ln>
                  <a:solidFill>
                    <a:srgbClr val="54555A"/>
                  </a:solidFill>
                  <a:effectLst/>
                  <a:uLnTx/>
                  <a:uFillTx/>
                  <a:latin typeface="Verdana"/>
                  <a:ea typeface="+mn-ea"/>
                  <a:cs typeface="+mn-cs"/>
                </a:rPr>
                <a:t> - UK’s </a:t>
              </a:r>
              <a:r>
                <a:rPr kumimoji="0" lang="en-US" sz="1100" b="1" i="0" u="none" strike="noStrike" kern="1200" cap="none" spc="0" normalizeH="0" baseline="0" noProof="0">
                  <a:ln>
                    <a:noFill/>
                  </a:ln>
                  <a:solidFill>
                    <a:srgbClr val="54555A"/>
                  </a:solidFill>
                  <a:effectLst/>
                  <a:uLnTx/>
                  <a:uFillTx/>
                  <a:latin typeface="Verdana"/>
                  <a:ea typeface="+mn-ea"/>
                  <a:cs typeface="+mn-cs"/>
                </a:rPr>
                <a:t>highest rate </a:t>
              </a:r>
              <a:r>
                <a:rPr kumimoji="0" lang="en-US" sz="1100" b="0" i="0" u="none" strike="noStrike" kern="1200" cap="none" spc="0" normalizeH="0" baseline="0" noProof="0">
                  <a:ln>
                    <a:noFill/>
                  </a:ln>
                  <a:solidFill>
                    <a:srgbClr val="54555A"/>
                  </a:solidFill>
                  <a:effectLst/>
                  <a:uLnTx/>
                  <a:uFillTx/>
                  <a:latin typeface="Verdana"/>
                  <a:ea typeface="+mn-ea"/>
                  <a:cs typeface="+mn-cs"/>
                </a:rPr>
                <a:t>of </a:t>
              </a:r>
              <a:r>
                <a:rPr kumimoji="0" lang="en-US" sz="1100" b="1" i="0" u="none" strike="noStrike" kern="1200" cap="none" spc="0" normalizeH="0" baseline="0" noProof="0">
                  <a:ln>
                    <a:noFill/>
                  </a:ln>
                  <a:solidFill>
                    <a:srgbClr val="54555A"/>
                  </a:solidFill>
                  <a:effectLst/>
                  <a:uLnTx/>
                  <a:uFillTx/>
                  <a:latin typeface="Verdana"/>
                  <a:ea typeface="+mn-ea"/>
                  <a:cs typeface="+mn-cs"/>
                </a:rPr>
                <a:t>start-ups</a:t>
              </a:r>
              <a:r>
                <a:rPr kumimoji="0" lang="en-US" sz="1100" b="0" i="0" u="none" strike="noStrike" kern="1200" cap="none" spc="0" normalizeH="0" baseline="0" noProof="0">
                  <a:ln>
                    <a:noFill/>
                  </a:ln>
                  <a:solidFill>
                    <a:srgbClr val="54555A"/>
                  </a:solidFill>
                  <a:effectLst/>
                  <a:uLnTx/>
                  <a:uFillTx/>
                  <a:latin typeface="Verdana"/>
                  <a:ea typeface="+mn-ea"/>
                  <a:cs typeface="+mn-cs"/>
                </a:rPr>
                <a:t> outside </a:t>
              </a:r>
              <a:br>
                <a:rPr kumimoji="0" lang="en-US" sz="1100" b="0" i="0" u="none" strike="noStrike" kern="1200" cap="none" spc="0" normalizeH="0" baseline="0" noProof="0">
                  <a:ln>
                    <a:noFill/>
                  </a:ln>
                  <a:solidFill>
                    <a:srgbClr val="54555A"/>
                  </a:solidFill>
                  <a:effectLst/>
                  <a:uLnTx/>
                  <a:uFillTx/>
                  <a:latin typeface="Verdana"/>
                  <a:ea typeface="+mn-ea"/>
                  <a:cs typeface="+mn-cs"/>
                </a:rPr>
              </a:br>
              <a:r>
                <a:rPr kumimoji="0" lang="en-US" sz="1100" b="0" i="0" u="none" strike="noStrike" kern="1200" cap="none" spc="0" normalizeH="0" baseline="0" noProof="0">
                  <a:ln>
                    <a:noFill/>
                  </a:ln>
                  <a:solidFill>
                    <a:srgbClr val="54555A"/>
                  </a:solidFill>
                  <a:effectLst/>
                  <a:uLnTx/>
                  <a:uFillTx/>
                  <a:latin typeface="Verdana"/>
                  <a:ea typeface="+mn-ea"/>
                  <a:cs typeface="+mn-cs"/>
                </a:rPr>
                <a:t>of London for last </a:t>
              </a:r>
              <a:br>
                <a:rPr kumimoji="0" lang="en-US" sz="1100" b="0" i="0" u="none" strike="noStrike" kern="1200" cap="none" spc="0" normalizeH="0" baseline="0" noProof="0">
                  <a:ln>
                    <a:noFill/>
                  </a:ln>
                  <a:solidFill>
                    <a:srgbClr val="54555A"/>
                  </a:solidFill>
                  <a:effectLst/>
                  <a:uLnTx/>
                  <a:uFillTx/>
                  <a:latin typeface="Verdana"/>
                  <a:ea typeface="+mn-ea"/>
                  <a:cs typeface="+mn-cs"/>
                </a:rPr>
              </a:br>
              <a:r>
                <a:rPr kumimoji="0" lang="en-US" sz="1100" b="0" i="0" u="none" strike="noStrike" kern="1200" cap="none" spc="0" normalizeH="0" baseline="0" noProof="0">
                  <a:ln>
                    <a:noFill/>
                  </a:ln>
                  <a:solidFill>
                    <a:srgbClr val="54555A"/>
                  </a:solidFill>
                  <a:effectLst/>
                  <a:uLnTx/>
                  <a:uFillTx/>
                  <a:latin typeface="Verdana"/>
                  <a:ea typeface="+mn-ea"/>
                  <a:cs typeface="+mn-cs"/>
                </a:rPr>
                <a:t>five years </a:t>
              </a:r>
            </a:p>
          </p:txBody>
        </p:sp>
        <p:pic>
          <p:nvPicPr>
            <p:cNvPr id="47" name="Graphic 42">
              <a:extLst>
                <a:ext uri="{FF2B5EF4-FFF2-40B4-BE49-F238E27FC236}">
                  <a16:creationId xmlns:a16="http://schemas.microsoft.com/office/drawing/2014/main" id="{312B1623-0569-4A48-89EA-13CD00632D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60700" y="1830687"/>
              <a:ext cx="1162737" cy="1161712"/>
            </a:xfrm>
            <a:prstGeom prst="rect">
              <a:avLst/>
            </a:prstGeom>
          </p:spPr>
        </p:pic>
      </p:grpSp>
      <p:grpSp>
        <p:nvGrpSpPr>
          <p:cNvPr id="48" name="Group 47">
            <a:extLst>
              <a:ext uri="{FF2B5EF4-FFF2-40B4-BE49-F238E27FC236}">
                <a16:creationId xmlns:a16="http://schemas.microsoft.com/office/drawing/2014/main" id="{0408DD82-3DE9-4A53-8F6F-00BC9E8FFBA2}"/>
              </a:ext>
            </a:extLst>
          </p:cNvPr>
          <p:cNvGrpSpPr/>
          <p:nvPr/>
        </p:nvGrpSpPr>
        <p:grpSpPr>
          <a:xfrm>
            <a:off x="2669899" y="2201545"/>
            <a:ext cx="1655931" cy="2121991"/>
            <a:chOff x="2800989" y="1836825"/>
            <a:chExt cx="1815057" cy="2325903"/>
          </a:xfrm>
        </p:grpSpPr>
        <p:sp>
          <p:nvSpPr>
            <p:cNvPr id="49" name="Rectangle 48">
              <a:extLst>
                <a:ext uri="{FF2B5EF4-FFF2-40B4-BE49-F238E27FC236}">
                  <a16:creationId xmlns:a16="http://schemas.microsoft.com/office/drawing/2014/main" id="{F3AB6E72-661A-489B-A403-6CC8AF76304B}"/>
                </a:ext>
              </a:extLst>
            </p:cNvPr>
            <p:cNvSpPr/>
            <p:nvPr/>
          </p:nvSpPr>
          <p:spPr>
            <a:xfrm>
              <a:off x="2800989" y="3133803"/>
              <a:ext cx="1815057" cy="102892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UK’s second biggest city-region economy </a:t>
              </a:r>
              <a:r>
                <a:rPr kumimoji="0" lang="en-US" sz="1100" b="0" i="0" u="none" strike="noStrike" kern="1200" cap="none" spc="0" normalizeH="0" baseline="0" noProof="0">
                  <a:ln>
                    <a:noFill/>
                  </a:ln>
                  <a:solidFill>
                    <a:srgbClr val="54555A"/>
                  </a:solidFill>
                  <a:effectLst/>
                  <a:uLnTx/>
                  <a:uFillTx/>
                  <a:latin typeface="Verdana"/>
                  <a:ea typeface="+mn-ea"/>
                  <a:cs typeface="+mn-cs"/>
                </a:rPr>
                <a:t>Equivalent to Hungary </a:t>
              </a:r>
            </a:p>
          </p:txBody>
        </p:sp>
        <p:pic>
          <p:nvPicPr>
            <p:cNvPr id="50" name="Graphic 42">
              <a:extLst>
                <a:ext uri="{FF2B5EF4-FFF2-40B4-BE49-F238E27FC236}">
                  <a16:creationId xmlns:a16="http://schemas.microsoft.com/office/drawing/2014/main" id="{2C3C093B-0129-4D02-A2D0-D4ECE2FDC5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19632" y="1836825"/>
              <a:ext cx="1316377" cy="1315217"/>
            </a:xfrm>
            <a:prstGeom prst="rect">
              <a:avLst/>
            </a:prstGeom>
          </p:spPr>
        </p:pic>
      </p:grpSp>
      <p:grpSp>
        <p:nvGrpSpPr>
          <p:cNvPr id="51" name="Group 50">
            <a:extLst>
              <a:ext uri="{FF2B5EF4-FFF2-40B4-BE49-F238E27FC236}">
                <a16:creationId xmlns:a16="http://schemas.microsoft.com/office/drawing/2014/main" id="{63ECECB4-D077-4F59-AA96-E5FB39CE545C}"/>
              </a:ext>
            </a:extLst>
          </p:cNvPr>
          <p:cNvGrpSpPr/>
          <p:nvPr/>
        </p:nvGrpSpPr>
        <p:grpSpPr>
          <a:xfrm>
            <a:off x="451598" y="4280292"/>
            <a:ext cx="8358831" cy="2037706"/>
            <a:chOff x="1385218" y="4115328"/>
            <a:chExt cx="9162067" cy="2233517"/>
          </a:xfrm>
        </p:grpSpPr>
        <p:pic>
          <p:nvPicPr>
            <p:cNvPr id="52" name="Graphic 43">
              <a:extLst>
                <a:ext uri="{FF2B5EF4-FFF2-40B4-BE49-F238E27FC236}">
                  <a16:creationId xmlns:a16="http://schemas.microsoft.com/office/drawing/2014/main" id="{37718224-C806-48E6-9DF0-68026A9629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555" y="4272188"/>
              <a:ext cx="1119716" cy="1119716"/>
            </a:xfrm>
            <a:prstGeom prst="rect">
              <a:avLst/>
            </a:prstGeom>
          </p:spPr>
        </p:pic>
        <p:sp>
          <p:nvSpPr>
            <p:cNvPr id="53" name="Rectangle 52">
              <a:extLst>
                <a:ext uri="{FF2B5EF4-FFF2-40B4-BE49-F238E27FC236}">
                  <a16:creationId xmlns:a16="http://schemas.microsoft.com/office/drawing/2014/main" id="{E304781F-B5D3-45BA-A503-5E720C02D25A}"/>
                </a:ext>
              </a:extLst>
            </p:cNvPr>
            <p:cNvSpPr/>
            <p:nvPr/>
          </p:nvSpPr>
          <p:spPr>
            <a:xfrm>
              <a:off x="8411824" y="5505465"/>
              <a:ext cx="2135461" cy="657836"/>
            </a:xfrm>
            <a:prstGeom prst="rect">
              <a:avLst/>
            </a:prstGeom>
          </p:spPr>
          <p:txBody>
            <a:bodyPr wrap="square">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Full-service </a:t>
              </a:r>
            </a:p>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economy </a:t>
              </a:r>
            </a:p>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200,000 businesses</a:t>
              </a:r>
            </a:p>
          </p:txBody>
        </p:sp>
        <p:pic>
          <p:nvPicPr>
            <p:cNvPr id="54" name="Graphic 42">
              <a:extLst>
                <a:ext uri="{FF2B5EF4-FFF2-40B4-BE49-F238E27FC236}">
                  <a16:creationId xmlns:a16="http://schemas.microsoft.com/office/drawing/2014/main" id="{0EB9A761-ACBA-4340-8D21-2454CBBD8B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66471" y="4172997"/>
              <a:ext cx="1267641" cy="1266524"/>
            </a:xfrm>
            <a:prstGeom prst="rect">
              <a:avLst/>
            </a:prstGeom>
          </p:spPr>
        </p:pic>
        <p:sp>
          <p:nvSpPr>
            <p:cNvPr id="55" name="Rectangle 54">
              <a:extLst>
                <a:ext uri="{FF2B5EF4-FFF2-40B4-BE49-F238E27FC236}">
                  <a16:creationId xmlns:a16="http://schemas.microsoft.com/office/drawing/2014/main" id="{1FDF0A51-7199-4871-A02A-B5AB5A652ED9}"/>
                </a:ext>
              </a:extLst>
            </p:cNvPr>
            <p:cNvSpPr/>
            <p:nvPr/>
          </p:nvSpPr>
          <p:spPr>
            <a:xfrm>
              <a:off x="6250719" y="5505465"/>
              <a:ext cx="1888047" cy="65783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4555A"/>
                  </a:solidFill>
                  <a:effectLst/>
                  <a:uLnTx/>
                  <a:uFillTx/>
                  <a:latin typeface="Verdana"/>
                  <a:ea typeface="+mn-ea"/>
                  <a:cs typeface="+mn-cs"/>
                </a:rPr>
                <a:t>2.9m </a:t>
              </a:r>
              <a:r>
                <a:rPr kumimoji="0" lang="en-GB" sz="1100" b="0" i="0" u="none" strike="noStrike" kern="1200" cap="none" spc="0" normalizeH="0" baseline="0" noProof="0">
                  <a:ln>
                    <a:noFill/>
                  </a:ln>
                  <a:solidFill>
                    <a:srgbClr val="54555A"/>
                  </a:solidFill>
                  <a:effectLst/>
                  <a:uLnTx/>
                  <a:uFillTx/>
                  <a:latin typeface="Verdana"/>
                  <a:ea typeface="+mn-ea"/>
                  <a:cs typeface="+mn-cs"/>
                </a:rPr>
                <a:t>workforce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4555A"/>
                  </a:solidFill>
                  <a:effectLst/>
                  <a:uLnTx/>
                  <a:uFillTx/>
                  <a:latin typeface="Verdana"/>
                  <a:ea typeface="+mn-ea"/>
                  <a:cs typeface="+mn-cs"/>
                </a:rPr>
                <a:t>4.7m population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4555A"/>
                  </a:solidFill>
                  <a:effectLst/>
                  <a:uLnTx/>
                  <a:uFillTx/>
                  <a:latin typeface="Verdana"/>
                  <a:ea typeface="+mn-ea"/>
                  <a:cs typeface="+mn-cs"/>
                </a:rPr>
                <a:t>190 countries </a:t>
              </a:r>
            </a:p>
          </p:txBody>
        </p:sp>
        <p:sp>
          <p:nvSpPr>
            <p:cNvPr id="56" name="Rectangle 55">
              <a:extLst>
                <a:ext uri="{FF2B5EF4-FFF2-40B4-BE49-F238E27FC236}">
                  <a16:creationId xmlns:a16="http://schemas.microsoft.com/office/drawing/2014/main" id="{FC34C6F5-FD06-4859-8651-5FDCF4C4FDFF}"/>
                </a:ext>
              </a:extLst>
            </p:cNvPr>
            <p:cNvSpPr/>
            <p:nvPr/>
          </p:nvSpPr>
          <p:spPr>
            <a:xfrm>
              <a:off x="1385218" y="5505465"/>
              <a:ext cx="2135461" cy="47229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UK’s biggest </a:t>
              </a:r>
              <a:r>
                <a:rPr kumimoji="0" lang="en-US" sz="1100" b="0" i="0" u="none" strike="noStrike" kern="1200" cap="none" spc="0" normalizeH="0" baseline="0" noProof="0">
                  <a:ln>
                    <a:noFill/>
                  </a:ln>
                  <a:solidFill>
                    <a:srgbClr val="54555A"/>
                  </a:solidFill>
                  <a:effectLst/>
                  <a:uLnTx/>
                  <a:uFillTx/>
                  <a:latin typeface="Verdana"/>
                  <a:ea typeface="+mn-ea"/>
                  <a:cs typeface="+mn-cs"/>
                </a:rPr>
                <a:t>region for </a:t>
              </a:r>
              <a:r>
                <a:rPr kumimoji="0" lang="en-US" sz="1100" b="1" i="0" u="none" strike="noStrike" kern="1200" cap="none" spc="0" normalizeH="0" baseline="0" noProof="0">
                  <a:ln>
                    <a:noFill/>
                  </a:ln>
                  <a:solidFill>
                    <a:srgbClr val="54555A"/>
                  </a:solidFill>
                  <a:effectLst/>
                  <a:uLnTx/>
                  <a:uFillTx/>
                  <a:latin typeface="Verdana"/>
                  <a:ea typeface="+mn-ea"/>
                  <a:cs typeface="+mn-cs"/>
                </a:rPr>
                <a:t>manufacturing output </a:t>
              </a:r>
            </a:p>
          </p:txBody>
        </p:sp>
        <p:pic>
          <p:nvPicPr>
            <p:cNvPr id="57" name="Graphic 42">
              <a:extLst>
                <a:ext uri="{FF2B5EF4-FFF2-40B4-BE49-F238E27FC236}">
                  <a16:creationId xmlns:a16="http://schemas.microsoft.com/office/drawing/2014/main" id="{F7025885-3DFF-4C87-A500-3D58D0C4AE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05332" y="4115328"/>
              <a:ext cx="1543869" cy="1317702"/>
            </a:xfrm>
            <a:prstGeom prst="rect">
              <a:avLst/>
            </a:prstGeom>
          </p:spPr>
        </p:pic>
        <p:sp>
          <p:nvSpPr>
            <p:cNvPr id="58" name="Rectangle 57">
              <a:extLst>
                <a:ext uri="{FF2B5EF4-FFF2-40B4-BE49-F238E27FC236}">
                  <a16:creationId xmlns:a16="http://schemas.microsoft.com/office/drawing/2014/main" id="{F184EDF3-7F1D-4702-AFEE-04706F85A844}"/>
                </a:ext>
              </a:extLst>
            </p:cNvPr>
            <p:cNvSpPr/>
            <p:nvPr/>
          </p:nvSpPr>
          <p:spPr>
            <a:xfrm>
              <a:off x="3974263" y="5505465"/>
              <a:ext cx="1802893" cy="843380"/>
            </a:xfrm>
            <a:prstGeom prst="rect">
              <a:avLst/>
            </a:prstGeom>
          </p:spPr>
          <p:txBody>
            <a:bodyPr wrap="square" lIns="91440" tIns="45720" rIns="91440" bIns="45720" anchor="t">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185,000</a:t>
              </a:r>
              <a:r>
                <a:rPr kumimoji="0" lang="en-US" sz="1100" b="0" i="0" u="none" strike="noStrike" kern="1200" cap="none" spc="0" normalizeH="0" baseline="0" noProof="0">
                  <a:ln>
                    <a:noFill/>
                  </a:ln>
                  <a:solidFill>
                    <a:srgbClr val="54555A"/>
                  </a:solidFill>
                  <a:effectLst/>
                  <a:uLnTx/>
                  <a:uFillTx/>
                  <a:latin typeface="Verdana"/>
                  <a:ea typeface="+mn-ea"/>
                  <a:cs typeface="+mn-cs"/>
                </a:rPr>
                <a:t> students</a:t>
              </a:r>
            </a:p>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Nine world-class higher education establishments</a:t>
              </a:r>
            </a:p>
          </p:txBody>
        </p:sp>
        <p:pic>
          <p:nvPicPr>
            <p:cNvPr id="59" name="Graphic 42">
              <a:extLst>
                <a:ext uri="{FF2B5EF4-FFF2-40B4-BE49-F238E27FC236}">
                  <a16:creationId xmlns:a16="http://schemas.microsoft.com/office/drawing/2014/main" id="{813D72CD-377A-4586-9E5D-AFB24C97EBF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32247" y="4272445"/>
              <a:ext cx="1119459" cy="1119460"/>
            </a:xfrm>
            <a:prstGeom prst="rect">
              <a:avLst/>
            </a:prstGeom>
          </p:spPr>
        </p:pic>
      </p:grpSp>
      <p:sp>
        <p:nvSpPr>
          <p:cNvPr id="60" name="Rectangle 59">
            <a:extLst>
              <a:ext uri="{FF2B5EF4-FFF2-40B4-BE49-F238E27FC236}">
                <a16:creationId xmlns:a16="http://schemas.microsoft.com/office/drawing/2014/main" id="{12AB3443-D730-4452-A19D-25DC5AEDDC94}"/>
              </a:ext>
            </a:extLst>
          </p:cNvPr>
          <p:cNvSpPr/>
          <p:nvPr/>
        </p:nvSpPr>
        <p:spPr>
          <a:xfrm>
            <a:off x="8915895" y="5519698"/>
            <a:ext cx="1948245" cy="769441"/>
          </a:xfrm>
          <a:prstGeom prst="rect">
            <a:avLst/>
          </a:prstGeom>
        </p:spPr>
        <p:txBody>
          <a:bodyPr wrap="square">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55A"/>
                </a:solidFill>
                <a:effectLst/>
                <a:uLnTx/>
                <a:uFillTx/>
                <a:latin typeface="Verdana"/>
                <a:ea typeface="+mn-ea"/>
                <a:cs typeface="+mn-cs"/>
              </a:rPr>
              <a:t>100+ R&amp;D assets</a:t>
            </a:r>
          </a:p>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55A"/>
                </a:solidFill>
                <a:effectLst/>
                <a:uLnTx/>
                <a:uFillTx/>
                <a:latin typeface="Verdana"/>
                <a:ea typeface="+mn-ea"/>
                <a:cs typeface="+mn-cs"/>
              </a:rPr>
              <a:t>Commercial testbeds &amp; accelerators</a:t>
            </a:r>
          </a:p>
          <a:p>
            <a:pPr marL="0" marR="0" lvl="1"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4555A"/>
              </a:solidFill>
              <a:effectLst/>
              <a:uLnTx/>
              <a:uFillTx/>
              <a:latin typeface="Verdana"/>
              <a:ea typeface="+mn-ea"/>
              <a:cs typeface="+mn-cs"/>
            </a:endParaRPr>
          </a:p>
        </p:txBody>
      </p:sp>
      <p:pic>
        <p:nvPicPr>
          <p:cNvPr id="61" name="Graphic 60" descr="Left Brain outline">
            <a:extLst>
              <a:ext uri="{FF2B5EF4-FFF2-40B4-BE49-F238E27FC236}">
                <a16:creationId xmlns:a16="http://schemas.microsoft.com/office/drawing/2014/main" id="{6EFE50B6-FC4A-4C37-B852-C27E87445DF7}"/>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63645" y="4356181"/>
            <a:ext cx="1156507" cy="1156507"/>
          </a:xfrm>
          <a:prstGeom prst="rect">
            <a:avLst/>
          </a:prstGeom>
        </p:spPr>
      </p:pic>
    </p:spTree>
    <p:extLst>
      <p:ext uri="{BB962C8B-B14F-4D97-AF65-F5344CB8AC3E}">
        <p14:creationId xmlns:p14="http://schemas.microsoft.com/office/powerpoint/2010/main" val="383172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C0E3-1FEC-B420-9218-FB544DCF4735}"/>
              </a:ext>
            </a:extLst>
          </p:cNvPr>
          <p:cNvSpPr>
            <a:spLocks noGrp="1"/>
          </p:cNvSpPr>
          <p:nvPr>
            <p:ph type="title"/>
          </p:nvPr>
        </p:nvSpPr>
        <p:spPr/>
        <p:txBody>
          <a:bodyPr/>
          <a:lstStyle/>
          <a:p>
            <a:r>
              <a:rPr lang="en-GB"/>
              <a:t>THE WEST MIDLANDS:</a:t>
            </a:r>
            <a:br>
              <a:rPr lang="en-GB"/>
            </a:br>
            <a:r>
              <a:rPr lang="en-GB"/>
              <a:t>AT THE HEART OF THE UK</a:t>
            </a:r>
          </a:p>
        </p:txBody>
      </p:sp>
      <p:sp>
        <p:nvSpPr>
          <p:cNvPr id="7" name="Content Placeholder 2">
            <a:extLst>
              <a:ext uri="{FF2B5EF4-FFF2-40B4-BE49-F238E27FC236}">
                <a16:creationId xmlns:a16="http://schemas.microsoft.com/office/drawing/2014/main" id="{BB5EDBAF-46BE-B94E-59B8-75173923354C}"/>
              </a:ext>
            </a:extLst>
          </p:cNvPr>
          <p:cNvSpPr txBox="1">
            <a:spLocks/>
          </p:cNvSpPr>
          <p:nvPr/>
        </p:nvSpPr>
        <p:spPr>
          <a:xfrm>
            <a:off x="729087" y="1793875"/>
            <a:ext cx="5181600" cy="3991338"/>
          </a:xfrm>
          <a:prstGeom prst="rect">
            <a:avLst/>
          </a:prstGeom>
        </p:spPr>
        <p:txBody>
          <a:bodyPr lIns="91440" tIns="45720" rIns="91440" bIns="45720" anchor="t"/>
          <a:lstStyle>
            <a:lvl1pPr marL="0" indent="0" algn="l" defTabSz="914400" rtl="0" eaLnBrk="1" latinLnBrk="0" hangingPunct="1">
              <a:lnSpc>
                <a:spcPct val="90000"/>
              </a:lnSpc>
              <a:spcBef>
                <a:spcPts val="600"/>
              </a:spcBef>
              <a:spcAft>
                <a:spcPts val="600"/>
              </a:spcAft>
              <a:buFont typeface="Arial" panose="020B0604020202020204" pitchFamily="34" charset="0"/>
              <a:buNone/>
              <a:defRPr sz="1200" b="0" kern="1200">
                <a:solidFill>
                  <a:srgbClr val="54555A"/>
                </a:solidFill>
                <a:latin typeface="Verdana" panose="020B0604030504040204" pitchFamily="34" charset="0"/>
                <a:ea typeface="Verdana" panose="020B0604030504040204" pitchFamily="34" charset="0"/>
                <a:cs typeface="+mn-cs"/>
              </a:defRPr>
            </a:lvl1pPr>
            <a:lvl2pPr marL="800100" indent="-342900" algn="l" defTabSz="914400" rtl="0" eaLnBrk="1" latinLnBrk="0" hangingPunct="1">
              <a:lnSpc>
                <a:spcPct val="90000"/>
              </a:lnSpc>
              <a:spcBef>
                <a:spcPts val="600"/>
              </a:spcBef>
              <a:spcAft>
                <a:spcPts val="600"/>
              </a:spcAft>
              <a:buFont typeface="Arial" panose="020B0604020202020204" pitchFamily="34" charset="0"/>
              <a:buChar char="•"/>
              <a:defRPr sz="1100" kern="1200">
                <a:solidFill>
                  <a:srgbClr val="54555A"/>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1000" kern="1200">
                <a:solidFill>
                  <a:srgbClr val="54555A"/>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900" kern="1200">
                <a:solidFill>
                  <a:srgbClr val="54555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D1A"/>
                </a:solidFill>
                <a:effectLst/>
                <a:uLnTx/>
                <a:uFillTx/>
                <a:latin typeface="Verdana"/>
                <a:ea typeface="Verdana"/>
                <a:cs typeface="+mn-cs"/>
              </a:rPr>
              <a:t>A unique three-city region, </a:t>
            </a:r>
            <a:r>
              <a:rPr kumimoji="0" lang="en-US" sz="1200" b="0" i="0" u="none" strike="noStrike" kern="1200" cap="none" spc="0" normalizeH="0" baseline="0" noProof="0">
                <a:ln>
                  <a:noFill/>
                </a:ln>
                <a:solidFill>
                  <a:srgbClr val="54555A"/>
                </a:solidFill>
                <a:effectLst/>
                <a:uLnTx/>
                <a:uFillTx/>
                <a:latin typeface="Verdana"/>
                <a:ea typeface="Verdana"/>
                <a:cs typeface="+mn-cs"/>
              </a:rPr>
              <a:t>anchored by three dynamic city centres – Birmingham, Coventry and Wolverhampton.</a:t>
            </a:r>
            <a:endParaRPr kumimoji="0" lang="en-US"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D1A"/>
                </a:solidFill>
                <a:effectLst/>
                <a:uLnTx/>
                <a:uFillTx/>
                <a:latin typeface="Verdana"/>
                <a:ea typeface="Verdana"/>
                <a:cs typeface="+mn-cs"/>
              </a:rPr>
              <a:t>Quarter of the population is under 20,</a:t>
            </a:r>
            <a:r>
              <a:rPr kumimoji="0" lang="en-US" sz="1200" b="1" i="0" u="none" strike="noStrike" kern="1200" cap="none" spc="0" normalizeH="0" baseline="0" noProof="0">
                <a:ln>
                  <a:noFill/>
                </a:ln>
                <a:solidFill>
                  <a:srgbClr val="54555A"/>
                </a:solidFill>
                <a:effectLst/>
                <a:uLnTx/>
                <a:uFillTx/>
                <a:latin typeface="Verdana"/>
                <a:ea typeface="Verdana"/>
                <a:cs typeface="+mn-cs"/>
              </a:rPr>
              <a:t> </a:t>
            </a:r>
            <a:r>
              <a:rPr kumimoji="0" lang="en-US" sz="1200" b="0" i="0" u="none" strike="noStrike" kern="1200" cap="none" spc="0" normalizeH="0" baseline="0" noProof="0">
                <a:ln>
                  <a:noFill/>
                </a:ln>
                <a:solidFill>
                  <a:srgbClr val="54555A"/>
                </a:solidFill>
                <a:effectLst/>
                <a:uLnTx/>
                <a:uFillTx/>
                <a:latin typeface="Verdana"/>
                <a:ea typeface="Verdana"/>
                <a:cs typeface="+mn-cs"/>
              </a:rPr>
              <a:t>making it one of Europe’s youngest regions.</a:t>
            </a:r>
          </a:p>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81A"/>
                </a:solidFill>
                <a:effectLst/>
                <a:uLnTx/>
                <a:uFillTx/>
                <a:latin typeface="Verdana"/>
                <a:ea typeface="Verdana"/>
                <a:cs typeface="+mn-cs"/>
              </a:rPr>
              <a:t>Best 5G coverage </a:t>
            </a:r>
            <a:r>
              <a:rPr kumimoji="0" lang="en-US" sz="1200" b="0" i="0" u="none" strike="noStrike" kern="1200" cap="none" spc="0" normalizeH="0" baseline="0" noProof="0">
                <a:ln>
                  <a:noFill/>
                </a:ln>
                <a:solidFill>
                  <a:srgbClr val="54555A"/>
                </a:solidFill>
                <a:effectLst/>
                <a:uLnTx/>
                <a:uFillTx/>
                <a:latin typeface="Verdana"/>
                <a:ea typeface="Verdana"/>
                <a:cs typeface="+mn-cs"/>
              </a:rPr>
              <a:t>of any UK region.</a:t>
            </a:r>
          </a:p>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D1A"/>
                </a:solidFill>
                <a:effectLst/>
                <a:uLnTx/>
                <a:uFillTx/>
                <a:latin typeface="Verdana"/>
                <a:ea typeface="Verdana"/>
                <a:cs typeface="+mn-cs"/>
              </a:rPr>
              <a:t>At the heart of UK rail, </a:t>
            </a:r>
            <a:r>
              <a:rPr kumimoji="0" lang="en-US" sz="1200" b="0" i="0" u="none" strike="noStrike" kern="1200" cap="none" spc="0" normalizeH="0" baseline="0" noProof="0">
                <a:ln>
                  <a:noFill/>
                </a:ln>
                <a:solidFill>
                  <a:srgbClr val="54555A"/>
                </a:solidFill>
                <a:effectLst/>
                <a:uLnTx/>
                <a:uFillTx/>
                <a:latin typeface="Verdana"/>
                <a:ea typeface="Verdana"/>
                <a:cs typeface="+mn-cs"/>
              </a:rPr>
              <a:t>home the to the UK's busiest station outside the capital, with direct links to 17 of the UK's 20 largest cities.</a:t>
            </a:r>
          </a:p>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D1A"/>
                </a:solidFill>
                <a:effectLst/>
                <a:uLnTx/>
                <a:uFillTx/>
                <a:latin typeface="Verdana"/>
                <a:ea typeface="Verdana"/>
                <a:cs typeface="+mn-cs"/>
              </a:rPr>
              <a:t>133 direct flights </a:t>
            </a:r>
            <a:r>
              <a:rPr kumimoji="0" lang="en-US" sz="1200" b="0" i="0" u="none" strike="noStrike" kern="1200" cap="none" spc="0" normalizeH="0" baseline="0" noProof="0">
                <a:ln>
                  <a:noFill/>
                </a:ln>
                <a:solidFill>
                  <a:srgbClr val="54555A"/>
                </a:solidFill>
                <a:effectLst/>
                <a:uLnTx/>
                <a:uFillTx/>
                <a:latin typeface="Verdana"/>
                <a:ea typeface="Verdana"/>
                <a:cs typeface="+mn-cs"/>
              </a:rPr>
              <a:t>(including US &amp; Asia), and 424 further onward connections from BHX.</a:t>
            </a:r>
            <a:endParaRPr kumimoji="0" lang="en-US"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900"/>
              </a:spcBef>
              <a:spcAft>
                <a:spcPts val="1200"/>
              </a:spcAft>
              <a:buClr>
                <a:srgbClr val="54555A"/>
              </a:buClr>
              <a:buSzTx/>
              <a:buFont typeface="Arial" panose="020B0604020202020204" pitchFamily="34" charset="0"/>
              <a:buChar char="•"/>
              <a:tabLst/>
              <a:defRPr/>
            </a:pPr>
            <a:r>
              <a:rPr kumimoji="0" lang="en-US" sz="1200" b="1" i="0" u="none" strike="noStrike" kern="1200" cap="none" spc="0" normalizeH="0" baseline="0" noProof="0">
                <a:ln>
                  <a:noFill/>
                </a:ln>
                <a:solidFill>
                  <a:srgbClr val="FF9D1A"/>
                </a:solidFill>
                <a:effectLst/>
                <a:uLnTx/>
                <a:uFillTx/>
                <a:latin typeface="Verdana" panose="020B0604030504040204" pitchFamily="34" charset="0"/>
                <a:ea typeface="Verdana" panose="020B0604030504040204" pitchFamily="34" charset="0"/>
                <a:cs typeface="+mn-cs"/>
              </a:rPr>
              <a:t>90% </a:t>
            </a:r>
            <a:r>
              <a:rPr kumimoji="0" lang="en-US"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rPr>
              <a:t>of the UK is within a 4-hour drive. </a:t>
            </a:r>
          </a:p>
          <a:p>
            <a:pPr marL="285750" marR="0" lvl="0" indent="-285750" algn="l" defTabSz="914400" rtl="0" eaLnBrk="1" fontAlgn="auto" latinLnBrk="0" hangingPunct="1">
              <a:lnSpc>
                <a:spcPct val="90000"/>
              </a:lnSpc>
              <a:spcBef>
                <a:spcPts val="600"/>
              </a:spcBef>
              <a:spcAft>
                <a:spcPts val="600"/>
              </a:spcAft>
              <a:buClr>
                <a:srgbClr val="54555A"/>
              </a:buClr>
              <a:buSzTx/>
              <a:buFont typeface="Arial" panose="020B0604020202020204" pitchFamily="34" charset="0"/>
              <a:buChar char="•"/>
              <a:tabLst/>
              <a:defRPr/>
            </a:pPr>
            <a:endParaRPr kumimoji="0" lang="en-US"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600"/>
              </a:spcBef>
              <a:spcAft>
                <a:spcPts val="600"/>
              </a:spcAft>
              <a:buClr>
                <a:srgbClr val="54555A"/>
              </a:buClr>
              <a:buSzTx/>
              <a:buFont typeface="Arial" panose="020B0604020202020204" pitchFamily="34" charset="0"/>
              <a:buChar char="•"/>
              <a:tabLst/>
              <a:defRPr/>
            </a:pPr>
            <a:endParaRPr kumimoji="0" lang="en-GB" sz="1200" b="0" i="0" u="none" strike="noStrike" kern="12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mn-cs"/>
            </a:endParaRPr>
          </a:p>
        </p:txBody>
      </p:sp>
      <p:pic>
        <p:nvPicPr>
          <p:cNvPr id="8" name="Content Placeholder 5">
            <a:extLst>
              <a:ext uri="{FF2B5EF4-FFF2-40B4-BE49-F238E27FC236}">
                <a16:creationId xmlns:a16="http://schemas.microsoft.com/office/drawing/2014/main" id="{13A66D87-7490-D9ED-2BDD-68C24B6D3099}"/>
              </a:ext>
            </a:extLst>
          </p:cNvPr>
          <p:cNvPicPr>
            <a:picLocks noChangeAspect="1"/>
          </p:cNvPicPr>
          <p:nvPr/>
        </p:nvPicPr>
        <p:blipFill>
          <a:blip r:embed="rId3"/>
          <a:stretch>
            <a:fillRect/>
          </a:stretch>
        </p:blipFill>
        <p:spPr>
          <a:xfrm>
            <a:off x="6096000" y="1429080"/>
            <a:ext cx="5031688" cy="4720928"/>
          </a:xfrm>
          <a:prstGeom prst="rect">
            <a:avLst/>
          </a:prstGeom>
        </p:spPr>
      </p:pic>
    </p:spTree>
    <p:extLst>
      <p:ext uri="{BB962C8B-B14F-4D97-AF65-F5344CB8AC3E}">
        <p14:creationId xmlns:p14="http://schemas.microsoft.com/office/powerpoint/2010/main" val="1902297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CC79-5DED-D24F-873B-68BBA21D7EAE}"/>
              </a:ext>
            </a:extLst>
          </p:cNvPr>
          <p:cNvSpPr>
            <a:spLocks noGrp="1"/>
          </p:cNvSpPr>
          <p:nvPr>
            <p:ph type="title"/>
          </p:nvPr>
        </p:nvSpPr>
        <p:spPr>
          <a:xfrm>
            <a:off x="720000" y="540000"/>
            <a:ext cx="8310878" cy="564794"/>
          </a:xfrm>
        </p:spPr>
        <p:txBody>
          <a:bodyPr/>
          <a:lstStyle/>
          <a:p>
            <a:pPr>
              <a:lnSpc>
                <a:spcPct val="100000"/>
              </a:lnSpc>
            </a:pPr>
            <a:r>
              <a:rPr lang="en-US" sz="3500" b="1"/>
              <a:t>FIVE KEY SECTORS</a:t>
            </a:r>
          </a:p>
        </p:txBody>
      </p:sp>
      <p:sp>
        <p:nvSpPr>
          <p:cNvPr id="3" name="Text Placeholder 2">
            <a:extLst>
              <a:ext uri="{FF2B5EF4-FFF2-40B4-BE49-F238E27FC236}">
                <a16:creationId xmlns:a16="http://schemas.microsoft.com/office/drawing/2014/main" id="{F64B622E-7648-EB1E-AD8A-099032AAA0E8}"/>
              </a:ext>
            </a:extLst>
          </p:cNvPr>
          <p:cNvSpPr>
            <a:spLocks noGrp="1"/>
          </p:cNvSpPr>
          <p:nvPr>
            <p:ph type="body" sz="half" idx="2"/>
          </p:nvPr>
        </p:nvSpPr>
        <p:spPr>
          <a:xfrm>
            <a:off x="720000" y="1440000"/>
            <a:ext cx="8690700" cy="380000"/>
          </a:xfrm>
        </p:spPr>
        <p:txBody>
          <a:bodyPr/>
          <a:lstStyle/>
          <a:p>
            <a:r>
              <a:rPr lang="en-US" sz="1800" b="1" cap="none">
                <a:latin typeface="+mn-lt"/>
              </a:rPr>
              <a:t>Reflecting the world-class industry and innovation strengths of the West Midlands region:</a:t>
            </a:r>
            <a:endParaRPr lang="en-GB"/>
          </a:p>
        </p:txBody>
      </p:sp>
      <p:cxnSp>
        <p:nvCxnSpPr>
          <p:cNvPr id="12" name="Straight Connector 11">
            <a:extLst>
              <a:ext uri="{FF2B5EF4-FFF2-40B4-BE49-F238E27FC236}">
                <a16:creationId xmlns:a16="http://schemas.microsoft.com/office/drawing/2014/main" id="{66CFBA15-FCF0-5149-A583-01A496EA7F83}"/>
              </a:ext>
            </a:extLst>
          </p:cNvPr>
          <p:cNvCxnSpPr>
            <a:cxnSpLocks/>
          </p:cNvCxnSpPr>
          <p:nvPr/>
        </p:nvCxnSpPr>
        <p:spPr>
          <a:xfrm>
            <a:off x="-116957" y="3915076"/>
            <a:ext cx="130851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F3D92FBB-FF4F-4026-B971-1AA311170839}"/>
              </a:ext>
            </a:extLst>
          </p:cNvPr>
          <p:cNvGrpSpPr/>
          <p:nvPr/>
        </p:nvGrpSpPr>
        <p:grpSpPr>
          <a:xfrm>
            <a:off x="536571" y="2493967"/>
            <a:ext cx="2002160" cy="2519912"/>
            <a:chOff x="684319" y="2897337"/>
            <a:chExt cx="2002160" cy="2519912"/>
          </a:xfrm>
        </p:grpSpPr>
        <p:pic>
          <p:nvPicPr>
            <p:cNvPr id="4" name="Picture 3">
              <a:extLst>
                <a:ext uri="{FF2B5EF4-FFF2-40B4-BE49-F238E27FC236}">
                  <a16:creationId xmlns:a16="http://schemas.microsoft.com/office/drawing/2014/main" id="{2A3ABC82-10F2-BF4B-8F99-B9BEFD25FEF7}"/>
                </a:ext>
              </a:extLst>
            </p:cNvPr>
            <p:cNvPicPr>
              <a:picLocks noChangeAspect="1"/>
            </p:cNvPicPr>
            <p:nvPr/>
          </p:nvPicPr>
          <p:blipFill>
            <a:blip r:embed="rId2"/>
            <a:srcRect/>
            <a:stretch/>
          </p:blipFill>
          <p:spPr>
            <a:xfrm>
              <a:off x="1235399" y="2897337"/>
              <a:ext cx="900000" cy="900000"/>
            </a:xfrm>
            <a:prstGeom prst="rect">
              <a:avLst/>
            </a:prstGeom>
          </p:spPr>
        </p:pic>
        <p:sp>
          <p:nvSpPr>
            <p:cNvPr id="8" name="TextBox 7">
              <a:extLst>
                <a:ext uri="{FF2B5EF4-FFF2-40B4-BE49-F238E27FC236}">
                  <a16:creationId xmlns:a16="http://schemas.microsoft.com/office/drawing/2014/main" id="{C95AD30B-1028-4E41-A88B-2521F9E8C32C}"/>
                </a:ext>
              </a:extLst>
            </p:cNvPr>
            <p:cNvSpPr txBox="1"/>
            <p:nvPr/>
          </p:nvSpPr>
          <p:spPr>
            <a:xfrm>
              <a:off x="684319" y="4678585"/>
              <a:ext cx="2002160"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Future Mobility </a:t>
              </a:r>
              <a:b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b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&amp; Advanced Manufacturing</a:t>
              </a:r>
            </a:p>
          </p:txBody>
        </p:sp>
        <p:sp>
          <p:nvSpPr>
            <p:cNvPr id="19" name="Oval 18">
              <a:extLst>
                <a:ext uri="{FF2B5EF4-FFF2-40B4-BE49-F238E27FC236}">
                  <a16:creationId xmlns:a16="http://schemas.microsoft.com/office/drawing/2014/main" id="{E3692B81-2575-8048-94BF-A4221433E195}"/>
                </a:ext>
              </a:extLst>
            </p:cNvPr>
            <p:cNvSpPr/>
            <p:nvPr/>
          </p:nvSpPr>
          <p:spPr>
            <a:xfrm>
              <a:off x="1537683" y="4175782"/>
              <a:ext cx="295433" cy="293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44" name="Group 43">
            <a:extLst>
              <a:ext uri="{FF2B5EF4-FFF2-40B4-BE49-F238E27FC236}">
                <a16:creationId xmlns:a16="http://schemas.microsoft.com/office/drawing/2014/main" id="{9C025DA2-144D-412D-AA11-5DF16374766C}"/>
              </a:ext>
            </a:extLst>
          </p:cNvPr>
          <p:cNvGrpSpPr/>
          <p:nvPr/>
        </p:nvGrpSpPr>
        <p:grpSpPr>
          <a:xfrm>
            <a:off x="5338392" y="2403966"/>
            <a:ext cx="2002160" cy="2394471"/>
            <a:chOff x="4179230" y="2807337"/>
            <a:chExt cx="2002160" cy="2394469"/>
          </a:xfrm>
        </p:grpSpPr>
        <p:pic>
          <p:nvPicPr>
            <p:cNvPr id="5" name="Picture 4">
              <a:extLst>
                <a:ext uri="{FF2B5EF4-FFF2-40B4-BE49-F238E27FC236}">
                  <a16:creationId xmlns:a16="http://schemas.microsoft.com/office/drawing/2014/main" id="{FD89DBFE-5EEA-D14E-ADF4-5DED02DFAD6A}"/>
                </a:ext>
              </a:extLst>
            </p:cNvPr>
            <p:cNvPicPr>
              <a:picLocks noChangeAspect="1"/>
            </p:cNvPicPr>
            <p:nvPr/>
          </p:nvPicPr>
          <p:blipFill>
            <a:blip r:embed="rId3"/>
            <a:srcRect/>
            <a:stretch/>
          </p:blipFill>
          <p:spPr>
            <a:xfrm>
              <a:off x="4639833" y="2807337"/>
              <a:ext cx="1080955" cy="1080000"/>
            </a:xfrm>
            <a:prstGeom prst="rect">
              <a:avLst/>
            </a:prstGeom>
          </p:spPr>
        </p:pic>
        <p:sp>
          <p:nvSpPr>
            <p:cNvPr id="9" name="TextBox 8">
              <a:extLst>
                <a:ext uri="{FF2B5EF4-FFF2-40B4-BE49-F238E27FC236}">
                  <a16:creationId xmlns:a16="http://schemas.microsoft.com/office/drawing/2014/main" id="{7F814196-442B-F941-9358-A7236BBA8B0E}"/>
                </a:ext>
              </a:extLst>
            </p:cNvPr>
            <p:cNvSpPr txBox="1"/>
            <p:nvPr/>
          </p:nvSpPr>
          <p:spPr>
            <a:xfrm>
              <a:off x="4179230" y="4678586"/>
              <a:ext cx="200216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Modern Business Services</a:t>
              </a:r>
            </a:p>
          </p:txBody>
        </p:sp>
        <p:sp>
          <p:nvSpPr>
            <p:cNvPr id="24" name="Oval 23">
              <a:extLst>
                <a:ext uri="{FF2B5EF4-FFF2-40B4-BE49-F238E27FC236}">
                  <a16:creationId xmlns:a16="http://schemas.microsoft.com/office/drawing/2014/main" id="{42216936-A340-8543-8D2C-53EF46638E89}"/>
                </a:ext>
              </a:extLst>
            </p:cNvPr>
            <p:cNvSpPr/>
            <p:nvPr/>
          </p:nvSpPr>
          <p:spPr>
            <a:xfrm>
              <a:off x="5032594" y="4148514"/>
              <a:ext cx="295433" cy="293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43" name="Group 42">
            <a:extLst>
              <a:ext uri="{FF2B5EF4-FFF2-40B4-BE49-F238E27FC236}">
                <a16:creationId xmlns:a16="http://schemas.microsoft.com/office/drawing/2014/main" id="{5EF11354-F366-4A87-8856-2700CA997C52}"/>
              </a:ext>
            </a:extLst>
          </p:cNvPr>
          <p:cNvGrpSpPr/>
          <p:nvPr/>
        </p:nvGrpSpPr>
        <p:grpSpPr>
          <a:xfrm>
            <a:off x="7867481" y="2493967"/>
            <a:ext cx="1601716" cy="2519912"/>
            <a:chOff x="6116750" y="2897337"/>
            <a:chExt cx="1601716" cy="2519912"/>
          </a:xfrm>
        </p:grpSpPr>
        <p:pic>
          <p:nvPicPr>
            <p:cNvPr id="7" name="Picture 6">
              <a:extLst>
                <a:ext uri="{FF2B5EF4-FFF2-40B4-BE49-F238E27FC236}">
                  <a16:creationId xmlns:a16="http://schemas.microsoft.com/office/drawing/2014/main" id="{93854D1E-8FAA-844A-86EF-BE7B69C9AC39}"/>
                </a:ext>
              </a:extLst>
            </p:cNvPr>
            <p:cNvPicPr>
              <a:picLocks noChangeAspect="1"/>
            </p:cNvPicPr>
            <p:nvPr/>
          </p:nvPicPr>
          <p:blipFill rotWithShape="1">
            <a:blip r:embed="rId4"/>
            <a:srcRect l="8667" t="14731" r="13185" b="14962"/>
            <a:stretch/>
          </p:blipFill>
          <p:spPr>
            <a:xfrm>
              <a:off x="6386304" y="2897337"/>
              <a:ext cx="1000354" cy="900000"/>
            </a:xfrm>
            <a:prstGeom prst="rect">
              <a:avLst/>
            </a:prstGeom>
          </p:spPr>
        </p:pic>
        <p:sp>
          <p:nvSpPr>
            <p:cNvPr id="10" name="TextBox 9">
              <a:extLst>
                <a:ext uri="{FF2B5EF4-FFF2-40B4-BE49-F238E27FC236}">
                  <a16:creationId xmlns:a16="http://schemas.microsoft.com/office/drawing/2014/main" id="{386471FD-ECD1-F047-961A-3B25F995AFFA}"/>
                </a:ext>
              </a:extLst>
            </p:cNvPr>
            <p:cNvSpPr txBox="1"/>
            <p:nvPr/>
          </p:nvSpPr>
          <p:spPr>
            <a:xfrm>
              <a:off x="6116750" y="4678585"/>
              <a:ext cx="1601716"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Data Driven Healthcare &amp; Life Sciences</a:t>
              </a:r>
            </a:p>
          </p:txBody>
        </p:sp>
        <p:sp>
          <p:nvSpPr>
            <p:cNvPr id="25" name="Oval 24">
              <a:extLst>
                <a:ext uri="{FF2B5EF4-FFF2-40B4-BE49-F238E27FC236}">
                  <a16:creationId xmlns:a16="http://schemas.microsoft.com/office/drawing/2014/main" id="{F0AFA7B9-01BE-7E49-863D-00D880E74B14}"/>
                </a:ext>
              </a:extLst>
            </p:cNvPr>
            <p:cNvSpPr/>
            <p:nvPr/>
          </p:nvSpPr>
          <p:spPr>
            <a:xfrm>
              <a:off x="6769892" y="4162328"/>
              <a:ext cx="295433" cy="293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45" name="Group 44">
            <a:extLst>
              <a:ext uri="{FF2B5EF4-FFF2-40B4-BE49-F238E27FC236}">
                <a16:creationId xmlns:a16="http://schemas.microsoft.com/office/drawing/2014/main" id="{0F15E05F-0FA4-44D1-B322-49F40DF73FC2}"/>
              </a:ext>
            </a:extLst>
          </p:cNvPr>
          <p:cNvGrpSpPr/>
          <p:nvPr/>
        </p:nvGrpSpPr>
        <p:grpSpPr>
          <a:xfrm>
            <a:off x="3065660" y="2403966"/>
            <a:ext cx="1745803" cy="2609914"/>
            <a:chOff x="2526338" y="2807337"/>
            <a:chExt cx="1745803" cy="2609913"/>
          </a:xfrm>
        </p:grpSpPr>
        <p:sp>
          <p:nvSpPr>
            <p:cNvPr id="11" name="TextBox 10">
              <a:extLst>
                <a:ext uri="{FF2B5EF4-FFF2-40B4-BE49-F238E27FC236}">
                  <a16:creationId xmlns:a16="http://schemas.microsoft.com/office/drawing/2014/main" id="{FA3FB17C-16C6-DF47-8049-9E24AB9444C1}"/>
                </a:ext>
              </a:extLst>
            </p:cNvPr>
            <p:cNvSpPr txBox="1"/>
            <p:nvPr/>
          </p:nvSpPr>
          <p:spPr>
            <a:xfrm>
              <a:off x="2526338" y="4678586"/>
              <a:ext cx="1745803"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Creative &amp; Digital Technologies</a:t>
              </a:r>
            </a:p>
          </p:txBody>
        </p:sp>
        <p:sp>
          <p:nvSpPr>
            <p:cNvPr id="23" name="Oval 22">
              <a:extLst>
                <a:ext uri="{FF2B5EF4-FFF2-40B4-BE49-F238E27FC236}">
                  <a16:creationId xmlns:a16="http://schemas.microsoft.com/office/drawing/2014/main" id="{CF9263D5-7E3A-9041-93D4-E8530E8934AC}"/>
                </a:ext>
              </a:extLst>
            </p:cNvPr>
            <p:cNvSpPr/>
            <p:nvPr/>
          </p:nvSpPr>
          <p:spPr>
            <a:xfrm>
              <a:off x="3251523" y="4171580"/>
              <a:ext cx="295433" cy="293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C8E94E4D-BC37-488B-814C-F38D7284FE7A}"/>
                </a:ext>
              </a:extLst>
            </p:cNvPr>
            <p:cNvPicPr>
              <a:picLocks noChangeAspect="1"/>
            </p:cNvPicPr>
            <p:nvPr/>
          </p:nvPicPr>
          <p:blipFill>
            <a:blip r:embed="rId5"/>
            <a:srcRect/>
            <a:stretch/>
          </p:blipFill>
          <p:spPr>
            <a:xfrm>
              <a:off x="2859239" y="2807337"/>
              <a:ext cx="1080000" cy="1080000"/>
            </a:xfrm>
            <a:prstGeom prst="rect">
              <a:avLst/>
            </a:prstGeom>
          </p:spPr>
        </p:pic>
      </p:grpSp>
      <p:grpSp>
        <p:nvGrpSpPr>
          <p:cNvPr id="21" name="Group 20">
            <a:extLst>
              <a:ext uri="{FF2B5EF4-FFF2-40B4-BE49-F238E27FC236}">
                <a16:creationId xmlns:a16="http://schemas.microsoft.com/office/drawing/2014/main" id="{34AB10FA-2478-8F9F-9D19-4E39C2DADB63}"/>
              </a:ext>
            </a:extLst>
          </p:cNvPr>
          <p:cNvGrpSpPr/>
          <p:nvPr/>
        </p:nvGrpSpPr>
        <p:grpSpPr>
          <a:xfrm>
            <a:off x="9996125" y="2431642"/>
            <a:ext cx="1745803" cy="2366790"/>
            <a:chOff x="8593449" y="2431642"/>
            <a:chExt cx="1745803" cy="2366790"/>
          </a:xfrm>
        </p:grpSpPr>
        <p:grpSp>
          <p:nvGrpSpPr>
            <p:cNvPr id="42" name="Group 41">
              <a:extLst>
                <a:ext uri="{FF2B5EF4-FFF2-40B4-BE49-F238E27FC236}">
                  <a16:creationId xmlns:a16="http://schemas.microsoft.com/office/drawing/2014/main" id="{140A8B6F-6182-4B41-8CBF-47DA3B708E9E}"/>
                </a:ext>
              </a:extLst>
            </p:cNvPr>
            <p:cNvGrpSpPr/>
            <p:nvPr/>
          </p:nvGrpSpPr>
          <p:grpSpPr>
            <a:xfrm>
              <a:off x="8593449" y="3758955"/>
              <a:ext cx="1745803" cy="1039477"/>
              <a:chOff x="7817272" y="4162328"/>
              <a:chExt cx="1745803" cy="1039477"/>
            </a:xfrm>
          </p:grpSpPr>
          <p:sp>
            <p:nvSpPr>
              <p:cNvPr id="32" name="TextBox 31">
                <a:extLst>
                  <a:ext uri="{FF2B5EF4-FFF2-40B4-BE49-F238E27FC236}">
                    <a16:creationId xmlns:a16="http://schemas.microsoft.com/office/drawing/2014/main" id="{D88A10C9-92D4-4727-A95A-4FC91A37B76C}"/>
                  </a:ext>
                </a:extLst>
              </p:cNvPr>
              <p:cNvSpPr txBox="1"/>
              <p:nvPr/>
            </p:nvSpPr>
            <p:spPr>
              <a:xfrm>
                <a:off x="7817272" y="4678585"/>
                <a:ext cx="1745803"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Low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Verdana"/>
                    <a:ea typeface="Tahoma" panose="020B0604030504040204" pitchFamily="34" charset="0"/>
                    <a:cs typeface="Tahoma" panose="020B0604030504040204" pitchFamily="34" charset="0"/>
                  </a:rPr>
                  <a:t>Carbon</a:t>
                </a:r>
              </a:p>
            </p:txBody>
          </p:sp>
          <p:sp>
            <p:nvSpPr>
              <p:cNvPr id="37" name="Oval 36">
                <a:extLst>
                  <a:ext uri="{FF2B5EF4-FFF2-40B4-BE49-F238E27FC236}">
                    <a16:creationId xmlns:a16="http://schemas.microsoft.com/office/drawing/2014/main" id="{C7850269-52C2-440B-9832-9B08F3D57C08}"/>
                  </a:ext>
                </a:extLst>
              </p:cNvPr>
              <p:cNvSpPr/>
              <p:nvPr/>
            </p:nvSpPr>
            <p:spPr>
              <a:xfrm>
                <a:off x="8542457" y="4162328"/>
                <a:ext cx="295433" cy="293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grpSp>
        <p:pic>
          <p:nvPicPr>
            <p:cNvPr id="13" name="Graphic 12" descr="Renewable Energy with solid fill">
              <a:extLst>
                <a:ext uri="{FF2B5EF4-FFF2-40B4-BE49-F238E27FC236}">
                  <a16:creationId xmlns:a16="http://schemas.microsoft.com/office/drawing/2014/main" id="{BA051F73-72B6-FA05-11D3-5919C24166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8819" y="2431642"/>
              <a:ext cx="1000355" cy="1000355"/>
            </a:xfrm>
            <a:prstGeom prst="rect">
              <a:avLst/>
            </a:prstGeom>
          </p:spPr>
        </p:pic>
      </p:grpSp>
    </p:spTree>
    <p:extLst>
      <p:ext uri="{BB962C8B-B14F-4D97-AF65-F5344CB8AC3E}">
        <p14:creationId xmlns:p14="http://schemas.microsoft.com/office/powerpoint/2010/main" val="294374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7AB44AC8-32C0-4D6C-73AB-11BDF596A6B6}"/>
              </a:ext>
            </a:extLst>
          </p:cNvPr>
          <p:cNvSpPr>
            <a:spLocks noGrp="1"/>
          </p:cNvSpPr>
          <p:nvPr>
            <p:ph type="title"/>
          </p:nvPr>
        </p:nvSpPr>
        <p:spPr/>
        <p:txBody>
          <a:bodyPr/>
          <a:lstStyle/>
          <a:p>
            <a:r>
              <a:rPr lang="en-GB">
                <a:latin typeface="Tahoma"/>
                <a:ea typeface="Tahoma"/>
                <a:cs typeface="Tahoma"/>
              </a:rPr>
              <a:t>A COMMERCIAL ADVANTAGE, WITH NO COMPROMISE ON QUALITY </a:t>
            </a:r>
            <a:endParaRPr lang="en-GB"/>
          </a:p>
        </p:txBody>
      </p:sp>
      <p:sp>
        <p:nvSpPr>
          <p:cNvPr id="22" name="Content Placeholder 21">
            <a:extLst>
              <a:ext uri="{FF2B5EF4-FFF2-40B4-BE49-F238E27FC236}">
                <a16:creationId xmlns:a16="http://schemas.microsoft.com/office/drawing/2014/main" id="{D106EF8F-5150-9FC8-A31C-A9A609FFF8C2}"/>
              </a:ext>
            </a:extLst>
          </p:cNvPr>
          <p:cNvSpPr>
            <a:spLocks noGrp="1"/>
          </p:cNvSpPr>
          <p:nvPr>
            <p:ph sz="half" idx="1"/>
          </p:nvPr>
        </p:nvSpPr>
        <p:spPr>
          <a:xfrm>
            <a:off x="735808" y="2412809"/>
            <a:ext cx="6255541" cy="3962538"/>
          </a:xfrm>
        </p:spPr>
        <p:txBody>
          <a:bodyPr/>
          <a:lstStyle/>
          <a:p>
            <a:pPr marL="285750" marR="0" lvl="0" indent="-285750" algn="l" defTabSz="914400" rtl="0" eaLnBrk="1" fontAlgn="auto" latinLnBrk="0" hangingPunct="1">
              <a:buClr>
                <a:srgbClr val="54555A"/>
              </a:buClr>
              <a:buSzPct val="120000"/>
              <a:buFont typeface="Arial" panose="020B0604020202020204" pitchFamily="34" charset="0"/>
              <a:buChar char="•"/>
              <a:tabLst/>
              <a:defRPr/>
            </a:pPr>
            <a:r>
              <a:rPr kumimoji="0" lang="en-GB" b="0" i="0" u="none" strike="noStrike" kern="1200" cap="none" spc="0" normalizeH="0" baseline="0" noProof="0">
                <a:ln>
                  <a:noFill/>
                </a:ln>
                <a:solidFill>
                  <a:srgbClr val="545559"/>
                </a:solidFill>
                <a:effectLst/>
                <a:uLnTx/>
                <a:uFillTx/>
                <a:latin typeface="Verdana"/>
                <a:ea typeface="Verdana"/>
                <a:cs typeface="+mn-cs"/>
              </a:rPr>
              <a:t>UK Government has named the West Midlands the </a:t>
            </a:r>
            <a:r>
              <a:rPr kumimoji="0" lang="en-GB" b="1" i="0" u="none" strike="noStrike" kern="1200" cap="none" spc="0" normalizeH="0" baseline="0" noProof="0">
                <a:ln>
                  <a:noFill/>
                </a:ln>
                <a:solidFill>
                  <a:srgbClr val="FF9D1A"/>
                </a:solidFill>
                <a:effectLst/>
                <a:uLnTx/>
                <a:uFillTx/>
                <a:latin typeface="Verdana"/>
                <a:ea typeface="Verdana"/>
                <a:cs typeface="+mn-cs"/>
              </a:rPr>
              <a:t>fastest-growing tech sector in the UK</a:t>
            </a:r>
            <a:r>
              <a:rPr kumimoji="0" lang="en-GB" b="1" i="0" u="none" strike="noStrike" kern="1200" cap="none" spc="0" normalizeH="0" baseline="0" noProof="0">
                <a:ln>
                  <a:noFill/>
                </a:ln>
                <a:solidFill>
                  <a:srgbClr val="545559"/>
                </a:solidFill>
                <a:effectLst/>
                <a:uLnTx/>
                <a:uFillTx/>
                <a:latin typeface="Verdana"/>
                <a:ea typeface="Verdana"/>
                <a:cs typeface="+mn-cs"/>
              </a:rPr>
              <a:t> </a:t>
            </a:r>
            <a:r>
              <a:rPr kumimoji="0" lang="en-GB" b="0" i="0" u="none" strike="noStrike" kern="1200" cap="none" spc="0" normalizeH="0" baseline="0" noProof="0">
                <a:ln>
                  <a:noFill/>
                </a:ln>
                <a:solidFill>
                  <a:srgbClr val="545559"/>
                </a:solidFill>
                <a:effectLst/>
                <a:uLnTx/>
                <a:uFillTx/>
                <a:latin typeface="Verdana"/>
                <a:ea typeface="Verdana"/>
                <a:cs typeface="+mn-cs"/>
              </a:rPr>
              <a:t>with regional growth outpacing London.</a:t>
            </a:r>
          </a:p>
          <a:p>
            <a:pPr marL="285750" marR="0" lvl="0" indent="-285750" algn="l" defTabSz="914400" rtl="0" eaLnBrk="1" fontAlgn="auto" latinLnBrk="0" hangingPunct="1">
              <a:buClr>
                <a:srgbClr val="54555A"/>
              </a:buClr>
              <a:buSzPct val="120000"/>
              <a:buFont typeface="Arial" panose="020B0604020202020204" pitchFamily="34" charset="0"/>
              <a:buChar char="•"/>
              <a:tabLst/>
              <a:defRPr/>
            </a:pPr>
            <a:r>
              <a:rPr kumimoji="0" lang="en-US" b="0" i="0" u="none" strike="noStrike" kern="1200" cap="none" spc="0" normalizeH="0" baseline="0" noProof="0">
                <a:ln>
                  <a:noFill/>
                </a:ln>
                <a:solidFill>
                  <a:srgbClr val="545559"/>
                </a:solidFill>
                <a:effectLst/>
                <a:uLnTx/>
                <a:uFillTx/>
                <a:latin typeface="Verdana"/>
                <a:ea typeface="Verdana"/>
                <a:cs typeface="+mn-cs"/>
              </a:rPr>
              <a:t>The West Midlands has </a:t>
            </a:r>
            <a:r>
              <a:rPr kumimoji="0" lang="en-US" i="0" u="none" strike="noStrike" kern="1200" cap="none" spc="0" normalizeH="0" baseline="0" noProof="0">
                <a:ln>
                  <a:noFill/>
                </a:ln>
                <a:solidFill>
                  <a:srgbClr val="FF9D1A"/>
                </a:solidFill>
                <a:effectLst/>
                <a:uLnTx/>
                <a:uFillTx/>
                <a:latin typeface="Verdana"/>
                <a:ea typeface="Verdana"/>
                <a:cs typeface="+mn-cs"/>
              </a:rPr>
              <a:t>more people employed in digital tech </a:t>
            </a:r>
            <a:r>
              <a:rPr kumimoji="0" lang="en-US" b="0" i="0" u="none" strike="noStrike" kern="1200" cap="none" spc="0" normalizeH="0" baseline="0" noProof="0">
                <a:ln>
                  <a:noFill/>
                </a:ln>
                <a:solidFill>
                  <a:srgbClr val="545559"/>
                </a:solidFill>
                <a:effectLst/>
                <a:uLnTx/>
                <a:uFillTx/>
                <a:latin typeface="Verdana"/>
                <a:ea typeface="Verdana"/>
                <a:cs typeface="+mn-cs"/>
              </a:rPr>
              <a:t>than any other UK region.</a:t>
            </a:r>
            <a:endParaRPr kumimoji="0" lang="en-GB" b="0" i="0" u="none" strike="noStrike" kern="1200" cap="none" spc="0" normalizeH="0" baseline="0" noProof="0">
              <a:ln>
                <a:noFill/>
              </a:ln>
              <a:solidFill>
                <a:srgbClr val="545559"/>
              </a:solidFill>
              <a:effectLst/>
              <a:uLnTx/>
              <a:uFillTx/>
              <a:latin typeface="Verdana"/>
              <a:ea typeface="Verdana"/>
              <a:cs typeface="+mn-cs"/>
            </a:endParaRPr>
          </a:p>
          <a:p>
            <a:pPr marL="285750" marR="0" lvl="0" indent="-285750" algn="l" defTabSz="914400" rtl="0" eaLnBrk="1" fontAlgn="auto" latinLnBrk="0" hangingPunct="1">
              <a:buClr>
                <a:srgbClr val="54555A"/>
              </a:buClr>
              <a:buSzPct val="120000"/>
              <a:buFont typeface="Arial" panose="020B0604020202020204" pitchFamily="34" charset="0"/>
              <a:buChar char="•"/>
              <a:tabLst/>
              <a:defRPr/>
            </a:pP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a:t>
            </a:r>
            <a:r>
              <a:rPr kumimoji="0" lang="en-US" i="0" u="none" strike="noStrike" kern="1200" cap="none" spc="0" normalizeH="0" baseline="0" noProof="0">
                <a:ln>
                  <a:noFill/>
                </a:ln>
                <a:solidFill>
                  <a:srgbClr val="FF9D1A"/>
                </a:solidFill>
                <a:effectLst/>
                <a:uLnTx/>
                <a:uFillTx/>
                <a:latin typeface="Verdana" panose="020B0604030504040204" pitchFamily="34" charset="0"/>
                <a:ea typeface="Verdana" panose="020B0604030504040204" pitchFamily="34" charset="0"/>
                <a:cs typeface="+mn-cs"/>
              </a:rPr>
              <a:t>52,000 new tech jobs </a:t>
            </a: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expected in the region by 2025</a:t>
            </a:r>
            <a:r>
              <a:rPr lang="en-US" b="0">
                <a:solidFill>
                  <a:srgbClr val="545559"/>
                </a:solidFill>
              </a:rPr>
              <a:t> (</a:t>
            </a:r>
            <a:r>
              <a:rPr lang="en-US" b="0" err="1">
                <a:solidFill>
                  <a:srgbClr val="545559"/>
                </a:solidFill>
              </a:rPr>
              <a:t>TechWM</a:t>
            </a:r>
            <a:r>
              <a:rPr lang="en-US" b="0">
                <a:solidFill>
                  <a:srgbClr val="545559"/>
                </a:solidFill>
              </a:rPr>
              <a:t>)</a:t>
            </a: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a:t>
            </a:r>
          </a:p>
          <a:p>
            <a:pPr marL="285750" marR="0" lvl="0" indent="-285750" algn="l" defTabSz="914400" rtl="0" eaLnBrk="1" fontAlgn="auto" latinLnBrk="0" hangingPunct="1">
              <a:buClr>
                <a:srgbClr val="54555A"/>
              </a:buClr>
              <a:buSzPct val="120000"/>
              <a:buFont typeface="Arial" panose="020B0604020202020204" pitchFamily="34" charset="0"/>
              <a:buChar char="•"/>
              <a:tabLst/>
              <a:defRPr/>
            </a:pP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The </a:t>
            </a:r>
            <a:r>
              <a:rPr kumimoji="0" lang="en-US" i="0" u="none" strike="noStrike" kern="1200" cap="none" spc="0" normalizeH="0" baseline="0" noProof="0">
                <a:ln>
                  <a:noFill/>
                </a:ln>
                <a:solidFill>
                  <a:srgbClr val="FF9D1A"/>
                </a:solidFill>
                <a:effectLst/>
                <a:uLnTx/>
                <a:uFillTx/>
                <a:latin typeface="Verdana" panose="020B0604030504040204" pitchFamily="34" charset="0"/>
                <a:ea typeface="Verdana" panose="020B0604030504040204" pitchFamily="34" charset="0"/>
                <a:cs typeface="+mn-cs"/>
              </a:rPr>
              <a:t>WMCA continues to pioneer the largest specialist digital skills and talent re training </a:t>
            </a:r>
            <a:r>
              <a:rPr kumimoji="0" lang="en-US" i="0" u="none" strike="noStrike" kern="1200" cap="none" spc="0" normalizeH="0" baseline="0" noProof="0" err="1">
                <a:ln>
                  <a:noFill/>
                </a:ln>
                <a:solidFill>
                  <a:srgbClr val="FF9D1A"/>
                </a:solidFill>
                <a:effectLst/>
                <a:uLnTx/>
                <a:uFillTx/>
                <a:latin typeface="Verdana" panose="020B0604030504040204" pitchFamily="34" charset="0"/>
                <a:ea typeface="Verdana" panose="020B0604030504040204" pitchFamily="34" charset="0"/>
                <a:cs typeface="+mn-cs"/>
              </a:rPr>
              <a:t>programme</a:t>
            </a:r>
            <a:r>
              <a:rPr kumimoji="0" lang="en-US" i="0" u="none" strike="noStrike" kern="1200" cap="none" spc="0" normalizeH="0" baseline="0" noProof="0">
                <a:ln>
                  <a:noFill/>
                </a:ln>
                <a:solidFill>
                  <a:srgbClr val="FF9D1A"/>
                </a:solidFill>
                <a:effectLst/>
                <a:uLnTx/>
                <a:uFillTx/>
                <a:latin typeface="Verdana" panose="020B0604030504040204" pitchFamily="34" charset="0"/>
                <a:ea typeface="Verdana" panose="020B0604030504040204" pitchFamily="34" charset="0"/>
                <a:cs typeface="+mn-cs"/>
              </a:rPr>
              <a:t> in the UK</a:t>
            </a: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 offering further diversity of talent available.</a:t>
            </a:r>
          </a:p>
          <a:p>
            <a:pPr marL="285750" marR="0" lvl="0" indent="-285750" algn="l" defTabSz="914400" rtl="0" eaLnBrk="1" fontAlgn="auto" latinLnBrk="0" hangingPunct="1">
              <a:buClr>
                <a:srgbClr val="54555A"/>
              </a:buClr>
              <a:buSzPct val="120000"/>
              <a:buFont typeface="Arial" panose="020B0604020202020204" pitchFamily="34" charset="0"/>
              <a:buChar char="•"/>
              <a:tabLst/>
              <a:defRPr/>
            </a:pP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Development and Data salary </a:t>
            </a:r>
            <a:r>
              <a:rPr kumimoji="0" lang="en-US" i="0" u="none" strike="noStrike" kern="1200" cap="none" spc="0" normalizeH="0" baseline="0" noProof="0">
                <a:ln>
                  <a:noFill/>
                </a:ln>
                <a:solidFill>
                  <a:srgbClr val="FF9D1A"/>
                </a:solidFill>
                <a:effectLst/>
                <a:uLnTx/>
                <a:uFillTx/>
                <a:latin typeface="Verdana" panose="020B0604030504040204" pitchFamily="34" charset="0"/>
                <a:ea typeface="Verdana" panose="020B0604030504040204" pitchFamily="34" charset="0"/>
                <a:cs typeface="+mn-cs"/>
              </a:rPr>
              <a:t>inflation significantly below London &amp; Manchester in 2022:</a:t>
            </a:r>
            <a:r>
              <a:rPr kumimoji="0" lang="en-US"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 </a:t>
            </a:r>
          </a:p>
          <a:p>
            <a:pPr marL="1085850" lvl="1" indent="-285750">
              <a:lnSpc>
                <a:spcPct val="100000"/>
              </a:lnSpc>
              <a:spcAft>
                <a:spcPts val="600"/>
              </a:spcAft>
              <a:buClr>
                <a:srgbClr val="54555A"/>
              </a:buClr>
              <a:buFont typeface="+mj-lt"/>
              <a:buAutoNum type="arabicPeriod"/>
              <a:defRPr/>
            </a:pPr>
            <a:r>
              <a:rPr kumimoji="0" lang="en-US" sz="1200"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Lower job posting density​. </a:t>
            </a:r>
          </a:p>
          <a:p>
            <a:pPr marL="1085850" lvl="1" indent="-285750">
              <a:lnSpc>
                <a:spcPct val="100000"/>
              </a:lnSpc>
              <a:spcAft>
                <a:spcPts val="600"/>
              </a:spcAft>
              <a:buClr>
                <a:srgbClr val="54555A"/>
              </a:buClr>
              <a:buFont typeface="+mj-lt"/>
              <a:buAutoNum type="arabicPeriod"/>
              <a:defRPr/>
            </a:pPr>
            <a:r>
              <a:rPr lang="en-US" sz="1200">
                <a:solidFill>
                  <a:srgbClr val="545559"/>
                </a:solidFill>
              </a:rPr>
              <a:t>Lower average salary.</a:t>
            </a:r>
            <a:endParaRPr kumimoji="0" lang="en-US" sz="1200"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endParaRPr>
          </a:p>
          <a:p>
            <a:pPr marL="1085850" lvl="1" indent="-285750">
              <a:lnSpc>
                <a:spcPct val="100000"/>
              </a:lnSpc>
              <a:spcAft>
                <a:spcPts val="600"/>
              </a:spcAft>
              <a:buClr>
                <a:srgbClr val="54555A"/>
              </a:buClr>
              <a:buFont typeface="+mj-lt"/>
              <a:buAutoNum type="arabicPeriod"/>
              <a:defRPr/>
            </a:pPr>
            <a:r>
              <a:rPr kumimoji="0" lang="en-US" sz="1200"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rPr>
              <a:t>Higher average employee tenure. </a:t>
            </a:r>
            <a:endParaRPr kumimoji="0" lang="en-GB" sz="1200" b="0" i="0" u="none" strike="noStrike" kern="1200" cap="none" spc="0" normalizeH="0" baseline="0" noProof="0">
              <a:ln>
                <a:noFill/>
              </a:ln>
              <a:solidFill>
                <a:srgbClr val="545559"/>
              </a:solidFill>
              <a:effectLst/>
              <a:uLnTx/>
              <a:uFillTx/>
              <a:latin typeface="Verdana" panose="020B0604030504040204" pitchFamily="34" charset="0"/>
              <a:ea typeface="Verdana" panose="020B0604030504040204" pitchFamily="34" charset="0"/>
              <a:cs typeface="+mn-cs"/>
            </a:endParaRPr>
          </a:p>
          <a:p>
            <a:pPr marL="227965" marR="0" lvl="0" indent="-227965" algn="l" defTabSz="609555" rtl="0" eaLnBrk="1" fontAlgn="auto" latinLnBrk="0" hangingPunct="1">
              <a:lnSpc>
                <a:spcPct val="100000"/>
              </a:lnSpc>
              <a:spcBef>
                <a:spcPts val="0"/>
              </a:spcBef>
              <a:spcAft>
                <a:spcPts val="0"/>
              </a:spcAft>
              <a:buClr>
                <a:srgbClr val="54555A"/>
              </a:buClr>
              <a:buSzTx/>
              <a:buFont typeface="Arial" panose="020B0604020202020204" pitchFamily="34" charset="0"/>
              <a:buChar char="•"/>
              <a:tabLst/>
              <a:defRPr/>
            </a:pPr>
            <a:endParaRPr kumimoji="0" lang="en-US" sz="1400" b="0" i="0" u="none" strike="noStrike" kern="1200" cap="none" spc="0" normalizeH="0" baseline="0" noProof="0">
              <a:ln>
                <a:noFill/>
              </a:ln>
              <a:solidFill>
                <a:srgbClr val="54555A"/>
              </a:solidFill>
              <a:effectLst/>
              <a:uLnTx/>
              <a:uFillTx/>
              <a:latin typeface="Verdana" panose="020B0604030504040204"/>
              <a:ea typeface="+mn-ea"/>
              <a:cs typeface="+mn-cs"/>
            </a:endParaRPr>
          </a:p>
          <a:p>
            <a:pPr>
              <a:spcBef>
                <a:spcPts val="900"/>
              </a:spcBef>
              <a:spcAft>
                <a:spcPts val="1200"/>
              </a:spcAft>
            </a:pPr>
            <a:endParaRPr lang="en-US" sz="1400" b="0" kern="100">
              <a:solidFill>
                <a:srgbClr val="FF0000"/>
              </a:solidFill>
              <a:effectLst/>
              <a:cs typeface="Times New Roman" panose="02020603050405020304" pitchFamily="18" charset="0"/>
            </a:endParaRPr>
          </a:p>
          <a:p>
            <a:pPr>
              <a:spcBef>
                <a:spcPts val="900"/>
              </a:spcBef>
              <a:spcAft>
                <a:spcPts val="1200"/>
              </a:spcAft>
            </a:pPr>
            <a:endParaRPr lang="en-US" sz="1400" b="0" kern="100">
              <a:solidFill>
                <a:srgbClr val="FF0000"/>
              </a:solidFill>
              <a:effectLst/>
              <a:cs typeface="Times New Roman" panose="02020603050405020304" pitchFamily="18" charset="0"/>
            </a:endParaRPr>
          </a:p>
        </p:txBody>
      </p:sp>
      <p:graphicFrame>
        <p:nvGraphicFramePr>
          <p:cNvPr id="2" name="Chart 1">
            <a:extLst>
              <a:ext uri="{FF2B5EF4-FFF2-40B4-BE49-F238E27FC236}">
                <a16:creationId xmlns:a16="http://schemas.microsoft.com/office/drawing/2014/main" id="{53E09962-6BAE-8CE4-8EA2-E1A2304CD69F}"/>
              </a:ext>
            </a:extLst>
          </p:cNvPr>
          <p:cNvGraphicFramePr/>
          <p:nvPr/>
        </p:nvGraphicFramePr>
        <p:xfrm>
          <a:off x="7454834" y="2242955"/>
          <a:ext cx="4239966" cy="349598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381C659-E394-CA61-208B-30EA069A36C5}"/>
              </a:ext>
            </a:extLst>
          </p:cNvPr>
          <p:cNvSpPr txBox="1"/>
          <p:nvPr/>
        </p:nvSpPr>
        <p:spPr>
          <a:xfrm>
            <a:off x="1035166" y="1561962"/>
            <a:ext cx="901779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err="1">
                <a:ln>
                  <a:noFill/>
                </a:ln>
                <a:solidFill>
                  <a:srgbClr val="54555A"/>
                </a:solidFill>
                <a:effectLst/>
                <a:uLnTx/>
                <a:uFillTx/>
                <a:latin typeface="Verdana" panose="020B0604030504040204" pitchFamily="34" charset="0"/>
                <a:ea typeface="Verdana" panose="020B0604030504040204" pitchFamily="34" charset="0"/>
                <a:cs typeface="Times New Roman" panose="02020603050405020304" pitchFamily="18" charset="0"/>
              </a:rPr>
              <a:t>Maximise</a:t>
            </a:r>
            <a:r>
              <a:rPr kumimoji="0" lang="en-US" sz="1400" b="1" i="0" u="none" strike="noStrike" kern="1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Times New Roman" panose="02020603050405020304" pitchFamily="18" charset="0"/>
              </a:rPr>
              <a:t> your ROI. We offer 30% – 40% savings on the cost of skills and property compared to London yet we’re less than 1.5 hours away by train.</a:t>
            </a:r>
            <a:endParaRPr kumimoji="0" lang="en-GB" sz="1400" b="1" i="0" u="none" strike="noStrike" kern="100" cap="none" spc="0" normalizeH="0" baseline="0" noProof="0">
              <a:ln>
                <a:noFill/>
              </a:ln>
              <a:solidFill>
                <a:srgbClr val="54555A"/>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12075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463A1BD-2975-58D7-CFB5-FAEC01D6CFE6}"/>
              </a:ext>
            </a:extLst>
          </p:cNvPr>
          <p:cNvGrpSpPr/>
          <p:nvPr/>
        </p:nvGrpSpPr>
        <p:grpSpPr>
          <a:xfrm>
            <a:off x="5368170" y="1568234"/>
            <a:ext cx="6653243" cy="5082225"/>
            <a:chOff x="5612722" y="2063314"/>
            <a:chExt cx="6653243" cy="5082225"/>
          </a:xfrm>
        </p:grpSpPr>
        <p:sp>
          <p:nvSpPr>
            <p:cNvPr id="32" name="Oval 31">
              <a:extLst>
                <a:ext uri="{FF2B5EF4-FFF2-40B4-BE49-F238E27FC236}">
                  <a16:creationId xmlns:a16="http://schemas.microsoft.com/office/drawing/2014/main" id="{C794FCBD-3EBB-4454-D22C-5B179C106B7C}"/>
                </a:ext>
              </a:extLst>
            </p:cNvPr>
            <p:cNvSpPr/>
            <p:nvPr/>
          </p:nvSpPr>
          <p:spPr>
            <a:xfrm>
              <a:off x="7769406" y="3616509"/>
              <a:ext cx="2206486" cy="2206486"/>
            </a:xfrm>
            <a:prstGeom prst="ellipse">
              <a:avLst/>
            </a:prstGeom>
            <a:noFill/>
            <a:ln w="25400">
              <a:solidFill>
                <a:srgbClr val="646567">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A02450-8A4C-60F4-2A7A-3C9BF384FC49}"/>
                </a:ext>
              </a:extLst>
            </p:cNvPr>
            <p:cNvSpPr/>
            <p:nvPr/>
          </p:nvSpPr>
          <p:spPr>
            <a:xfrm>
              <a:off x="8014607" y="2630803"/>
              <a:ext cx="1666708" cy="1666708"/>
            </a:xfrm>
            <a:prstGeom prst="ellipse">
              <a:avLst/>
            </a:prstGeom>
            <a:gradFill>
              <a:gsLst>
                <a:gs pos="0">
                  <a:srgbClr val="FF1B12"/>
                </a:gs>
                <a:gs pos="100000">
                  <a:srgbClr val="FF9D1A"/>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£100m</a:t>
              </a:r>
              <a:br>
                <a:rPr kumimoji="0" lang="en-GB" sz="106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GB" sz="106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Innovation Accelerator</a:t>
              </a:r>
            </a:p>
          </p:txBody>
        </p:sp>
        <p:sp>
          <p:nvSpPr>
            <p:cNvPr id="34" name="Oval 33">
              <a:extLst>
                <a:ext uri="{FF2B5EF4-FFF2-40B4-BE49-F238E27FC236}">
                  <a16:creationId xmlns:a16="http://schemas.microsoft.com/office/drawing/2014/main" id="{F6E4CBA1-C597-2B11-84B6-3F92E0E25589}"/>
                </a:ext>
              </a:extLst>
            </p:cNvPr>
            <p:cNvSpPr/>
            <p:nvPr/>
          </p:nvSpPr>
          <p:spPr>
            <a:xfrm>
              <a:off x="6768540" y="4048424"/>
              <a:ext cx="1578988" cy="1578988"/>
            </a:xfrm>
            <a:prstGeom prst="ellipse">
              <a:avLst/>
            </a:prstGeom>
            <a:gradFill>
              <a:gsLst>
                <a:gs pos="0">
                  <a:srgbClr val="FF1B12"/>
                </a:gs>
                <a:gs pos="100000">
                  <a:srgbClr val="FF9D1A"/>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20%</a:t>
              </a:r>
              <a:b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uplift </a:t>
              </a:r>
              <a:br>
                <a:rPr kumimoji="0" lang="en-GB" sz="106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GB"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 funding </a:t>
              </a:r>
              <a:br>
                <a:rPr kumimoji="0" lang="en-GB"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GB"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for regional Catapults</a:t>
              </a:r>
            </a:p>
          </p:txBody>
        </p:sp>
        <p:sp>
          <p:nvSpPr>
            <p:cNvPr id="35" name="Oval 34">
              <a:extLst>
                <a:ext uri="{FF2B5EF4-FFF2-40B4-BE49-F238E27FC236}">
                  <a16:creationId xmlns:a16="http://schemas.microsoft.com/office/drawing/2014/main" id="{D356ED37-76CD-6A04-F4CD-766AB3F226F1}"/>
                </a:ext>
              </a:extLst>
            </p:cNvPr>
            <p:cNvSpPr/>
            <p:nvPr/>
          </p:nvSpPr>
          <p:spPr>
            <a:xfrm>
              <a:off x="9348394" y="4040298"/>
              <a:ext cx="1666706" cy="1666706"/>
            </a:xfrm>
            <a:prstGeom prst="ellipse">
              <a:avLst/>
            </a:prstGeom>
            <a:gradFill>
              <a:gsLst>
                <a:gs pos="0">
                  <a:srgbClr val="FF1B12"/>
                </a:gs>
                <a:gs pos="100000">
                  <a:srgbClr val="FF9D1A"/>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Investment Zones</a:t>
              </a:r>
              <a:endParaRPr kumimoji="0" lang="en-GB"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36" name="Oval 35">
              <a:extLst>
                <a:ext uri="{FF2B5EF4-FFF2-40B4-BE49-F238E27FC236}">
                  <a16:creationId xmlns:a16="http://schemas.microsoft.com/office/drawing/2014/main" id="{84985E3A-BB4F-5460-1F24-036E7A840A97}"/>
                </a:ext>
              </a:extLst>
            </p:cNvPr>
            <p:cNvSpPr/>
            <p:nvPr/>
          </p:nvSpPr>
          <p:spPr>
            <a:xfrm>
              <a:off x="8000988" y="5478831"/>
              <a:ext cx="1666706" cy="1666708"/>
            </a:xfrm>
            <a:prstGeom prst="ellipse">
              <a:avLst/>
            </a:prstGeom>
            <a:gradFill>
              <a:gsLst>
                <a:gs pos="0">
                  <a:srgbClr val="FF1B12"/>
                </a:gs>
                <a:gs pos="100000">
                  <a:srgbClr val="FF9D1A"/>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Innovation</a:t>
              </a:r>
              <a:b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GB" sz="12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action plan </a:t>
              </a:r>
              <a:r>
                <a:rPr kumimoji="0" lang="en-GB"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backed by Government</a:t>
              </a:r>
            </a:p>
          </p:txBody>
        </p:sp>
        <p:sp>
          <p:nvSpPr>
            <p:cNvPr id="37" name="TextBox 36">
              <a:extLst>
                <a:ext uri="{FF2B5EF4-FFF2-40B4-BE49-F238E27FC236}">
                  <a16:creationId xmlns:a16="http://schemas.microsoft.com/office/drawing/2014/main" id="{536F4AD9-B84D-A35A-94DC-4B2613C41B04}"/>
                </a:ext>
              </a:extLst>
            </p:cNvPr>
            <p:cNvSpPr txBox="1"/>
            <p:nvPr/>
          </p:nvSpPr>
          <p:spPr>
            <a:xfrm>
              <a:off x="8152339" y="2063314"/>
              <a:ext cx="133016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9D1A"/>
                  </a:solidFill>
                  <a:effectLst/>
                  <a:uLnTx/>
                  <a:uFillTx/>
                  <a:latin typeface="Verdana"/>
                  <a:ea typeface="Verdana"/>
                  <a:cs typeface="+mn-cs"/>
                </a:rPr>
                <a:t>One of three</a:t>
              </a:r>
              <a:br>
                <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1200" b="0" i="0" u="none" strike="noStrike" kern="1200" cap="none" spc="0" normalizeH="0" baseline="0" noProof="0">
                  <a:ln>
                    <a:noFill/>
                  </a:ln>
                  <a:solidFill>
                    <a:srgbClr val="54565B"/>
                  </a:solidFill>
                  <a:effectLst/>
                  <a:uLnTx/>
                  <a:uFillTx/>
                  <a:latin typeface="Verdana"/>
                  <a:ea typeface="Verdana"/>
                  <a:cs typeface="+mn-cs"/>
                </a:rPr>
                <a:t>in the UK</a:t>
              </a:r>
              <a:endParaRPr kumimoji="0" lang="en-GB" sz="1200" b="0" i="0" u="none" strike="noStrike" kern="1200" cap="none" spc="0" normalizeH="0" baseline="0" noProof="0">
                <a:ln>
                  <a:noFill/>
                </a:ln>
                <a:solidFill>
                  <a:prstClr val="black"/>
                </a:solidFill>
                <a:effectLst/>
                <a:uLnTx/>
                <a:uFillTx/>
                <a:latin typeface="Calibri"/>
                <a:ea typeface="Verdana"/>
                <a:cs typeface="Calibri"/>
              </a:endParaRPr>
            </a:p>
          </p:txBody>
        </p:sp>
        <p:sp>
          <p:nvSpPr>
            <p:cNvPr id="38" name="TextBox 37">
              <a:extLst>
                <a:ext uri="{FF2B5EF4-FFF2-40B4-BE49-F238E27FC236}">
                  <a16:creationId xmlns:a16="http://schemas.microsoft.com/office/drawing/2014/main" id="{E8763151-3868-9BF3-306F-A272E3D29677}"/>
                </a:ext>
              </a:extLst>
            </p:cNvPr>
            <p:cNvSpPr txBox="1"/>
            <p:nvPr/>
          </p:nvSpPr>
          <p:spPr>
            <a:xfrm>
              <a:off x="11064575" y="4657982"/>
              <a:ext cx="1201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B"/>
                  </a:solidFill>
                  <a:effectLst/>
                  <a:uLnTx/>
                  <a:uFillTx/>
                  <a:latin typeface="Verdana" panose="020B0604030504040204" pitchFamily="34" charset="0"/>
                  <a:ea typeface="Verdana" panose="020B0604030504040204" pitchFamily="34" charset="0"/>
                  <a:cs typeface="+mn-cs"/>
                </a:rPr>
                <a:t>Supporting businesses to scale up</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000850A7-9A9E-9526-48FA-362CE56B5D5D}"/>
                </a:ext>
              </a:extLst>
            </p:cNvPr>
            <p:cNvGrpSpPr/>
            <p:nvPr/>
          </p:nvGrpSpPr>
          <p:grpSpPr>
            <a:xfrm>
              <a:off x="6422001" y="6065409"/>
              <a:ext cx="1578987" cy="774766"/>
              <a:chOff x="5850623" y="5892859"/>
              <a:chExt cx="1578987" cy="774766"/>
            </a:xfrm>
          </p:grpSpPr>
          <p:sp>
            <p:nvSpPr>
              <p:cNvPr id="41" name="TextBox 40">
                <a:extLst>
                  <a:ext uri="{FF2B5EF4-FFF2-40B4-BE49-F238E27FC236}">
                    <a16:creationId xmlns:a16="http://schemas.microsoft.com/office/drawing/2014/main" id="{4F70F24F-0973-7A7B-D80B-D6FB6879D392}"/>
                  </a:ext>
                </a:extLst>
              </p:cNvPr>
              <p:cNvSpPr txBox="1"/>
              <p:nvPr/>
            </p:nvSpPr>
            <p:spPr>
              <a:xfrm>
                <a:off x="5850623" y="5892859"/>
                <a:ext cx="15789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B"/>
                    </a:solidFill>
                    <a:effectLst/>
                    <a:uLnTx/>
                    <a:uFillTx/>
                    <a:latin typeface="Verdana" panose="020B0604030504040204" pitchFamily="34" charset="0"/>
                    <a:ea typeface="Verdana" panose="020B0604030504040204" pitchFamily="34" charset="0"/>
                    <a:cs typeface="+mn-cs"/>
                  </a:rPr>
                  <a:t>Co-created with</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descr="A logo with purple squares&#10;&#10;Description automatically generated">
                <a:extLst>
                  <a:ext uri="{FF2B5EF4-FFF2-40B4-BE49-F238E27FC236}">
                    <a16:creationId xmlns:a16="http://schemas.microsoft.com/office/drawing/2014/main" id="{099C1327-66AF-6C82-1739-98AD855F1C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9670" y="6156919"/>
                <a:ext cx="717754" cy="510706"/>
              </a:xfrm>
              <a:prstGeom prst="rect">
                <a:avLst/>
              </a:prstGeom>
            </p:spPr>
          </p:pic>
        </p:grpSp>
        <p:sp>
          <p:nvSpPr>
            <p:cNvPr id="40" name="TextBox 39">
              <a:extLst>
                <a:ext uri="{FF2B5EF4-FFF2-40B4-BE49-F238E27FC236}">
                  <a16:creationId xmlns:a16="http://schemas.microsoft.com/office/drawing/2014/main" id="{61F16B53-D4A9-002E-6B7D-C598EC672742}"/>
                </a:ext>
              </a:extLst>
            </p:cNvPr>
            <p:cNvSpPr txBox="1"/>
            <p:nvPr/>
          </p:nvSpPr>
          <p:spPr>
            <a:xfrm>
              <a:off x="5612722" y="4584813"/>
              <a:ext cx="1150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B"/>
                  </a:solidFill>
                  <a:effectLst/>
                  <a:uLnTx/>
                  <a:uFillTx/>
                  <a:latin typeface="Verdana" panose="020B0604030504040204" pitchFamily="34" charset="0"/>
                  <a:ea typeface="Verdana" panose="020B0604030504040204" pitchFamily="34" charset="0"/>
                  <a:cs typeface="+mn-cs"/>
                </a:rPr>
                <a:t>Driving translational research</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D2D0AEF8-08AD-3252-DB3F-8D4C05D720DE}"/>
              </a:ext>
            </a:extLst>
          </p:cNvPr>
          <p:cNvSpPr>
            <a:spLocks noGrp="1"/>
          </p:cNvSpPr>
          <p:nvPr>
            <p:ph type="title"/>
          </p:nvPr>
        </p:nvSpPr>
        <p:spPr/>
        <p:txBody>
          <a:bodyPr/>
          <a:lstStyle/>
          <a:p>
            <a:r>
              <a:rPr lang="en-GB"/>
              <a:t>UK GOVERNMENT BACKING AND </a:t>
            </a:r>
            <a:br>
              <a:rPr lang="en-GB"/>
            </a:br>
            <a:r>
              <a:rPr lang="en-GB"/>
              <a:t>VOTE OF CONFIDENCE</a:t>
            </a:r>
          </a:p>
        </p:txBody>
      </p:sp>
      <p:sp>
        <p:nvSpPr>
          <p:cNvPr id="8" name="Content Placeholder 7">
            <a:extLst>
              <a:ext uri="{FF2B5EF4-FFF2-40B4-BE49-F238E27FC236}">
                <a16:creationId xmlns:a16="http://schemas.microsoft.com/office/drawing/2014/main" id="{4B1DB832-D96C-FE2D-0EA1-0DCF7E6A1327}"/>
              </a:ext>
            </a:extLst>
          </p:cNvPr>
          <p:cNvSpPr>
            <a:spLocks noGrp="1"/>
          </p:cNvSpPr>
          <p:nvPr>
            <p:ph sz="half" idx="1"/>
          </p:nvPr>
        </p:nvSpPr>
        <p:spPr>
          <a:xfrm>
            <a:off x="720000" y="1800000"/>
            <a:ext cx="4472863" cy="3962538"/>
          </a:xfrm>
        </p:spPr>
        <p:txBody>
          <a:bodyPr lIns="91440" tIns="45720" rIns="91440" bIns="45720" anchor="t"/>
          <a:lstStyle/>
          <a:p>
            <a:r>
              <a:rPr lang="en-US" sz="1400" b="0">
                <a:solidFill>
                  <a:srgbClr val="54565B"/>
                </a:solidFill>
                <a:latin typeface="Verdana"/>
                <a:ea typeface="Verdana"/>
              </a:rPr>
              <a:t>WMCA is one of the most cohesive Mayoral Combined Authorities in the UK, and </a:t>
            </a:r>
            <a:r>
              <a:rPr lang="en-US" sz="1400">
                <a:solidFill>
                  <a:srgbClr val="FF981A"/>
                </a:solidFill>
                <a:latin typeface="Verdana"/>
                <a:ea typeface="Verdana"/>
              </a:rPr>
              <a:t>at the forefront of devolution from Central Government</a:t>
            </a:r>
            <a:r>
              <a:rPr lang="en-US" sz="1400" b="0">
                <a:solidFill>
                  <a:srgbClr val="54565B"/>
                </a:solidFill>
                <a:latin typeface="Verdana"/>
                <a:ea typeface="Verdana"/>
              </a:rPr>
              <a:t>.</a:t>
            </a:r>
            <a:endParaRPr lang="en-US"/>
          </a:p>
          <a:p>
            <a:r>
              <a:rPr lang="en-US" sz="1400">
                <a:solidFill>
                  <a:srgbClr val="FF981A"/>
                </a:solidFill>
                <a:latin typeface="Verdana"/>
                <a:ea typeface="Verdana"/>
              </a:rPr>
              <a:t>Backed by UK government and industrial partners </a:t>
            </a:r>
            <a:r>
              <a:rPr lang="en-US" sz="1400" b="0">
                <a:solidFill>
                  <a:srgbClr val="54565B"/>
                </a:solidFill>
                <a:latin typeface="Verdana"/>
                <a:ea typeface="Verdana"/>
              </a:rPr>
              <a:t>to run multiple unique  pilots and testbeds in supporting the UK to become global science and technology superpower.</a:t>
            </a:r>
          </a:p>
          <a:p>
            <a:r>
              <a:rPr lang="en-US" sz="1400" b="0">
                <a:solidFill>
                  <a:srgbClr val="54565B"/>
                </a:solidFill>
                <a:latin typeface="Verdana"/>
                <a:ea typeface="Verdana"/>
              </a:rPr>
              <a:t>One of only three UK city region's to receive a share of </a:t>
            </a:r>
            <a:r>
              <a:rPr lang="en-US" sz="1400">
                <a:solidFill>
                  <a:srgbClr val="FF981A"/>
                </a:solidFill>
                <a:latin typeface="Verdana"/>
                <a:ea typeface="Verdana"/>
              </a:rPr>
              <a:t>£100m 'Innovation Accelerator' funding</a:t>
            </a:r>
            <a:r>
              <a:rPr lang="en-US" sz="1400" b="0">
                <a:solidFill>
                  <a:srgbClr val="54565B"/>
                </a:solidFill>
                <a:latin typeface="Verdana"/>
                <a:ea typeface="Verdana"/>
              </a:rPr>
              <a:t>, awarded to projects building globally significant innovation infrastructure within the region.</a:t>
            </a:r>
          </a:p>
        </p:txBody>
      </p:sp>
    </p:spTree>
    <p:extLst>
      <p:ext uri="{BB962C8B-B14F-4D97-AF65-F5344CB8AC3E}">
        <p14:creationId xmlns:p14="http://schemas.microsoft.com/office/powerpoint/2010/main" val="123264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BE12353-D613-91B4-2541-78EF67BFCC4D}"/>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305" t="733" r="30470" b="-10736"/>
          <a:stretch/>
        </p:blipFill>
        <p:spPr>
          <a:xfrm>
            <a:off x="8737358" y="3372911"/>
            <a:ext cx="3475723" cy="4451967"/>
          </a:xfrm>
        </p:spPr>
      </p:pic>
      <p:sp>
        <p:nvSpPr>
          <p:cNvPr id="5" name="Title 4">
            <a:extLst>
              <a:ext uri="{FF2B5EF4-FFF2-40B4-BE49-F238E27FC236}">
                <a16:creationId xmlns:a16="http://schemas.microsoft.com/office/drawing/2014/main" id="{63B565C6-31E7-FF62-031A-2EB65E964B34}"/>
              </a:ext>
            </a:extLst>
          </p:cNvPr>
          <p:cNvSpPr>
            <a:spLocks noGrp="1"/>
          </p:cNvSpPr>
          <p:nvPr>
            <p:ph type="ctrTitle"/>
          </p:nvPr>
        </p:nvSpPr>
        <p:spPr>
          <a:xfrm>
            <a:off x="1484806" y="2523002"/>
            <a:ext cx="5430344" cy="1811996"/>
          </a:xfrm>
        </p:spPr>
        <p:txBody>
          <a:bodyPr/>
          <a:lstStyle/>
          <a:p>
            <a:r>
              <a:rPr lang="en-GB" sz="3600"/>
              <a:t>A HUB OF HEALTHCARE INNOVATION, ACCELERATION AND COMMERCIALISATION</a:t>
            </a:r>
          </a:p>
        </p:txBody>
      </p:sp>
    </p:spTree>
    <p:extLst>
      <p:ext uri="{BB962C8B-B14F-4D97-AF65-F5344CB8AC3E}">
        <p14:creationId xmlns:p14="http://schemas.microsoft.com/office/powerpoint/2010/main" val="1986642014"/>
      </p:ext>
    </p:extLst>
  </p:cSld>
  <p:clrMapOvr>
    <a:masterClrMapping/>
  </p:clrMapOvr>
</p:sld>
</file>

<file path=ppt/theme/theme1.xml><?xml version="1.0" encoding="utf-8"?>
<a:theme xmlns:a="http://schemas.openxmlformats.org/drawingml/2006/main" name="Front Cover Option 2 GRADIENT">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Front Cover Option 1">
  <a:themeElements>
    <a:clrScheme name="WMGC table colours">
      <a:dk1>
        <a:srgbClr val="54555A"/>
      </a:dk1>
      <a:lt1>
        <a:srgbClr val="FFFFFF"/>
      </a:lt1>
      <a:dk2>
        <a:srgbClr val="FF9D1A"/>
      </a:dk2>
      <a:lt2>
        <a:srgbClr val="E7E6E6"/>
      </a:lt2>
      <a:accent1>
        <a:srgbClr val="FF9D1A"/>
      </a:accent1>
      <a:accent2>
        <a:srgbClr val="54555A"/>
      </a:accent2>
      <a:accent3>
        <a:srgbClr val="9FA0A7"/>
      </a:accent3>
      <a:accent4>
        <a:srgbClr val="103F39"/>
      </a:accent4>
      <a:accent5>
        <a:srgbClr val="FF0000"/>
      </a:accent5>
      <a:accent6>
        <a:srgbClr val="118089"/>
      </a:accent6>
      <a:hlink>
        <a:srgbClr val="0563C1"/>
      </a:hlink>
      <a:folHlink>
        <a:srgbClr val="954F72"/>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Front Cover Option 1">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add5d6e-0135-4d49-96f0-65a45724cd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9D0840D553FF4F9704869EBC6EFC9C" ma:contentTypeVersion="16" ma:contentTypeDescription="Create a new document." ma:contentTypeScope="" ma:versionID="1a6686298f80b938281c49b0e253c275">
  <xsd:schema xmlns:xsd="http://www.w3.org/2001/XMLSchema" xmlns:xs="http://www.w3.org/2001/XMLSchema" xmlns:p="http://schemas.microsoft.com/office/2006/metadata/properties" xmlns:ns3="7add5d6e-0135-4d49-96f0-65a45724cdfc" xmlns:ns4="09c524d2-22e7-4f06-8a6f-141a2a189c03" targetNamespace="http://schemas.microsoft.com/office/2006/metadata/properties" ma:root="true" ma:fieldsID="04f58ae071b5e9be692c7b16cd25166b" ns3:_="" ns4:_="">
    <xsd:import namespace="7add5d6e-0135-4d49-96f0-65a45724cdfc"/>
    <xsd:import namespace="09c524d2-22e7-4f06-8a6f-141a2a189c0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d5d6e-0135-4d49-96f0-65a45724cd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c524d2-22e7-4f06-8a6f-141a2a189c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6E1907-4B59-468D-AB4D-0E867500CD74}">
  <ds:schemaRefs>
    <ds:schemaRef ds:uri="http://schemas.microsoft.com/sharepoint/v3/contenttype/forms"/>
  </ds:schemaRefs>
</ds:datastoreItem>
</file>

<file path=customXml/itemProps2.xml><?xml version="1.0" encoding="utf-8"?>
<ds:datastoreItem xmlns:ds="http://schemas.openxmlformats.org/officeDocument/2006/customXml" ds:itemID="{760776EB-CC86-4D52-BBE3-1FAA88CBFD7A}">
  <ds:schemaRefs>
    <ds:schemaRef ds:uri="09c524d2-22e7-4f06-8a6f-141a2a189c03"/>
    <ds:schemaRef ds:uri="7add5d6e-0135-4d49-96f0-65a45724cd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FFF7484-8844-4668-A3CC-913D3520DEE8}">
  <ds:schemaRefs>
    <ds:schemaRef ds:uri="09c524d2-22e7-4f06-8a6f-141a2a189c03"/>
    <ds:schemaRef ds:uri="7add5d6e-0135-4d49-96f0-65a45724cd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e9cc48d-6fba-4c12-9882-137473def580}" enabled="1" method="Privileged" siteId="{d3a2d0d3-7cc8-4f52-bbf9-85bd43d94279}" contentBits="3" removed="0"/>
</clbl:labelList>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Widescreen</PresentationFormat>
  <Paragraphs>154</Paragraphs>
  <Slides>10</Slides>
  <Notes>6</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10</vt:i4>
      </vt:variant>
    </vt:vector>
  </HeadingPairs>
  <TitlesOfParts>
    <vt:vector size="33" baseType="lpstr">
      <vt:lpstr>DengXian</vt:lpstr>
      <vt:lpstr>Aptos</vt:lpstr>
      <vt:lpstr>Arial</vt:lpstr>
      <vt:lpstr>Calibri</vt:lpstr>
      <vt:lpstr>DM Sans</vt:lpstr>
      <vt:lpstr>Google Sans</vt:lpstr>
      <vt:lpstr>Noto Sans Display</vt:lpstr>
      <vt:lpstr>Noto Sans Display Bold</vt:lpstr>
      <vt:lpstr>Segoe UI</vt:lpstr>
      <vt:lpstr>Symbol</vt:lpstr>
      <vt:lpstr>Tahoma</vt:lpstr>
      <vt:lpstr>Times New Roman</vt:lpstr>
      <vt:lpstr>Verdana</vt:lpstr>
      <vt:lpstr>Front Cover Option 2 GRADIENT</vt:lpstr>
      <vt:lpstr>8_Custom Design</vt:lpstr>
      <vt:lpstr>9_Custom Design</vt:lpstr>
      <vt:lpstr>6_Custom Design</vt:lpstr>
      <vt:lpstr>10_Custom Design</vt:lpstr>
      <vt:lpstr>2_Custom Design</vt:lpstr>
      <vt:lpstr>7_Custom Design</vt:lpstr>
      <vt:lpstr>1_Front Cover Option 1</vt:lpstr>
      <vt:lpstr>4_Custom Design</vt:lpstr>
      <vt:lpstr>2_Front Cover Option 1</vt:lpstr>
      <vt:lpstr>UNLOCKING INVESTMENT POTENTIAL IN THE UK: HOW POLISH TECH COMPANIES CAN SCALE TO THE UK</vt:lpstr>
      <vt:lpstr>Jordana Ellis </vt:lpstr>
      <vt:lpstr>About the West Midlands Growth Company</vt:lpstr>
      <vt:lpstr>PowerPoint Presentation</vt:lpstr>
      <vt:lpstr>THE WEST MIDLANDS: AT THE HEART OF THE UK</vt:lpstr>
      <vt:lpstr>FIVE KEY SECTORS</vt:lpstr>
      <vt:lpstr>A COMMERCIAL ADVANTAGE, WITH NO COMPROMISE ON QUALITY </vt:lpstr>
      <vt:lpstr>UK GOVERNMENT BACKING AND  VOTE OF CONFIDENCE</vt:lpstr>
      <vt:lpstr>A HUB OF HEALTHCARE INNOVATION, ACCELERATION AND COMMERCIALISATION</vt:lpstr>
      <vt:lpstr>INVESTMENT OPPORTUNITIES: THE 4D’S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Jordana Ellis</dc:creator>
  <cp:lastModifiedBy>Magdalena Mariankowska</cp:lastModifiedBy>
  <cp:revision>4</cp:revision>
  <dcterms:created xsi:type="dcterms:W3CDTF">2024-11-05T12:30:56Z</dcterms:created>
  <dcterms:modified xsi:type="dcterms:W3CDTF">2024-11-10T19:17:54Z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0x0101008A9D0840D553FF4F9704869EBC6EFC9C</vt:lpwstr>
  </property>
  <property fmtid="{D5CDD505-2E9C-101B-9397-08002B2CF9AE}" pid="3" name="ClassificationContentMarkingFooterLocations">
    <vt:lpwstr>Front Cover Option 2 GRADIENT:10\8_Custom Design:8\9_Custom Design:8\6_Custom Design:6\10_Custom Design:6\2_Custom Design:6\7_Custom Design:6\1_Front Cover Option 1:10\4_Custom Design:10\2_Front Cover Option 1:7</vt:lpwstr>
  </property>
  <property fmtid="{D5CDD505-2E9C-101B-9397-08002B2CF9AE}" pid="4" name="ClassificationContentMarkingFooterText">
    <vt:lpwstr>OFFICIAL</vt:lpwstr>
  </property>
  <property fmtid="{D5CDD505-2E9C-101B-9397-08002B2CF9AE}" pid="5" name="ClassificationContentMarkingHeaderLocations">
    <vt:lpwstr>Front Cover Option 2 GRADIENT:9\8_Custom Design:6\9_Custom Design:6\6_Custom Design:5\10_Custom Design:5\2_Custom Design:5\7_Custom Design:5\1_Front Cover Option 1:8\4_Custom Design:9\2_Front Cover Option 1:6</vt:lpwstr>
  </property>
  <property fmtid="{D5CDD505-2E9C-101B-9397-08002B2CF9AE}" pid="6" name="ClassificationContentMarkingHeaderText">
    <vt:lpwstr>OFFICIAL</vt:lpwstr>
  </property>
</Properties>
</file>