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5"/>
    <p:sldMasterId id="2147483727" r:id="rId6"/>
    <p:sldMasterId id="2147483740" r:id="rId7"/>
  </p:sldMasterIdLst>
  <p:notesMasterIdLst>
    <p:notesMasterId r:id="rId20"/>
  </p:notesMasterIdLst>
  <p:sldIdLst>
    <p:sldId id="349" r:id="rId8"/>
    <p:sldId id="419" r:id="rId9"/>
    <p:sldId id="424" r:id="rId10"/>
    <p:sldId id="404" r:id="rId11"/>
    <p:sldId id="6746" r:id="rId12"/>
    <p:sldId id="6748" r:id="rId13"/>
    <p:sldId id="6749" r:id="rId14"/>
    <p:sldId id="6751" r:id="rId15"/>
    <p:sldId id="6745" r:id="rId16"/>
    <p:sldId id="6736" r:id="rId17"/>
    <p:sldId id="423" r:id="rId18"/>
    <p:sldId id="34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AA5A06-78C2-C149-EC84-D793AA57A4AC}" name="Ahmad, Umair (Trade)" initials="A(" userId="S::umair.ahmad@trade.gov.uk::03778a0d-8d83-4e7c-88b6-2b292ba02dbd" providerId="AD"/>
  <p188:author id="{B086F42D-DA07-AECB-B8A0-B8CA4565384E}" name="Healy, Keiran (TRADE)" initials="HK(" userId="S::Keiran.Healy@trade.gov.uk::e708615d-3918-4da2-b4d0-3ac6ae6a0798" providerId="AD"/>
  <p188:author id="{7A76F19D-CF99-5C5C-E10C-0C40D59E9A61}" name="Sangster-Poole, Robert (Trade)" initials="S(" userId="S::robert.sangster-poole@trade.gov.uk::d580e514-c4ad-4a57-b9c8-a97250f77e1a" providerId="AD"/>
  <p188:author id="{89B0C9B8-8EF5-1B7C-5221-6E6B4066EE13}" name="Healy, Keiran (TRADE)" initials="H(" userId="S::keiran.healy@trade.gov.uk::e708615d-3918-4da2-b4d0-3ac6ae6a0798" providerId="AD"/>
  <p188:author id="{1B8006BC-1535-61F7-590C-738ADB5F36A6}" name="Burrows, Tiffany (TRADE)" initials="BT(" userId="S::Tiffany.Burrows@trade.gov.uk::7e925516-a4b5-4045-8508-4c63980ac15d" providerId="AD"/>
  <p188:author id="{B90D92BD-8F2B-9C4D-4491-01D4329951BA}" name="Willgress-Dunn, Lydia [TRADE]" initials="W[" userId="S::lydia.willgress-dunn@trade.gov.uk::c0bc46a4-c67e-41f3-b8b2-8b9a33aecb82" providerId="AD"/>
  <p188:author id="{FA93D6C5-95A5-0F45-6D52-7C73E92C87E2}" name="Mcdonald, Katie (TRADE)" initials="M(" userId="S::katie.mcdonald@trade.gov.uk::a0b06a12-b24f-4674-bdbd-e3b0abf96c1c" providerId="AD"/>
  <p188:author id="{45F354CD-EA57-675E-CF70-9A30425F16FB}" name="Watson1, David (Trade)" initials="W(" userId="S::david.watson1@trade.gov.uk::db75db4e-e032-4eac-a0d6-bf06490e56b8" providerId="AD"/>
  <p188:author id="{B48560E8-F93A-B44D-24A6-650532088C02}" name="Culshaw, Alison (Trade)" initials="C(" userId="S::alison.culshaw@trade.gov.uk::8a050aaa-0242-4796-ae42-c503e171d3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FFB"/>
    <a:srgbClr val="A7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DE LA PUENTE (DBT)" userId="836caacf-3f5a-42f6-9b16-343c9330c5e3" providerId="ADAL" clId="{63A10DB0-F136-4FF3-8CB0-124DEED60759}"/>
    <pc:docChg chg="custSel modSld">
      <pc:chgData name="Sharon DE LA PUENTE (DBT)" userId="836caacf-3f5a-42f6-9b16-343c9330c5e3" providerId="ADAL" clId="{63A10DB0-F136-4FF3-8CB0-124DEED60759}" dt="2024-11-08T14:27:36.330" v="0" actId="478"/>
      <pc:docMkLst>
        <pc:docMk/>
      </pc:docMkLst>
      <pc:sldChg chg="delSp mod delAnim">
        <pc:chgData name="Sharon DE LA PUENTE (DBT)" userId="836caacf-3f5a-42f6-9b16-343c9330c5e3" providerId="ADAL" clId="{63A10DB0-F136-4FF3-8CB0-124DEED60759}" dt="2024-11-08T14:27:36.330" v="0" actId="478"/>
        <pc:sldMkLst>
          <pc:docMk/>
          <pc:sldMk cId="1814274764" sldId="404"/>
        </pc:sldMkLst>
        <pc:picChg chg="del">
          <ac:chgData name="Sharon DE LA PUENTE (DBT)" userId="836caacf-3f5a-42f6-9b16-343c9330c5e3" providerId="ADAL" clId="{63A10DB0-F136-4FF3-8CB0-124DEED60759}" dt="2024-11-08T14:27:36.330" v="0" actId="478"/>
          <ac:picMkLst>
            <pc:docMk/>
            <pc:sldMk cId="1814274764" sldId="404"/>
            <ac:picMk id="4" creationId="{E9FD754E-D28D-5175-04A2-A5ABC09495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9D161-1B97-4748-98C6-2DA4CBC9C033}" type="datetimeFigureOut"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0EBF7-C314-4E2C-8559-49E0318495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39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3560E-70B0-4D85-A990-0F41C6F71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63127-26A4-8A45-0364-1DCF1A70B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57303-E2B0-61DC-0103-2EBAFE07A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06A56-3DFF-F060-14CE-39694C7B8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0EBF7-C314-4E2C-8559-49E0318495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63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7909-184F-0286-16E2-0A0BCCE6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5F7AE-A608-D619-0818-78EE48EEE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24145-A067-A29A-B60C-3A9EC2627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18174-02D1-46B3-0318-0D8D5E4BE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0EBF7-C314-4E2C-8559-49E0318495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08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48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0EBF7-C314-4E2C-8559-49E0318495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503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7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5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520E6-74EC-1E2A-BC36-F072C88A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8876F-27CE-B437-46EB-28F11089A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86A2-DF5B-F782-F9C5-53F5C6A1E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Northern Ireland is an integral, uniquely positioned part of the UK and is the ideal location to grow your company. Its combination of a highly educated workforce, competitive operating costs, quality skills pipeline and unique market access offer a compelling proposition for your business.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AA2E6-2227-F87C-3957-72FD8184F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95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520E6-74EC-1E2A-BC36-F072C88A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8876F-27CE-B437-46EB-28F11089A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86A2-DF5B-F782-F9C5-53F5C6A1E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Northern Ireland is an integral, uniquely positioned part of the UK and is the ideal location to grow your company. Its combination of a highly educated workforce, competitive operating costs, quality skills pipeline and unique market access offer a compelling proposition for your business.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AA2E6-2227-F87C-3957-72FD8184F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11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520E6-74EC-1E2A-BC36-F072C88A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8876F-27CE-B437-46EB-28F11089A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86A2-DF5B-F782-F9C5-53F5C6A1E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Northern Ireland is an integral, uniquely positioned part of the UK and is the ideal location to grow your company. Its combination of a highly educated workforce, competitive operating costs, quality skills pipeline and unique market access offer a compelling proposition for your business.</a:t>
            </a:r>
          </a:p>
          <a:p>
            <a:r>
              <a:rPr lang="en-GB"/>
              <a:t>Global tech leaders have established hubs in Northern Ireland thanks to the wealth of knowledge, entrepreneurship and talent that our highly skilled workforce has to offer.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AA2E6-2227-F87C-3957-72FD8184F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655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520E6-74EC-1E2A-BC36-F072C88A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8876F-27CE-B437-46EB-28F11089A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86A2-DF5B-F782-F9C5-53F5C6A1E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Northern Ireland is an integral, uniquely positioned part of the UK and is the ideal location to grow your company. Its combination of a highly educated workforce, competitive operating costs, quality skills pipeline and unique market access offer a compelling proposition for your business.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AA2E6-2227-F87C-3957-72FD8184F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7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Tech investors include: Liberty IT, Microsoft, Aflac, Allstate, Fujitsu, Rapid7, </a:t>
            </a:r>
            <a:r>
              <a:rPr lang="en-GB" err="1"/>
              <a:t>Bazaarvoice</a:t>
            </a:r>
            <a:r>
              <a:rPr lang="en-GB"/>
              <a:t>, Insurance of America, </a:t>
            </a:r>
            <a:r>
              <a:rPr lang="en-GB" err="1"/>
              <a:t>CMEgroup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BB7A-5DE7-4274-9AEF-57AA75A754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8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9A8A6B10-F925-3167-EDDD-B12CAD26427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225" y="1"/>
            <a:ext cx="9248775" cy="6850424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E0E23-D09E-E29E-DE60-13C2EB4F0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52788" y="33713"/>
            <a:ext cx="9248775" cy="681671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27705"/>
            <a:ext cx="4478400" cy="6702000"/>
          </a:xfrm>
          <a:prstGeom prst="rect">
            <a:avLst/>
          </a:prstGeom>
          <a:solidFill>
            <a:schemeClr val="accent2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069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3975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1305"/>
            <a:ext cx="4478400" cy="29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CB18C-6124-8C84-F47A-A90CE498A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47" y="161238"/>
            <a:ext cx="2586484" cy="15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+ Content +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4718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4F38B7-F5C6-494B-818C-EA2F70295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62636"/>
            <a:ext cx="5348287" cy="55610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Key stats can go here: 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C6C26-39A6-D340-B9DA-C55D2A3B4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0425"/>
            <a:ext cx="5354578" cy="229721"/>
          </a:xfrm>
        </p:spPr>
        <p:txBody>
          <a:bodyPr>
            <a:normAutofit/>
          </a:bodyPr>
          <a:lstStyle>
            <a:lvl1pPr>
              <a:buNone/>
              <a:defRPr lang="en-IN" sz="1400" b="0" i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Analysis: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6C9AE7-2E68-2542-B838-AD6C1FA0F9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2466324"/>
            <a:ext cx="5354637" cy="4000420"/>
          </a:xfrm>
        </p:spPr>
        <p:txBody>
          <a:bodyPr/>
          <a:lstStyle>
            <a:lvl1pP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here to insert body copy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291" y="0"/>
            <a:ext cx="6038129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308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leede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7"/>
          <p:cNvSpPr>
            <a:spLocks noGrp="1"/>
          </p:cNvSpPr>
          <p:nvPr>
            <p:ph type="pic" sz="quarter" idx="40"/>
          </p:nvPr>
        </p:nvSpPr>
        <p:spPr>
          <a:xfrm>
            <a:off x="0" y="0"/>
            <a:ext cx="12192000" cy="6858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0" y="1208412"/>
            <a:ext cx="3035300" cy="4828496"/>
          </a:xfrm>
          <a:prstGeom prst="rect">
            <a:avLst/>
          </a:prstGeom>
          <a:solidFill>
            <a:srgbClr val="DDE5ED">
              <a:alpha val="70000"/>
            </a:srgbClr>
          </a:solidFill>
        </p:spPr>
        <p:txBody>
          <a:bodyPr lIns="360000" tIns="360000" rIns="360000" bIns="180000">
            <a:noAutofit/>
          </a:bodyPr>
          <a:lstStyle>
            <a:lvl1pPr marL="0" indent="0" algn="l">
              <a:buNone/>
              <a:defRPr sz="1400" b="0">
                <a:solidFill>
                  <a:srgbClr val="04043F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185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7032D0-DC21-AF18-61ED-9B915BDEE2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C0BCCF-002F-63A0-274F-D9C798CDD6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09075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021B9AF0-8DBD-3A4F-8459-D9217B6012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8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en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25F2A-29BF-4C71-839C-C33F02E0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756000"/>
            <a:ext cx="3348000" cy="720000"/>
          </a:xfrm>
        </p:spPr>
        <p:txBody>
          <a:bodyPr lIns="0" tIns="0" rIns="0" bIns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17692E-1BCD-4876-992D-9D81667C3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000" y="1800000"/>
            <a:ext cx="3348000" cy="4752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05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57131F-BADA-49A1-9866-8C954F61D2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000" y="756000"/>
            <a:ext cx="3492000" cy="579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05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7F5CDCD-1088-4CDA-9EF3-68129513D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0000" y="756000"/>
            <a:ext cx="3492000" cy="579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050"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BECC1E-0AE4-F95E-6FF1-E9B76E367C96}"/>
              </a:ext>
            </a:extLst>
          </p:cNvPr>
          <p:cNvSpPr txBox="1">
            <a:spLocks/>
          </p:cNvSpPr>
          <p:nvPr userDrawn="1"/>
        </p:nvSpPr>
        <p:spPr>
          <a:xfrm>
            <a:off x="9109075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 smtClean="0">
                <a:solidFill>
                  <a:srgbClr val="04043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21B9AF0-8DBD-3A4F-8459-D9217B601261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7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+ big text +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25" y="395107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3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+ big text +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18CE35-67A6-504B-43E4-538B333011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2000">
                <a:schemeClr val="accent2">
                  <a:lumMod val="89000"/>
                </a:schemeClr>
              </a:gs>
              <a:gs pos="6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25" y="395107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61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+ big text +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82" y="1009703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8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+ big text +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185228-687A-24B1-9AB0-BAAF52837A7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89000"/>
                </a:schemeClr>
              </a:gs>
              <a:gs pos="5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82" y="1009703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84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ed + Paragraph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080B-A8AB-DF45-9DB0-F715921FA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165" y="365126"/>
            <a:ext cx="5494452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21A4A-4618-8E47-B993-49D6845A526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8BC6B58-C9FD-364F-B784-D45EC0711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975" y="255588"/>
            <a:ext cx="2743200" cy="204311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3D989F3-3AD9-4347-9231-7DC7D4FAE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0400" y="1535113"/>
            <a:ext cx="2735263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A181E6F-B2DF-E347-8659-4DF4019B82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" y="3149600"/>
            <a:ext cx="2898775" cy="214947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19CFEDB-0BE2-D44A-B504-7DE7A0620A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4563" y="3527596"/>
            <a:ext cx="2174875" cy="28956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22A18-1CE1-A349-BFB8-9C1CE686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9688" y="1362636"/>
            <a:ext cx="5494337" cy="5130239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124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lue + Paragraph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080B-A8AB-DF45-9DB0-F715921FA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165" y="365126"/>
            <a:ext cx="5494452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21A4A-4618-8E47-B993-49D6845A526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37000">
                <a:schemeClr val="accent2">
                  <a:lumMod val="89000"/>
                </a:schemeClr>
              </a:gs>
              <a:gs pos="5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8BC6B58-C9FD-364F-B784-D45EC0711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975" y="255588"/>
            <a:ext cx="2743200" cy="204311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3D989F3-3AD9-4347-9231-7DC7D4FAE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0400" y="1535113"/>
            <a:ext cx="2735263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A181E6F-B2DF-E347-8659-4DF4019B82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" y="3149600"/>
            <a:ext cx="2898775" cy="214947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19CFEDB-0BE2-D44A-B504-7DE7A0620A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4563" y="3527596"/>
            <a:ext cx="2174875" cy="28956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22A18-1CE1-A349-BFB8-9C1CE686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9688" y="1362636"/>
            <a:ext cx="5494337" cy="5130239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40848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52AA-4689-AA4D-8799-FFCBC024E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77" y="230216"/>
            <a:ext cx="11555718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75EFAB9-A0C6-4147-A31D-D198423303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606" y="1468282"/>
            <a:ext cx="3750504" cy="22114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CFD2D1F-6471-8B43-AA12-505482C4F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567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C081B2A1-28AD-FA40-93F9-B4428C6858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4463" y="1468282"/>
            <a:ext cx="3750504" cy="22114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898ADB0-DC5D-2545-8567-CF50DD730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4424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0619C16E-0976-2046-B1E1-9C2CA8F9DD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03320" y="1468282"/>
            <a:ext cx="3750504" cy="22114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5120805-BA9C-CE4B-A9A4-8A3FF0A8FB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3281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C5E297E3-C7D7-1644-B398-F0E9F051DC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5606" y="4146168"/>
            <a:ext cx="3750504" cy="22114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386E8E9-3036-A844-9FC4-4B157B172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567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151802DD-84F7-8C4A-A957-6CBC1C254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84463" y="4146168"/>
            <a:ext cx="3750504" cy="221148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D138019F-0E59-F74B-AE0A-DD7661AB2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4424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A1A49D77-60EC-B04B-8B20-C3A83ED1BB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3320" y="4146168"/>
            <a:ext cx="3750504" cy="2211488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AD99B40-13DD-2E4C-8304-E617571B06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3281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enter caption</a:t>
            </a:r>
          </a:p>
        </p:txBody>
      </p:sp>
    </p:spTree>
    <p:extLst>
      <p:ext uri="{BB962C8B-B14F-4D97-AF65-F5344CB8AC3E}">
        <p14:creationId xmlns:p14="http://schemas.microsoft.com/office/powerpoint/2010/main" val="242366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F433-65F6-044F-AB81-5709C02A3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10965716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Data Visualisations and Charts go here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77AA1-0DE7-364E-A063-B3D34C52B2B3}"/>
              </a:ext>
            </a:extLst>
          </p:cNvPr>
          <p:cNvSpPr/>
          <p:nvPr userDrawn="1"/>
        </p:nvSpPr>
        <p:spPr>
          <a:xfrm>
            <a:off x="0" y="1190856"/>
            <a:ext cx="12192000" cy="5302017"/>
          </a:xfrm>
          <a:prstGeom prst="rect">
            <a:avLst/>
          </a:prstGeom>
          <a:solidFill>
            <a:schemeClr val="bg2">
              <a:lumMod val="90000"/>
              <a:alpha val="504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3A621646-C78F-984B-9A44-84550E699B5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51597" y="1362355"/>
            <a:ext cx="10965716" cy="495052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4504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 +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BB46082-DABA-8942-B000-D4CF750DA67C}"/>
              </a:ext>
            </a:extLst>
          </p:cNvPr>
          <p:cNvSpPr/>
          <p:nvPr userDrawn="1"/>
        </p:nvSpPr>
        <p:spPr>
          <a:xfrm>
            <a:off x="0" y="0"/>
            <a:ext cx="54316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A72CE-C2E9-6E42-B772-219B573D4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27" y="220722"/>
            <a:ext cx="5152689" cy="135630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here to add title in multiple lines</a:t>
            </a:r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2DACD37-116E-2744-A04A-A4AD9B10A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28" y="1619780"/>
            <a:ext cx="5153048" cy="501749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Body text goes here</a:t>
            </a:r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AEC137B-8316-FB4D-BE82-382D4A8D7D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9401" y="245527"/>
            <a:ext cx="6442738" cy="3302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2BAF72-A73E-784E-967D-6A8B8F2322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7775" y="3760573"/>
            <a:ext cx="5694364" cy="458787"/>
          </a:xfrm>
        </p:spPr>
        <p:txBody>
          <a:bodyPr>
            <a:normAutofit/>
          </a:bodyPr>
          <a:lstStyle>
            <a:lvl1pPr algn="ctr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B6A4D8B-4DF9-9A47-B038-EDDC16B050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7775" y="4245125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Pointer text goes here</a:t>
            </a:r>
            <a:endParaRPr lang="en-US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54C52CFB-932B-C148-BD67-4BB329B70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7775" y="4869069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Pointer text goes here</a:t>
            </a:r>
            <a:endParaRPr lang="en-US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BAAE032B-9EE9-FF47-B22A-58B18F488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7775" y="5493012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Pointer text goes here</a:t>
            </a:r>
            <a:endParaRPr lang="en-US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ED4E972-6C08-D649-B8FF-679369D5A0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775" y="6106198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Pointer text goes here</a:t>
            </a:r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3C79509-0360-0C4E-98EC-7F81DDEA7A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75440" y="4104206"/>
            <a:ext cx="534949" cy="623945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50000"/>
              </a:lnSpc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5A11B660-6274-7444-942B-FC15E5DC25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75440" y="4732856"/>
            <a:ext cx="534949" cy="62394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Picture Placeholder 45">
            <a:extLst>
              <a:ext uri="{FF2B5EF4-FFF2-40B4-BE49-F238E27FC236}">
                <a16:creationId xmlns:a16="http://schemas.microsoft.com/office/drawing/2014/main" id="{B22F3B43-5CAA-0649-AE44-80B3AF7D8C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75440" y="5375653"/>
            <a:ext cx="534949" cy="62394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9" name="Picture Placeholder 45">
            <a:extLst>
              <a:ext uri="{FF2B5EF4-FFF2-40B4-BE49-F238E27FC236}">
                <a16:creationId xmlns:a16="http://schemas.microsoft.com/office/drawing/2014/main" id="{7F0F9D2D-E0E9-F24D-A7B3-B7E198C368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75440" y="6021149"/>
            <a:ext cx="534949" cy="623945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3663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225" y="0"/>
            <a:ext cx="9248775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52750" y="-28214"/>
            <a:ext cx="9239250" cy="6878638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66F35-1168-0ADF-7969-513E94AF9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47" y="161238"/>
            <a:ext cx="2586484" cy="1554717"/>
          </a:xfrm>
          <a:prstGeom prst="rect">
            <a:avLst/>
          </a:prstGeom>
        </p:spPr>
      </p:pic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33365"/>
            <a:ext cx="4478400" cy="67020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635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4541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79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3463-32B1-1E46-AE41-D98053619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6" y="365126"/>
            <a:ext cx="11133859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 which can</a:t>
            </a:r>
            <a:br>
              <a:rPr lang="en-GB"/>
            </a:br>
            <a:r>
              <a:rPr lang="en-GB"/>
              <a:t>go in one or two lines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F4DD2FA-7D1A-1843-BEA3-00A536B4FE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31" y="1636706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8B7CB5-1466-CF4B-B22B-4567179857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597" y="2624131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FC51382-87E1-CB49-A3C5-E22ABA9C9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31" y="3349959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4D88617-55AB-634A-8F6F-D1443C726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597" y="4337384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1F57054-2469-8840-8BF6-B9290BE348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240" y="1636706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CC33BC6-2D49-884C-889B-A45E0482C7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0506" y="2624131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8A5DDA3-C5B1-2C4E-A779-16177E3BBC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1240" y="3340815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51AB02D-82DB-CE4E-8979-922FFE8CC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506" y="4328240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4F4C08D-0D9C-B64D-A7EF-1D8EE92204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31" y="5074851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B49251E-E783-844B-831F-20018C37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1597" y="6062276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63D56B54-4A0E-864F-85EC-2A71353959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1240" y="5065707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“Quote goes here in multiple lines.”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A0429C4-ECC4-CE40-9390-309AC70E61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0506" y="6053132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1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paragraph 3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17475D-190D-B24E-9268-C3D623D40750}"/>
              </a:ext>
            </a:extLst>
          </p:cNvPr>
          <p:cNvSpPr/>
          <p:nvPr userDrawn="1"/>
        </p:nvSpPr>
        <p:spPr>
          <a:xfrm>
            <a:off x="-7200" y="0"/>
            <a:ext cx="12199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AA792-E1CE-5949-B4EB-7D9B691B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37" y="87990"/>
            <a:ext cx="10956982" cy="99751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88091E-3D7C-344B-A75A-6B357349B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086040"/>
            <a:ext cx="10956925" cy="905605"/>
          </a:xfrm>
        </p:spPr>
        <p:txBody>
          <a:bodyPr/>
          <a:lstStyle>
            <a:lvl1pPr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here to insert body text in multiple lines or a paragraph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3F20D0-EC56-9942-A78C-3418BBE0B8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8263" y="2057400"/>
            <a:ext cx="3563937" cy="19923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1D275C2-618D-454A-BDAB-6B1FB806ED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5424" y="2068366"/>
            <a:ext cx="5268912" cy="1992313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E6522BB-1822-9942-9517-4A10441AA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1037" y="4225925"/>
            <a:ext cx="4223519" cy="237331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E91F5B1-6B00-C346-AC9C-D65DB1DF1F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6525" y="4237038"/>
            <a:ext cx="3128815" cy="235108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1983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+ images 2 + title +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6B9E-17D0-8546-AA23-06A3516ED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732826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B3D3A-CDDA-C24E-846C-9C0C12D56922}"/>
              </a:ext>
            </a:extLst>
          </p:cNvPr>
          <p:cNvSpPr/>
          <p:nvPr userDrawn="1"/>
        </p:nvSpPr>
        <p:spPr>
          <a:xfrm>
            <a:off x="0" y="4455762"/>
            <a:ext cx="12192000" cy="21316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9926088-A261-3D45-B352-19D679B5D8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597" y="1592766"/>
            <a:ext cx="5567362" cy="478421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lnSpc>
                <a:spcPct val="300000"/>
              </a:lnSpc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C4B1D85-5621-2C45-991A-C7AEDDC5A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3825" y="715963"/>
            <a:ext cx="5189538" cy="3660775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lnSpc>
                <a:spcPct val="3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07AAA55-25DB-1048-97F2-FE3401A042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8013" y="4591616"/>
            <a:ext cx="4705350" cy="1785372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90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with images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EB7A-897E-7241-9876-C4803AE80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67708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669CC-28F2-054F-8E0D-AE7D38C6EAC8}"/>
              </a:ext>
            </a:extLst>
          </p:cNvPr>
          <p:cNvSpPr/>
          <p:nvPr userDrawn="1"/>
        </p:nvSpPr>
        <p:spPr>
          <a:xfrm>
            <a:off x="6096000" y="-49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89000"/>
                </a:schemeClr>
              </a:gs>
              <a:gs pos="6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E466BF-683D-864C-84EB-9EFC868BC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5458" y="129077"/>
            <a:ext cx="4989513" cy="3244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A754F1F-61F0-5648-8F16-460C4F5752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5458" y="3439330"/>
            <a:ext cx="2335212" cy="330041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868DC2A-04B9-D544-9BE2-7B4F877D4C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9421" y="3428510"/>
            <a:ext cx="2495550" cy="330041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D7C3D1-BB8D-9E48-9B35-0ABC6972A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345" y="1751502"/>
            <a:ext cx="5347960" cy="4741372"/>
          </a:xfrm>
        </p:spPr>
        <p:txBody>
          <a:bodyPr/>
          <a:lstStyle>
            <a:lvl1pPr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HEADING GOES HERE</a:t>
            </a:r>
          </a:p>
          <a:p>
            <a:pPr lvl="0"/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here:</a:t>
            </a:r>
            <a:endParaRPr lang="en-GB"/>
          </a:p>
          <a:p>
            <a:pPr lvl="1"/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</a:t>
            </a:r>
          </a:p>
          <a:p>
            <a:pPr lvl="1"/>
            <a:r>
              <a:rPr lang="en-GB"/>
              <a:t>Stat </a:t>
            </a:r>
            <a:r>
              <a:rPr lang="en-GB" b="0">
                <a:solidFill>
                  <a:schemeClr val="tx1"/>
                </a:solidFill>
              </a:rPr>
              <a:t>goes here</a:t>
            </a:r>
            <a:endParaRPr lang="en-GB"/>
          </a:p>
          <a:p>
            <a:pPr lvl="2"/>
            <a:r>
              <a:rPr lang="en-GB"/>
              <a:t>Text goes here - </a:t>
            </a:r>
            <a:r>
              <a:rPr lang="en-GB">
                <a:solidFill>
                  <a:schemeClr val="accent1"/>
                </a:solidFill>
              </a:rPr>
              <a:t>01</a:t>
            </a:r>
            <a:endParaRPr lang="en-GB"/>
          </a:p>
          <a:p>
            <a:pPr lvl="2"/>
            <a:r>
              <a:rPr lang="en-GB"/>
              <a:t>Text goes here – </a:t>
            </a:r>
            <a:r>
              <a:rPr lang="en-GB">
                <a:solidFill>
                  <a:schemeClr val="accent1"/>
                </a:solidFill>
              </a:rPr>
              <a:t>02</a:t>
            </a:r>
          </a:p>
          <a:p>
            <a:pPr lvl="4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3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C8A169-D1EE-D041-8EB3-6DA119A6442D}"/>
              </a:ext>
            </a:extLst>
          </p:cNvPr>
          <p:cNvSpPr/>
          <p:nvPr userDrawn="1"/>
        </p:nvSpPr>
        <p:spPr>
          <a:xfrm>
            <a:off x="0" y="0"/>
            <a:ext cx="33655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53C7261C-D5BE-5E43-A2E3-857EAF774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14" y="206163"/>
            <a:ext cx="2846522" cy="3143216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7C63EE89-363E-D441-9F0A-451D1CAF7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976" y="213088"/>
            <a:ext cx="4189708" cy="315519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F1E24E9D-0717-1845-AFEF-5AB1488877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14" y="3423010"/>
            <a:ext cx="3944317" cy="327047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90B25C-3692-8C47-B163-0909E527F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29" y="396617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STAT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ECDA99-5D1E-4044-9DC1-76CB78C5F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63" y="834834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E3579E0-4228-B44B-8BD1-15846A5916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29" y="2007202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STAT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AA400BA-C4BE-3C48-A45E-6AAC25824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2445419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E6CBEE7-E2DD-A84A-8763-F91BBD0809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429" y="3630807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STAT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E53BFD5-1EA1-5941-A560-3DE18A93D5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3" y="4069024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1B6D4F3-677D-7240-A163-D92C99422C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29" y="5241392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STAT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03BED5C-AE14-3043-8820-FC4E3E97A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63" y="5679609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F32C7F4-1C2A-B145-88D7-BDFCBB0ED1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374" y="212604"/>
            <a:ext cx="2846361" cy="313677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90CE0E9-2038-BF40-8396-AA7B94F35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74975" y="206254"/>
            <a:ext cx="4181988" cy="31496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CD62321-9AFA-C647-96BA-50DEB86C37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43375" y="3424117"/>
            <a:ext cx="3944156" cy="3269365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EB8925D-2E9F-D24F-8A02-E3B73E4A55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84559" y="3423009"/>
            <a:ext cx="3080125" cy="3269365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6464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80017E-AA3C-E342-8215-F1D0B2414616}"/>
              </a:ext>
            </a:extLst>
          </p:cNvPr>
          <p:cNvSpPr/>
          <p:nvPr userDrawn="1"/>
        </p:nvSpPr>
        <p:spPr>
          <a:xfrm>
            <a:off x="0" y="0"/>
            <a:ext cx="33265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84AFA98-1D6E-3C4F-AC36-D33AD29E6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66" y="365126"/>
            <a:ext cx="2869975" cy="9975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8FA95EE-A455-FF48-B154-696B0AC0B6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730" y="1649985"/>
            <a:ext cx="2220909" cy="952500"/>
          </a:xfrm>
        </p:spPr>
        <p:txBody>
          <a:bodyPr>
            <a:normAutofit/>
          </a:bodyPr>
          <a:lstStyle>
            <a:lvl1pPr algn="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edit: 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36F9C9F3-851C-6A42-8A0F-632C4E3CD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729" y="4209296"/>
            <a:ext cx="2220910" cy="952500"/>
          </a:xfrm>
        </p:spPr>
        <p:txBody>
          <a:bodyPr>
            <a:normAutofit/>
          </a:bodyPr>
          <a:lstStyle>
            <a:lvl1pPr algn="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edit: </a:t>
            </a:r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F687DA-261A-BE44-838A-B84942207F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5937" y="1651398"/>
            <a:ext cx="7250113" cy="176530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Body text can go here in one or two lines.</a:t>
            </a:r>
            <a:endParaRPr lang="en-US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41BD31AC-35FC-0A49-8A9A-9EE5FB2D5D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937" y="4205412"/>
            <a:ext cx="7250113" cy="176530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Body text can go here in one or two lines.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44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_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58D3-92B5-C14D-97E5-2DB515A6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64" y="365126"/>
            <a:ext cx="5486861" cy="99751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DD25A-1FAC-324F-BCDC-3272520530E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EC23FF-97D6-8B43-96E0-A28DCD2BD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159" y="833264"/>
            <a:ext cx="4996629" cy="50050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D2CDB-C8F5-E846-A370-C5DC4A3AB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688" y="1422400"/>
            <a:ext cx="5487987" cy="5195888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359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58D3-92B5-C14D-97E5-2DB515A6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64" y="365126"/>
            <a:ext cx="5486861" cy="99751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DD25A-1FAC-324F-BCDC-3272520530E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EC23FF-97D6-8B43-96E0-A28DCD2BD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159" y="926313"/>
            <a:ext cx="4996629" cy="50050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D2CDB-C8F5-E846-A370-C5DC4A3AB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688" y="1422400"/>
            <a:ext cx="5487987" cy="5195888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71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842A-38E2-ADF1-5523-54783DF1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44D93-FECA-DBBF-4D28-E27D12D2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EC533-FAA0-E8BE-2D8D-F66C6A64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7DF3C-307E-AA6E-8415-1898730D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A5BB5-5A50-BC94-5498-BAFECB7924C3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 with two pictur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2" y="1527857"/>
            <a:ext cx="3563938" cy="280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29220" y="1527857"/>
            <a:ext cx="3563938" cy="280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7958" y="1527857"/>
            <a:ext cx="356393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8B705-FF3C-56D9-8BD7-E5F4FD457298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itle Slide_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8214"/>
            <a:ext cx="12192000" cy="687863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33365"/>
            <a:ext cx="4478400" cy="67020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635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4541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5CE6E1-C02B-F584-08F7-7367A67B2C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8" y="-147355"/>
            <a:ext cx="3558098" cy="21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34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 with two pictures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57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2" y="1527857"/>
            <a:ext cx="3563938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29220" y="1527857"/>
            <a:ext cx="3563938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7958" y="1527857"/>
            <a:ext cx="356393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Clr>
                <a:srgbClr val="CF102D"/>
              </a:buClr>
              <a:buFont typeface="Arial" panose="020B0604020202020204" pitchFamily="34" charset="0"/>
              <a:buChar char="•"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buClr>
                <a:srgbClr val="CF102D"/>
              </a:buCl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buClr>
                <a:srgbClr val="CF102D"/>
              </a:buCl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BC4FF-BB80-A11F-79FB-26279C21ADDD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9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ull 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1" y="1527857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968" y="1527857"/>
            <a:ext cx="491592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408-7C34-D6F1-5898-37CEAC215FAC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ull ou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45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1" y="1527857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968" y="1527857"/>
            <a:ext cx="491592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B1E2A-4A61-364D-4907-C3FE1E4493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28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pull ou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6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3293" y="1527858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42" y="1527857"/>
            <a:ext cx="491592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49E6A-6456-40F0-C193-94A7FD5344F3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55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with pull 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3293" y="1527858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42" y="1527857"/>
            <a:ext cx="491592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75AB2B-A320-702E-C21F-87545C062442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0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ull out with agenda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F0D6BF-2EFA-2B20-F11C-CB24EDCD8383}"/>
              </a:ext>
            </a:extLst>
          </p:cNvPr>
          <p:cNvSpPr/>
          <p:nvPr userDrawn="1"/>
        </p:nvSpPr>
        <p:spPr>
          <a:xfrm>
            <a:off x="485000" y="465221"/>
            <a:ext cx="7536053" cy="48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rgbClr val="CF10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rgbClr val="CF10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37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ull out with agenda - white wi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F0C44-D341-86F4-8BF8-24096E473DE1}"/>
              </a:ext>
            </a:extLst>
          </p:cNvPr>
          <p:cNvSpPr/>
          <p:nvPr userDrawn="1"/>
        </p:nvSpPr>
        <p:spPr>
          <a:xfrm>
            <a:off x="574158" y="510363"/>
            <a:ext cx="7442791" cy="4869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04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pull out with agenda - white wi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F0C44-D341-86F4-8BF8-24096E473DE1}"/>
              </a:ext>
            </a:extLst>
          </p:cNvPr>
          <p:cNvSpPr/>
          <p:nvPr userDrawn="1"/>
        </p:nvSpPr>
        <p:spPr>
          <a:xfrm>
            <a:off x="574158" y="510363"/>
            <a:ext cx="7442791" cy="486971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376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pull out with agenda - blue with whit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37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BDB236-C01B-4D37-2F76-8A8E76D9441F}"/>
              </a:ext>
            </a:extLst>
          </p:cNvPr>
          <p:cNvSpPr/>
          <p:nvPr userDrawn="1"/>
        </p:nvSpPr>
        <p:spPr>
          <a:xfrm>
            <a:off x="484998" y="518211"/>
            <a:ext cx="7536053" cy="484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/>
        </p:spPr>
        <p:txBody>
          <a:bodyPr anchor="b"/>
          <a:lstStyle>
            <a:lvl1pPr algn="l">
              <a:defRPr sz="6000">
                <a:solidFill>
                  <a:srgbClr val="00285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rgbClr val="0028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45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A352-0CC0-7F3F-3A00-FB302687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3" y="391251"/>
            <a:ext cx="104035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AF5050-7467-4C7F-8FD0-A8A23EE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293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4031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2769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904F22-86B0-841C-1AC2-CA6B10D451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031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414B2CF-DA63-413C-48FB-7680673190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7847" y="4414837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008F7-53E8-065C-948D-A0C5A1D429C1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_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8214"/>
            <a:ext cx="12192000" cy="687863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5CE6E1-C02B-F584-08F7-7367A67B2C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8" y="-147355"/>
            <a:ext cx="3558098" cy="2144501"/>
          </a:xfrm>
          <a:prstGeom prst="rect">
            <a:avLst/>
          </a:prstGeom>
        </p:spPr>
      </p:pic>
      <p:sp>
        <p:nvSpPr>
          <p:cNvPr id="4" name="Google Shape;124;p24">
            <a:extLst>
              <a:ext uri="{FF2B5EF4-FFF2-40B4-BE49-F238E27FC236}">
                <a16:creationId xmlns:a16="http://schemas.microsoft.com/office/drawing/2014/main" id="{D5393F2A-0432-979F-5E29-1F11AA164830}"/>
              </a:ext>
            </a:extLst>
          </p:cNvPr>
          <p:cNvSpPr/>
          <p:nvPr userDrawn="1"/>
        </p:nvSpPr>
        <p:spPr>
          <a:xfrm rot="5400000">
            <a:off x="1706825" y="727705"/>
            <a:ext cx="4478400" cy="6702000"/>
          </a:xfrm>
          <a:prstGeom prst="rect">
            <a:avLst/>
          </a:prstGeom>
          <a:solidFill>
            <a:schemeClr val="accent2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939BD5-F8F1-0B08-5782-CF11ACCD8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069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88A114-CDE8-59A7-8DAC-8E6D34D1A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3975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938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41000">
              <a:schemeClr val="accent2">
                <a:lumMod val="89000"/>
              </a:schemeClr>
            </a:gs>
            <a:gs pos="55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A352-0CC0-7F3F-3A00-FB302687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3" y="391251"/>
            <a:ext cx="1128649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AF5050-7467-4C7F-8FD0-A8A23EE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293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4031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2769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904F22-86B0-841C-1AC2-CA6B10D451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031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414B2CF-DA63-413C-48FB-7680673190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7847" y="4414837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1E3F-EDCD-3EE4-EBD9-3074290748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9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B9C38D-4693-D506-8FB7-39B52011DB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FABDE-B7C9-7515-CBA4-07499394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45" y="413501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00175-8D06-F5A7-9736-9AE69E3B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545" y="27988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661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ext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B0D1-36B5-CA6D-2DE9-7AB687B64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6338" y="392113"/>
            <a:ext cx="5643562" cy="62563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94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ext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B0D1-36B5-CA6D-2DE9-7AB687B64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675" y="300831"/>
            <a:ext cx="5643562" cy="62563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75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6CBF-B067-6211-2E02-0AE231D7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23" y="378188"/>
            <a:ext cx="11226953" cy="183338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936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2CE0-3957-4D56-BC89-6C7385EC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648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4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62DE-D1A0-AF6F-08A7-B03F124B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45" y="413501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rgbClr val="CF10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EC555-4817-7A8F-CBA1-52A922235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545" y="27988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85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7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32183D-2FB6-C93F-D913-1D229A24FB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D87DC-9804-5B12-03DC-69BCADB6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257184"/>
            <a:ext cx="9494907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271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343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246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507-EE43-77FA-DA6B-E973C6A2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952E-ED4F-CECE-B3D3-04B0BD0B3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320"/>
            <a:ext cx="10515599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0BB1A-FD53-700D-47E6-097B29AD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B59D-ECB5-4138-C18D-ADDCBB1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DA1AC-46C3-26CC-96DB-5B5B1AED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F7A08-B129-F616-7859-8ABA9ED7643F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621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230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">
    <p:bg>
      <p:bgPr>
        <a:gradFill flip="none" rotWithShape="1">
          <a:gsLst>
            <a:gs pos="100000">
              <a:schemeClr val="accent1">
                <a:lumMod val="75000"/>
              </a:schemeClr>
            </a:gs>
            <a:gs pos="57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B624F-674A-AE3A-097F-1424F523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1FFBBD-BFCA-F141-9979-9CE87DF6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DB52F7-F528-5CF7-8786-D03DC4F4536A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8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38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AFAE8C-11DC-15E3-685F-655DC913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81D7A0-E782-45AA-2601-4D1FEB5A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CEFE97-C066-10C2-F2A0-ED50E2F1FCA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3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bg>
      <p:bgPr>
        <a:gradFill flip="none" rotWithShape="1">
          <a:gsLst>
            <a:gs pos="0">
              <a:schemeClr val="accent3"/>
            </a:gs>
            <a:gs pos="50000">
              <a:srgbClr val="002622"/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34417E-21B1-58E2-FFF7-9D683F94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008D81-6219-ABE0-366B-D78B0F89B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52FBF-1222-F53B-E1A5-E230C7DAB9C8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07364-2508-4E8E-A4FD-BCE63AF01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9" y="1743445"/>
            <a:ext cx="5608302" cy="33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903D7E-D811-4067-9B95-7CA53F28E1F9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986368" y="6308726"/>
            <a:ext cx="1120563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</a:rPr>
              <a:t>Presentation title - edit in the Master slide</a:t>
            </a: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34434" y="1079501"/>
            <a:ext cx="11523133" cy="5445125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00" y="5445224"/>
            <a:ext cx="11184619" cy="91440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80000" y="2895600"/>
            <a:ext cx="11184619" cy="3205800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 "/>
                <a:cs typeface="Arial 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984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3513918-64EC-4A4B-968F-01D064AE4295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9669" y="116632"/>
            <a:ext cx="8737897" cy="864096"/>
          </a:xfrm>
        </p:spPr>
        <p:txBody>
          <a:bodyPr anchor="b" anchorCtr="0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5207902" y="6453337"/>
            <a:ext cx="1776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Official - Sensitive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472597" y="6381328"/>
            <a:ext cx="43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60747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034863-FF63-40A8-9C8E-87E70312D653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19669" y="116632"/>
            <a:ext cx="8737897" cy="864096"/>
          </a:xfrm>
        </p:spPr>
        <p:txBody>
          <a:bodyPr anchor="b" anchorCtr="0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918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7DC372-D3E9-4A39-B043-56D09969A867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31800" y="3860801"/>
            <a:ext cx="3456517" cy="73025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464051" y="3860801"/>
            <a:ext cx="3456516" cy="73025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401051" y="3860801"/>
            <a:ext cx="3456516" cy="73025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669" y="116632"/>
            <a:ext cx="8737897" cy="864096"/>
          </a:xfrm>
        </p:spPr>
        <p:txBody>
          <a:bodyPr anchor="b" anchorCtr="0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31371" y="2924945"/>
            <a:ext cx="3456384" cy="864097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F0A2C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C80050"/>
                </a:solidFill>
              </a:defRPr>
            </a:lvl2pPr>
            <a:lvl3pPr>
              <a:defRPr sz="1400">
                <a:solidFill>
                  <a:srgbClr val="C80050"/>
                </a:solidFill>
              </a:defRPr>
            </a:lvl3pPr>
            <a:lvl4pPr indent="0">
              <a:buNone/>
              <a:defRPr sz="1400">
                <a:solidFill>
                  <a:srgbClr val="C80050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463819" y="2924945"/>
            <a:ext cx="3456384" cy="864097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F0A2C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C80050"/>
                </a:solidFill>
              </a:defRPr>
            </a:lvl2pPr>
            <a:lvl3pPr>
              <a:defRPr sz="1400">
                <a:solidFill>
                  <a:srgbClr val="C80050"/>
                </a:solidFill>
              </a:defRPr>
            </a:lvl3pPr>
            <a:lvl4pPr indent="0">
              <a:buNone/>
              <a:defRPr sz="1400">
                <a:solidFill>
                  <a:srgbClr val="C80050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8400256" y="2924945"/>
            <a:ext cx="3456384" cy="864097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F0A2C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C80050"/>
                </a:solidFill>
              </a:defRPr>
            </a:lvl2pPr>
            <a:lvl3pPr>
              <a:defRPr sz="1400">
                <a:solidFill>
                  <a:srgbClr val="C80050"/>
                </a:solidFill>
              </a:defRPr>
            </a:lvl3pPr>
            <a:lvl4pPr indent="0">
              <a:buNone/>
              <a:defRPr sz="1400">
                <a:solidFill>
                  <a:srgbClr val="C80050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31371" y="4005064"/>
            <a:ext cx="3456384" cy="1872208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 indent="0">
              <a:buNone/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463819" y="4005064"/>
            <a:ext cx="3456384" cy="1872208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 indent="0">
              <a:buNone/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8400256" y="4005064"/>
            <a:ext cx="3456384" cy="1872208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 indent="0">
              <a:buNone/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7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507-EE43-77FA-DA6B-E973C6A2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952E-ED4F-CECE-B3D3-04B0BD0B3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320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0BB1A-FD53-700D-47E6-097B29AD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B59D-ECB5-4138-C18D-ADDCBB1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DA1AC-46C3-26CC-96DB-5B5B1AED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BE522-9C93-2690-A430-811909B12E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7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28757E-EC90-40CB-A5A4-40A3727852F6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401051" y="3860801"/>
            <a:ext cx="3456516" cy="73025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1368000"/>
            <a:ext cx="11425269" cy="980880"/>
          </a:xfrm>
        </p:spPr>
        <p:txBody>
          <a:bodyPr anchor="t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8400256" y="2924945"/>
            <a:ext cx="3456384" cy="864097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F0A2C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C80050"/>
                </a:solidFill>
              </a:defRPr>
            </a:lvl2pPr>
            <a:lvl3pPr>
              <a:defRPr sz="1400">
                <a:solidFill>
                  <a:srgbClr val="C80050"/>
                </a:solidFill>
              </a:defRPr>
            </a:lvl3pPr>
            <a:lvl4pPr indent="0">
              <a:buNone/>
              <a:defRPr sz="1400">
                <a:solidFill>
                  <a:srgbClr val="C80050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8400256" y="4005064"/>
            <a:ext cx="3456384" cy="1872208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80050"/>
                </a:solidFill>
              </a:defRPr>
            </a:lvl1pPr>
            <a:lvl2pPr marL="0" indent="0" algn="ctr">
              <a:spcBef>
                <a:spcPts val="600"/>
              </a:spcBef>
              <a:defRPr lang="en-US" sz="1800" kern="1200" dirty="0" smtClean="0">
                <a:solidFill>
                  <a:srgbClr val="CF0A2C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>
              <a:defRPr sz="1400">
                <a:solidFill>
                  <a:srgbClr val="CF0A2C"/>
                </a:solidFill>
              </a:defRPr>
            </a:lvl3pPr>
            <a:lvl4pPr indent="0">
              <a:buNone/>
              <a:defRPr sz="1400">
                <a:solidFill>
                  <a:srgbClr val="CF0A2C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1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1371" y="2492896"/>
            <a:ext cx="7488832" cy="3384376"/>
          </a:xfrm>
        </p:spPr>
        <p:txBody>
          <a:bodyPr numCol="2" spcCol="180000"/>
          <a:lstStyle>
            <a:lvl1pPr marL="0">
              <a:spcBef>
                <a:spcPts val="1200"/>
              </a:spcBef>
              <a:defRPr sz="2000" b="0">
                <a:solidFill>
                  <a:srgbClr val="CF0A2C"/>
                </a:solidFill>
              </a:defRPr>
            </a:lvl1pPr>
            <a:lvl2pPr marL="0" indent="0">
              <a:spcBef>
                <a:spcPts val="600"/>
              </a:spcBef>
              <a:defRPr sz="1400"/>
            </a:lvl2pPr>
            <a:lvl3pPr>
              <a:defRPr sz="1400"/>
            </a:lvl3pPr>
            <a:lvl4pPr indent="0"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12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951" y="333376"/>
            <a:ext cx="11203516" cy="6143625"/>
          </a:xfrm>
          <a:solidFill>
            <a:schemeClr val="bg1">
              <a:lumMod val="85000"/>
            </a:schemeClr>
          </a:solidFill>
        </p:spPr>
        <p:txBody>
          <a:bodyPr lIns="108000" tIns="108000"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434" y="1367900"/>
            <a:ext cx="6576953" cy="991567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69434" y="2486025"/>
            <a:ext cx="6565900" cy="3606800"/>
          </a:xfrm>
        </p:spPr>
        <p:txBody>
          <a:bodyPr/>
          <a:lstStyle>
            <a:lvl1pPr marL="268288" indent="-268288"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268288" indent="-268288"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268288" indent="-268288"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268288" indent="-268288">
              <a:buFont typeface="Arial"/>
              <a:buChar char="•"/>
              <a:defRPr>
                <a:solidFill>
                  <a:srgbClr val="FFFFFF"/>
                </a:solidFill>
              </a:defRPr>
            </a:lvl4pPr>
            <a:lvl5pPr marL="268288" indent="-268288">
              <a:buFont typeface="Arial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3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DC913E-2189-4C6F-9B6F-B2DD40727BA5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1368000"/>
            <a:ext cx="4992555" cy="980880"/>
          </a:xfrm>
        </p:spPr>
        <p:txBody>
          <a:bodyPr anchor="t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815413" y="4077073"/>
            <a:ext cx="3456384" cy="864097"/>
          </a:xfrm>
        </p:spPr>
        <p:txBody>
          <a:bodyPr spcCol="360000"/>
          <a:lstStyle>
            <a:lvl1pPr marL="0" algn="ctr">
              <a:spcBef>
                <a:spcPts val="1200"/>
              </a:spcBef>
              <a:defRPr sz="6000" b="0">
                <a:solidFill>
                  <a:srgbClr val="CF0A2C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C80050"/>
                </a:solidFill>
              </a:defRPr>
            </a:lvl2pPr>
            <a:lvl3pPr>
              <a:defRPr sz="1400">
                <a:solidFill>
                  <a:srgbClr val="C80050"/>
                </a:solidFill>
              </a:defRPr>
            </a:lvl3pPr>
            <a:lvl4pPr indent="0">
              <a:buNone/>
              <a:defRPr sz="1400">
                <a:solidFill>
                  <a:srgbClr val="C80050"/>
                </a:solidFill>
              </a:defRPr>
            </a:lvl4pPr>
            <a:lvl5pPr>
              <a:defRPr sz="1400">
                <a:solidFill>
                  <a:srgbClr val="C80050"/>
                </a:solidFill>
              </a:defRPr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1371" y="2492896"/>
            <a:ext cx="4224469" cy="1440160"/>
          </a:xfrm>
        </p:spPr>
        <p:txBody>
          <a:bodyPr numCol="2" spcCol="180000"/>
          <a:lstStyle>
            <a:lvl1pPr marL="0">
              <a:spcBef>
                <a:spcPts val="1200"/>
              </a:spcBef>
              <a:defRPr sz="2000" b="0">
                <a:solidFill>
                  <a:srgbClr val="CF0A2C"/>
                </a:solidFill>
              </a:defRPr>
            </a:lvl1pPr>
            <a:lvl2pPr marL="0" indent="0">
              <a:spcBef>
                <a:spcPts val="600"/>
              </a:spcBef>
              <a:defRPr sz="1400"/>
            </a:lvl2pPr>
            <a:lvl3pPr>
              <a:defRPr sz="1400"/>
            </a:lvl3pPr>
            <a:lvl4pPr indent="0"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5"/>
          </p:nvPr>
        </p:nvSpPr>
        <p:spPr>
          <a:xfrm>
            <a:off x="814917" y="5229201"/>
            <a:ext cx="3456516" cy="1335112"/>
          </a:xfrm>
          <a:prstGeom prst="rect">
            <a:avLst/>
          </a:prstGeom>
        </p:spPr>
        <p:txBody>
          <a:bodyPr lIns="91440" tIns="45720" rIns="91440" bIns="45720" spcCol="180000" rtlCol="0">
            <a:normAutofit/>
          </a:bodyPr>
          <a:lstStyle>
            <a:lvl1pPr marL="0">
              <a:spcAft>
                <a:spcPts val="500"/>
              </a:spcAft>
              <a:defRPr sz="2000">
                <a:solidFill>
                  <a:srgbClr val="CF0A2C"/>
                </a:solidFill>
              </a:defRPr>
            </a:lvl1pPr>
            <a:lvl2pPr>
              <a:spcAft>
                <a:spcPts val="500"/>
              </a:spcAft>
              <a:defRPr sz="1400">
                <a:latin typeface="Arial"/>
                <a:cs typeface="Arial"/>
              </a:defRPr>
            </a:lvl2pPr>
            <a:lvl3pPr marL="357188" indent="-184150" algn="l" defTabSz="45720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C80050"/>
              </a:buClr>
              <a:buFont typeface="Arial"/>
              <a:buChar char="•"/>
              <a:defRPr lang="en-GB" sz="1400" kern="1200" dirty="0" smtClean="0">
                <a:solidFill>
                  <a:schemeClr val="tx1"/>
                </a:solidFill>
              </a:defRPr>
            </a:lvl3pPr>
            <a:lvl4pPr marL="0" indent="0">
              <a:spcAft>
                <a:spcPts val="500"/>
              </a:spcAft>
              <a:buFontTx/>
              <a:buNone/>
              <a:defRPr sz="1400">
                <a:solidFill>
                  <a:schemeClr val="tx1"/>
                </a:solidFill>
                <a:latin typeface="Arial"/>
              </a:defRPr>
            </a:lvl4pPr>
          </a:lstStyle>
          <a:p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idx="16"/>
          </p:nvPr>
        </p:nvSpPr>
        <p:spPr>
          <a:xfrm>
            <a:off x="5636549" y="0"/>
            <a:ext cx="6555452" cy="6858000"/>
          </a:xfrm>
          <a:prstGeom prst="rect">
            <a:avLst/>
          </a:prstGeom>
        </p:spPr>
        <p:txBody>
          <a:bodyPr lIns="91440" tIns="45720" rIns="91440" bIns="45720" spcCol="180000" rtlCol="0">
            <a:normAutofit/>
          </a:bodyPr>
          <a:lstStyle>
            <a:lvl1pPr marL="0">
              <a:spcAft>
                <a:spcPts val="500"/>
              </a:spcAft>
              <a:defRPr sz="2000">
                <a:solidFill>
                  <a:srgbClr val="B60432"/>
                </a:solidFill>
              </a:defRPr>
            </a:lvl1pPr>
            <a:lvl2pPr>
              <a:spcAft>
                <a:spcPts val="500"/>
              </a:spcAft>
              <a:defRPr sz="1400">
                <a:latin typeface="Arial"/>
                <a:cs typeface="Arial"/>
              </a:defRPr>
            </a:lvl2pPr>
            <a:lvl3pPr marL="357188" indent="-184150" algn="l" defTabSz="45720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C80050"/>
              </a:buClr>
              <a:buFont typeface="Arial"/>
              <a:buChar char="•"/>
              <a:defRPr lang="en-GB" sz="1400" kern="1200" dirty="0" smtClean="0">
                <a:solidFill>
                  <a:schemeClr val="tx1"/>
                </a:solidFill>
              </a:defRPr>
            </a:lvl3pPr>
            <a:lvl4pPr marL="0" indent="0">
              <a:spcAft>
                <a:spcPts val="500"/>
              </a:spcAft>
              <a:buFontTx/>
              <a:buNone/>
              <a:defRPr sz="1400">
                <a:solidFill>
                  <a:schemeClr val="tx1"/>
                </a:solidFill>
                <a:latin typeface="Arial"/>
              </a:defRPr>
            </a:lvl4pPr>
          </a:lstStyle>
          <a:p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012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ukti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EB0C05F-A3BC-4923-B2E1-88EDD52F0619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Pentagon 6"/>
          <p:cNvSpPr/>
          <p:nvPr userDrawn="1"/>
        </p:nvSpPr>
        <p:spPr>
          <a:xfrm rot="16200000">
            <a:off x="8261086" y="2607999"/>
            <a:ext cx="3173413" cy="3088216"/>
          </a:xfrm>
          <a:prstGeom prst="homePlate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1368000"/>
            <a:ext cx="11425269" cy="980880"/>
          </a:xfrm>
        </p:spPr>
        <p:txBody>
          <a:bodyPr anchor="t"/>
          <a:lstStyle>
            <a:lvl1pPr>
              <a:defRPr sz="28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1371" y="2492896"/>
            <a:ext cx="7104789" cy="3960440"/>
          </a:xfrm>
        </p:spPr>
        <p:txBody>
          <a:bodyPr numCol="2" spcCol="180000"/>
          <a:lstStyle>
            <a:lvl1pPr marL="0">
              <a:spcBef>
                <a:spcPts val="1200"/>
              </a:spcBef>
              <a:defRPr sz="2000" b="0">
                <a:solidFill>
                  <a:srgbClr val="CF0A2C"/>
                </a:solidFill>
              </a:defRPr>
            </a:lvl1pPr>
            <a:lvl2pPr marL="0" indent="0">
              <a:spcBef>
                <a:spcPts val="600"/>
              </a:spcBef>
              <a:defRPr sz="1400"/>
            </a:lvl2pPr>
            <a:lvl3pPr>
              <a:defRPr sz="1400"/>
            </a:lvl3pPr>
            <a:lvl4pPr indent="0"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8208235" y="3429000"/>
            <a:ext cx="3456384" cy="1872208"/>
          </a:xfrm>
          <a:noFill/>
        </p:spPr>
        <p:txBody>
          <a:bodyPr spcCol="360000"/>
          <a:lstStyle>
            <a:lvl1pPr marL="0" algn="ctr">
              <a:spcBef>
                <a:spcPts val="1200"/>
              </a:spcBef>
              <a:defRPr sz="5000" b="0">
                <a:solidFill>
                  <a:srgbClr val="FFFFFF"/>
                </a:solidFill>
              </a:defRPr>
            </a:lvl1pPr>
            <a:lvl2pPr marL="0" indent="0" algn="ctr">
              <a:spcBef>
                <a:spcPts val="600"/>
              </a:spcBef>
              <a:defRPr sz="18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 indent="0">
              <a:buNone/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119669" y="116632"/>
            <a:ext cx="8737897" cy="864096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spc="-100" baseline="0">
                <a:solidFill>
                  <a:srgbClr val="CF0A2C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946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(2 lines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BA3C351-04C8-4603-BD81-BEF1F29CE4CF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368000"/>
            <a:ext cx="11184619" cy="1188000"/>
          </a:xfrm>
        </p:spPr>
        <p:txBody>
          <a:bodyPr anchor="t"/>
          <a:lstStyle>
            <a:lvl1pPr>
              <a:defRPr sz="3200" baseline="0">
                <a:solidFill>
                  <a:srgbClr val="CF0A2C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2628000"/>
            <a:ext cx="11184619" cy="3537304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rgbClr val="CF0A2C"/>
                </a:solidFill>
              </a:defRPr>
            </a:lvl1pPr>
            <a:lvl2pPr marL="0" indent="0">
              <a:defRPr/>
            </a:lvl2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75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(1 line) and Two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1368000"/>
            <a:ext cx="11196691" cy="648000"/>
          </a:xfrm>
        </p:spPr>
        <p:txBody>
          <a:bodyPr anchor="t"/>
          <a:lstStyle>
            <a:lvl1pPr>
              <a:defRPr sz="3200">
                <a:solidFill>
                  <a:srgbClr val="CF0A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928" y="2088000"/>
            <a:ext cx="5436051" cy="4068000"/>
          </a:xfrm>
        </p:spPr>
        <p:txBody>
          <a:bodyPr/>
          <a:lstStyle>
            <a:lvl1pPr>
              <a:defRPr sz="2000" baseline="0">
                <a:solidFill>
                  <a:srgbClr val="CF0A2C"/>
                </a:solidFill>
              </a:defRPr>
            </a:lvl1pPr>
            <a:lvl2pPr marL="0" indent="0">
              <a:defRPr sz="1800"/>
            </a:lvl2pPr>
            <a:lvl3pPr>
              <a:defRPr sz="1800"/>
            </a:lvl3pPr>
            <a:lvl4pPr indent="-216000"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088000"/>
            <a:ext cx="5568619" cy="4068000"/>
          </a:xfrm>
        </p:spPr>
        <p:txBody>
          <a:bodyPr/>
          <a:lstStyle>
            <a:lvl1pPr>
              <a:defRPr sz="2000" baseline="0">
                <a:solidFill>
                  <a:srgbClr val="CF0A2C"/>
                </a:solidFill>
              </a:defRPr>
            </a:lvl1pPr>
            <a:lvl2pPr marL="216000" indent="-216000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119669" y="116632"/>
            <a:ext cx="8737897" cy="864096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spc="-100" baseline="0">
                <a:solidFill>
                  <a:srgbClr val="CF0A2C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BF004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6893" y="1196752"/>
            <a:ext cx="11618217" cy="0"/>
          </a:xfrm>
          <a:prstGeom prst="line">
            <a:avLst/>
          </a:prstGeom>
          <a:ln w="19050">
            <a:solidFill>
              <a:srgbClr val="CF0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55" y="283213"/>
            <a:ext cx="1762192" cy="6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127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5823" y="2088965"/>
            <a:ext cx="6815471" cy="24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511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14918" y="404813"/>
            <a:ext cx="1729316" cy="12954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8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-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1999" cy="6857999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74883" y="1376363"/>
            <a:ext cx="5665462" cy="141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274883" y="610212"/>
            <a:ext cx="5665462" cy="7318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786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71475" y="4333360"/>
            <a:ext cx="5507037" cy="1976437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74883" y="1376363"/>
            <a:ext cx="5665462" cy="141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274883" y="610212"/>
            <a:ext cx="5665462" cy="7318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88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16B1-A520-BC2C-85E2-FCD8A7A0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6" y="365126"/>
            <a:ext cx="10802203" cy="997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CD9F9-6F19-4821-3F82-E009501E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597" y="1395320"/>
            <a:ext cx="546820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A1373-E505-4258-04A8-C896AB1BF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532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F51C1-C472-8A4B-A4A2-95BE1E58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1D763-F379-91FB-CF05-27C2CE2C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1A40D-57AC-E580-31CD-008E76E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D6336-9021-9ABA-B372-B88F95385FBA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4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ody copy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8719BA4-517B-D597-CA45-43E6D669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404813"/>
            <a:ext cx="3159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chemeClr val="bg1"/>
                </a:solidFill>
              </a:rPr>
              <a:t>Caption goes here</a:t>
            </a: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71475" y="4440239"/>
            <a:ext cx="5507037" cy="1777682"/>
          </a:xfrm>
        </p:spPr>
        <p:txBody>
          <a:bodyPr/>
          <a:lstStyle>
            <a:lvl1pPr>
              <a:lnSpc>
                <a:spcPct val="100000"/>
              </a:lnSpc>
              <a:defRPr sz="2400" spc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 spc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600" spc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400" spc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74883" y="1376363"/>
            <a:ext cx="5665462" cy="141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274883" y="610212"/>
            <a:ext cx="5665462" cy="7318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2pPr>
            <a:lvl3pPr marL="9144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3pPr>
            <a:lvl4pPr marL="13716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4pPr>
            <a:lvl5pPr marL="1828800" indent="0">
              <a:buNone/>
              <a:defRPr sz="2400" spc="-150">
                <a:solidFill>
                  <a:schemeClr val="bg1"/>
                </a:solidFill>
                <a:latin typeface="Interstate-RegularItalic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500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2_no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5300" y="2016443"/>
            <a:ext cx="6121400" cy="874712"/>
          </a:xfrm>
          <a:prstGeom prst="rect">
            <a:avLst/>
          </a:prstGeom>
          <a:noFill/>
        </p:spPr>
        <p:txBody>
          <a:bodyPr lIns="432000" tIns="360000" rIns="180000" bIns="360000" anchor="ctr">
            <a:noAutofit/>
          </a:bodyPr>
          <a:lstStyle>
            <a:lvl1pPr marL="0" indent="0" algn="ctr">
              <a:buNone/>
              <a:defRPr sz="7200" b="1" i="0" spc="0">
                <a:ln>
                  <a:noFill/>
                </a:ln>
                <a:solidFill>
                  <a:schemeClr val="bg1"/>
                </a:solidFill>
                <a:effectLst>
                  <a:outerShdw blurRad="352673" dir="5400000" algn="ctr" rotWithShape="0">
                    <a:srgbClr val="000000">
                      <a:alpha val="3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 i="0">
                <a:solidFill>
                  <a:schemeClr val="bg1"/>
                </a:solidFill>
                <a:latin typeface="Interstate" pitchFamily="2" charset="77"/>
                <a:cs typeface="InaiMathi" pitchFamily="2" charset="0"/>
              </a:defRPr>
            </a:lvl2pPr>
            <a:lvl3pPr marL="914400" indent="0">
              <a:buNone/>
              <a:defRPr sz="4400" b="1" i="0">
                <a:solidFill>
                  <a:schemeClr val="bg1"/>
                </a:solidFill>
                <a:latin typeface="Interstate" pitchFamily="2" charset="77"/>
                <a:cs typeface="InaiMathi" pitchFamily="2" charset="0"/>
              </a:defRPr>
            </a:lvl3pPr>
            <a:lvl4pPr marL="1371600" indent="0">
              <a:buNone/>
              <a:defRPr sz="4400" b="1" i="0">
                <a:solidFill>
                  <a:schemeClr val="bg1"/>
                </a:solidFill>
                <a:latin typeface="Interstate" pitchFamily="2" charset="77"/>
                <a:cs typeface="InaiMathi" pitchFamily="2" charset="0"/>
              </a:defRPr>
            </a:lvl4pPr>
            <a:lvl5pPr marL="1828800" indent="0">
              <a:buNone/>
              <a:defRPr sz="4400" b="1" i="0">
                <a:solidFill>
                  <a:schemeClr val="bg1"/>
                </a:solidFill>
                <a:latin typeface="Interstate" pitchFamily="2" charset="77"/>
                <a:cs typeface="InaiMathi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670445-31C5-0FCC-A277-E584B5F09B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D7B2B33-AD5B-0549-8DA5-1642CFFCC4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E1F48-9425-16A1-94C3-FC93A42E40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49439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-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510FC6-9FCD-37AE-849A-3E9B4474F2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2338948" y="2275270"/>
            <a:ext cx="7514104" cy="25184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2pPr>
            <a:lvl3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3pPr>
            <a:lvl4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4pPr>
            <a:lvl5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80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- light gray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2338948" y="2275270"/>
            <a:ext cx="7514104" cy="25184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2pPr>
            <a:lvl3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3pPr>
            <a:lvl4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4pPr>
            <a:lvl5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243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g Red 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549241" y="1390029"/>
            <a:ext cx="11093520" cy="6705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2pPr>
            <a:lvl3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3pPr>
            <a:lvl4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4pPr>
            <a:lvl5pPr>
              <a:defRPr sz="4000" b="1" spc="-300">
                <a:solidFill>
                  <a:srgbClr val="241F46"/>
                </a:solidFill>
                <a:latin typeface="Interstate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9241" y="918400"/>
            <a:ext cx="4327561" cy="347127"/>
          </a:xfrm>
        </p:spPr>
        <p:txBody>
          <a:bodyPr/>
          <a:lstStyle>
            <a:lvl1pPr>
              <a:defRPr sz="2400" spc="0">
                <a:solidFill>
                  <a:srgbClr val="04043F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9241" y="5120844"/>
            <a:ext cx="4327561" cy="1440294"/>
          </a:xfrm>
        </p:spPr>
        <p:txBody>
          <a:bodyPr/>
          <a:lstStyle>
            <a:lvl1pPr>
              <a:defRPr sz="2400" spc="0">
                <a:solidFill>
                  <a:srgbClr val="04043F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64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1808163"/>
            <a:ext cx="11439525" cy="4022794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04043F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04043F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04043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04043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04043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80711"/>
            <a:ext cx="4339425" cy="786650"/>
          </a:xfrm>
          <a:noFill/>
        </p:spPr>
        <p:txBody>
          <a:bodyPr lIns="432000" anchorCtr="0">
            <a:noAutofit/>
          </a:bodyPr>
          <a:lstStyle>
            <a:lvl1pPr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C0B7B50-63EB-3213-E303-8D1F254C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145FC938-4642-1842-93D9-02A1FEE928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93995-218E-4345-441E-B644CA44AEB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8896802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headlines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85551D-65E5-E10F-9DA7-C85DF327B7C7}"/>
              </a:ext>
            </a:extLst>
          </p:cNvPr>
          <p:cNvCxnSpPr>
            <a:cxnSpLocks/>
          </p:cNvCxnSpPr>
          <p:nvPr/>
        </p:nvCxnSpPr>
        <p:spPr>
          <a:xfrm>
            <a:off x="371475" y="1760538"/>
            <a:ext cx="10421938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8000" y="2059176"/>
            <a:ext cx="10386172" cy="3927618"/>
          </a:xfrm>
        </p:spPr>
        <p:txBody>
          <a:bodyPr wrap="square" lIns="0" tIns="0" rIns="0" bIns="0">
            <a:noAutofit/>
          </a:bodyPr>
          <a:lstStyle>
            <a:lvl1pPr marL="457200" indent="-457200" algn="l" rtl="0"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3000" spc="0">
                <a:solidFill>
                  <a:srgbClr val="04043F"/>
                </a:solidFill>
              </a:defRPr>
            </a:lvl1pPr>
            <a:lvl2pPr marL="273050" indent="-263525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2pPr>
            <a:lvl3pPr marL="496888" indent="-223838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3pPr>
            <a:lvl4pPr marL="720725" indent="-223838">
              <a:buClr>
                <a:srgbClr val="EB0000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4pPr>
            <a:lvl5pPr marL="933450" indent="-212725">
              <a:buClr>
                <a:srgbClr val="EB0000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000" y="580711"/>
            <a:ext cx="4638502" cy="786650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defRPr sz="4000" b="1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0A9621-261F-938B-EA61-41584DCE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318250"/>
            <a:ext cx="993775" cy="360363"/>
          </a:xfrm>
        </p:spPr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2BF0BA9C-90C5-534C-A765-0ADBDFC28C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643BFAE-859B-B30B-D23D-EBBFE61A0CC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5750" y="6416675"/>
            <a:ext cx="10279063" cy="157163"/>
          </a:xfrm>
        </p:spPr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1179243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headlines-blue">
    <p:bg>
      <p:bgPr>
        <a:solidFill>
          <a:srgbClr val="040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1581A2-EDF8-E363-8C82-B2BE47C63355}"/>
              </a:ext>
            </a:extLst>
          </p:cNvPr>
          <p:cNvCxnSpPr>
            <a:cxnSpLocks/>
          </p:cNvCxnSpPr>
          <p:nvPr/>
        </p:nvCxnSpPr>
        <p:spPr>
          <a:xfrm>
            <a:off x="371475" y="1760538"/>
            <a:ext cx="1042193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1475" y="2059176"/>
            <a:ext cx="10386172" cy="3927618"/>
          </a:xfrm>
        </p:spPr>
        <p:txBody>
          <a:bodyPr>
            <a:noAutofit/>
          </a:bodyPr>
          <a:lstStyle>
            <a:lvl1pPr marL="457200" indent="-457200" algn="l" rtl="0">
              <a:spcBef>
                <a:spcPts val="10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000" spc="0">
                <a:solidFill>
                  <a:schemeClr val="bg1"/>
                </a:solidFill>
              </a:defRPr>
            </a:lvl1pPr>
            <a:lvl2pPr marL="273050" indent="-26352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2pPr>
            <a:lvl3pPr marL="496888" indent="-223838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3pPr>
            <a:lvl4pPr marL="720725" indent="-223838">
              <a:buClr>
                <a:srgbClr val="EB0000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4pPr>
            <a:lvl5pPr marL="933450" indent="-212725">
              <a:buClr>
                <a:srgbClr val="EB0000"/>
              </a:buClr>
              <a:buFont typeface="Arial" panose="020B0604020202020204" pitchFamily="34" charset="0"/>
              <a:buChar char="•"/>
              <a:defRPr>
                <a:solidFill>
                  <a:srgbClr val="04043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80711"/>
            <a:ext cx="4638502" cy="786650"/>
          </a:xfrm>
          <a:noFill/>
        </p:spPr>
        <p:txBody>
          <a:bodyPr lIns="432000" anchorCtr="0">
            <a:noAutofit/>
          </a:bodyPr>
          <a:lstStyle>
            <a:lvl1pPr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17343C3-0A5D-975B-20EB-242BA983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318250"/>
            <a:ext cx="993775" cy="360363"/>
          </a:xfrm>
        </p:spPr>
        <p:txBody>
          <a:bodyPr/>
          <a:lstStyle>
            <a:lvl1pPr algn="r"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3D76B11-99E2-E942-85B6-47BFAF7C8B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4E255E-6498-BF2A-C04D-E94CF4A5C0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5750" y="6416675"/>
            <a:ext cx="10279063" cy="157163"/>
          </a:xfrm>
        </p:spPr>
        <p:txBody>
          <a:bodyPr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2428037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635B38-9D8A-E062-ED15-EFFD7CD06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1C7FB77A-D0D2-B64F-9C4F-09A052FDF6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EA29C-A659-A6D2-02E7-D5116CDB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2781096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title-No tab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00" y="576000"/>
            <a:ext cx="5039833" cy="783098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4000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8000" y="1808163"/>
            <a:ext cx="5719762" cy="4179224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050540"/>
                </a:solidFill>
              </a:defRPr>
            </a:lvl1pPr>
            <a:lvl2pPr>
              <a:buClr>
                <a:srgbClr val="EB0000"/>
              </a:buClr>
              <a:defRPr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>
              <a:buClr>
                <a:srgbClr val="EB0000"/>
              </a:buClr>
              <a:defRPr>
                <a:solidFill>
                  <a:srgbClr val="050540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51600" y="0"/>
            <a:ext cx="5740400" cy="6858000"/>
          </a:xfrm>
          <a:solidFill>
            <a:srgbClr val="050540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22A86DFA-E1DE-0A32-4286-A0DEA50F31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0988" y="6402388"/>
            <a:ext cx="10534650" cy="1603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405A30-C2F2-F82F-9F36-5C6D2D1D52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9067C1-FEFB-194D-907B-C0BF9AB03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4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C1D-55C4-ACDA-4310-6CA2DC2F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763D9-1023-B610-C5AD-74B1C90AD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2CAD6-31BF-B3B4-9693-191B8D4CF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D35C4-598F-1E4E-E83C-C8384BBFF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30DFB-DB00-9912-0C45-B2202F69F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04CB7-7669-3B48-3999-9A4EC6DA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1F2AB-16F8-3707-7E43-4C0D1B0A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A1D70-D9BC-2983-1A04-F9A9B887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1B8CAD-EA37-1BBB-53D1-DAC499D54DFD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1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title-darkBG">
    <p:bg>
      <p:bgPr>
        <a:solidFill>
          <a:srgbClr val="040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00" y="576000"/>
            <a:ext cx="5039833" cy="783098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defRPr sz="40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9" y="1808163"/>
            <a:ext cx="5719762" cy="4179224"/>
          </a:xfrm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B0000"/>
              </a:buClr>
              <a:defRPr>
                <a:solidFill>
                  <a:schemeClr val="bg1"/>
                </a:solidFill>
              </a:defRPr>
            </a:lvl2pPr>
            <a:lvl3pPr marL="273050" indent="0">
              <a:buNone/>
              <a:defRPr/>
            </a:lvl3pPr>
            <a:lvl4pPr>
              <a:buClr>
                <a:srgbClr val="EB0000"/>
              </a:buClr>
              <a:defRPr>
                <a:solidFill>
                  <a:schemeClr val="bg1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51600" y="0"/>
            <a:ext cx="5740400" cy="6858000"/>
          </a:xfrm>
          <a:solidFill>
            <a:srgbClr val="050540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5FE984F4-F588-7306-FA31-DB0EFEA955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0988" y="6402388"/>
            <a:ext cx="10534650" cy="16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D6B32-1517-1850-BE53-9A5EC0C5A0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F1EEC2-B30A-7F4F-AFBE-DC60FED518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06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00" y="576000"/>
            <a:ext cx="4267200" cy="783098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8000" y="1808163"/>
            <a:ext cx="5719762" cy="41792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>
                <a:solidFill>
                  <a:srgbClr val="050540"/>
                </a:solidFill>
              </a:defRPr>
            </a:lvl1pPr>
            <a:lvl2pPr>
              <a:lnSpc>
                <a:spcPct val="100000"/>
              </a:lnSpc>
              <a:buClr>
                <a:srgbClr val="EB0000"/>
              </a:buClr>
              <a:defRPr>
                <a:solidFill>
                  <a:srgbClr val="050540"/>
                </a:solidFill>
              </a:defRPr>
            </a:lvl2pPr>
            <a:lvl3pPr marL="273050" indent="0">
              <a:lnSpc>
                <a:spcPct val="100000"/>
              </a:lnSpc>
              <a:buNone/>
              <a:defRPr/>
            </a:lvl3pPr>
            <a:lvl4pPr>
              <a:buClr>
                <a:srgbClr val="EB0000"/>
              </a:buClr>
              <a:defRPr>
                <a:solidFill>
                  <a:srgbClr val="050540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51600" y="0"/>
            <a:ext cx="5740400" cy="6858000"/>
          </a:xfrm>
          <a:solidFill>
            <a:srgbClr val="050540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E5361D8-5428-B410-6ADD-63434E8184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wrap="square" lIns="0" tIns="0" rIns="0" bIns="0" anchor="t" anchorCtr="0">
            <a:noAutofit/>
          </a:bodyPr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D1ED17D-FE57-EC11-F2A7-8FF3DC6DD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6038" y="6448425"/>
            <a:ext cx="273050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2C11AD6-81BC-4F47-860D-E6FAD34E2400}" type="slidenum">
              <a:rPr lang="en-GB" altLang="en-US" sz="800" b="0" smtClean="0">
                <a:solidFill>
                  <a:schemeClr val="bg1"/>
                </a:solidFill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altLang="en-US" sz="8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56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title-noTab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711"/>
            <a:ext cx="4339425" cy="786650"/>
          </a:xfrm>
          <a:noFill/>
        </p:spPr>
        <p:txBody>
          <a:bodyPr lIns="432000" anchorCtr="0">
            <a:noAutofit/>
          </a:bodyPr>
          <a:lstStyle>
            <a:lvl1pPr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5059534"/>
            <a:ext cx="3559658" cy="802004"/>
          </a:xfrm>
        </p:spPr>
        <p:txBody>
          <a:bodyPr/>
          <a:lstStyle>
            <a:lvl1pPr>
              <a:defRPr sz="1600">
                <a:solidFill>
                  <a:srgbClr val="050540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6238" y="2954215"/>
            <a:ext cx="3703393" cy="185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292725" y="5059534"/>
            <a:ext cx="3559658" cy="802004"/>
          </a:xfrm>
        </p:spPr>
        <p:txBody>
          <a:bodyPr/>
          <a:lstStyle>
            <a:lvl1pPr>
              <a:defRPr sz="1600">
                <a:solidFill>
                  <a:srgbClr val="050540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97489" y="5059534"/>
            <a:ext cx="3559658" cy="802004"/>
          </a:xfrm>
        </p:spPr>
        <p:txBody>
          <a:bodyPr/>
          <a:lstStyle>
            <a:lvl1pPr>
              <a:defRPr sz="1600">
                <a:solidFill>
                  <a:srgbClr val="050540"/>
                </a:solidFill>
              </a:defRPr>
            </a:lvl1pPr>
            <a:lvl2pPr marL="295275" indent="-285750">
              <a:buClr>
                <a:srgbClr val="EB0000"/>
              </a:buClr>
              <a:buFont typeface="Arial" panose="020B0604020202020204" pitchFamily="34" charset="0"/>
              <a:buChar char="•"/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76238" y="2132892"/>
            <a:ext cx="3559658" cy="739262"/>
          </a:xfrm>
        </p:spPr>
        <p:txBody>
          <a:bodyPr/>
          <a:lstStyle>
            <a:lvl1pPr>
              <a:defRPr sz="1600" b="1">
                <a:solidFill>
                  <a:srgbClr val="050540"/>
                </a:solidFill>
              </a:defRPr>
            </a:lvl1pPr>
            <a:lvl2pPr marL="9525" indent="0">
              <a:buClr>
                <a:srgbClr val="EB0000"/>
              </a:buClr>
              <a:buNone/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316171" y="2156338"/>
            <a:ext cx="3538291" cy="739262"/>
          </a:xfrm>
        </p:spPr>
        <p:txBody>
          <a:bodyPr/>
          <a:lstStyle>
            <a:lvl1pPr>
              <a:defRPr sz="1600" b="1">
                <a:solidFill>
                  <a:srgbClr val="050540"/>
                </a:solidFill>
              </a:defRPr>
            </a:lvl1pPr>
            <a:lvl2pPr marL="9525" indent="0">
              <a:buClr>
                <a:srgbClr val="EB0000"/>
              </a:buClr>
              <a:buNone/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8197625" y="2132892"/>
            <a:ext cx="3559658" cy="739262"/>
          </a:xfrm>
        </p:spPr>
        <p:txBody>
          <a:bodyPr/>
          <a:lstStyle>
            <a:lvl1pPr>
              <a:defRPr sz="1600" b="1">
                <a:solidFill>
                  <a:srgbClr val="050540"/>
                </a:solidFill>
              </a:defRPr>
            </a:lvl1pPr>
            <a:lvl2pPr marL="9525" indent="0">
              <a:buClr>
                <a:srgbClr val="EB0000"/>
              </a:buClr>
              <a:buNone/>
              <a:defRPr sz="14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Picture Placeholder 45"/>
          <p:cNvSpPr>
            <a:spLocks noGrp="1"/>
          </p:cNvSpPr>
          <p:nvPr>
            <p:ph type="pic" sz="quarter" idx="24"/>
          </p:nvPr>
        </p:nvSpPr>
        <p:spPr>
          <a:xfrm>
            <a:off x="4212069" y="2954215"/>
            <a:ext cx="3703393" cy="1852247"/>
          </a:xfrm>
          <a:prstGeom prst="rect">
            <a:avLst/>
          </a:prstGeom>
          <a:solidFill>
            <a:srgbClr val="04043F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3" name="Picture Placeholder 45"/>
          <p:cNvSpPr>
            <a:spLocks noGrp="1"/>
          </p:cNvSpPr>
          <p:nvPr>
            <p:ph type="pic" sz="quarter" idx="25"/>
          </p:nvPr>
        </p:nvSpPr>
        <p:spPr>
          <a:xfrm>
            <a:off x="8040216" y="2954215"/>
            <a:ext cx="3703393" cy="185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76238" y="1484784"/>
            <a:ext cx="3559658" cy="297124"/>
          </a:xfrm>
        </p:spPr>
        <p:txBody>
          <a:bodyPr/>
          <a:lstStyle>
            <a:lvl1pPr>
              <a:defRPr sz="1600" b="0">
                <a:solidFill>
                  <a:srgbClr val="050540"/>
                </a:solidFill>
              </a:defRPr>
            </a:lvl1pPr>
            <a:lvl2pPr marL="9525" indent="0">
              <a:buClr>
                <a:srgbClr val="EB0000"/>
              </a:buClr>
              <a:buNone/>
              <a:defRPr sz="1400" b="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5F096-97C9-EA77-0C25-3FA09468B0A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9A18334-D4B8-8A99-5E7D-21D5E01D1F5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72CC6F46-5AD4-3643-A274-FBA6E44FF3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620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00" y="576000"/>
            <a:ext cx="9156700" cy="8136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000" y="1681163"/>
            <a:ext cx="10906125" cy="4758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000" y="2505075"/>
            <a:ext cx="4153633" cy="3684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5015880" y="2505075"/>
            <a:ext cx="4153633" cy="3684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629FF867-5897-B8BA-DA28-47BF7F951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DE032BC7-FC99-DE47-9561-FAE88445C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8CBC1A8-63D1-682A-CA31-37C35EE212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78000" y="6416675"/>
            <a:ext cx="10534650" cy="160338"/>
          </a:xfrm>
        </p:spPr>
        <p:txBody>
          <a:bodyPr lIns="0" tIns="0" rIns="0" bIns="0"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15877906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49504-C270-4012-CDD6-DD9E3DE8FEC2}"/>
              </a:ext>
            </a:extLst>
          </p:cNvPr>
          <p:cNvCxnSpPr>
            <a:cxnSpLocks/>
          </p:cNvCxnSpPr>
          <p:nvPr/>
        </p:nvCxnSpPr>
        <p:spPr>
          <a:xfrm>
            <a:off x="378000" y="2262188"/>
            <a:ext cx="8831263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00" y="576000"/>
            <a:ext cx="8356922" cy="81365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>
              <a:defRPr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000" y="1692000"/>
            <a:ext cx="10906125" cy="47588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000" y="2520000"/>
            <a:ext cx="2746862" cy="36845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0"/>
          </p:nvPr>
        </p:nvSpPr>
        <p:spPr>
          <a:xfrm>
            <a:off x="3436677" y="2520000"/>
            <a:ext cx="2746862" cy="36845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477709" y="2520000"/>
            <a:ext cx="2746862" cy="36845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D1BB54DD-09B1-5953-26D9-BF29F40D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CC0F9007-8B24-5B43-8723-3EC0FCF0E5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6FB9A93-84E7-DB2C-DD61-9080EA4B98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8000" y="6416675"/>
            <a:ext cx="10534650" cy="160338"/>
          </a:xfrm>
        </p:spPr>
        <p:txBody>
          <a:bodyPr lIns="0" tIns="0" rIns="0" bIns="0"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80947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-no tab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F53E9F-F61A-C6EC-6BC8-854BDC15775D}"/>
              </a:ext>
            </a:extLst>
          </p:cNvPr>
          <p:cNvCxnSpPr/>
          <p:nvPr/>
        </p:nvCxnSpPr>
        <p:spPr>
          <a:xfrm>
            <a:off x="371475" y="2262188"/>
            <a:ext cx="10917238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2708"/>
            <a:ext cx="7854463" cy="813655"/>
          </a:xfrm>
          <a:prstGeom prst="rect">
            <a:avLst/>
          </a:prstGeom>
          <a:noFill/>
        </p:spPr>
        <p:txBody>
          <a:bodyPr lIns="432000"/>
          <a:lstStyle>
            <a:lvl1pPr>
              <a:defRPr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681163"/>
            <a:ext cx="10906125" cy="4758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5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6D2851-0235-6DC0-1BDE-33F106425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D8BF44-ED97-4A25-0604-0CC55E6C5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621C75B4-4C67-C244-AF40-7E77A80D35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045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80710"/>
            <a:ext cx="4717773" cy="786637"/>
          </a:xfrm>
          <a:noFill/>
        </p:spPr>
        <p:txBody>
          <a:bodyPr lIns="432000" anchorCtr="0">
            <a:noAutofit/>
          </a:bodyPr>
          <a:lstStyle>
            <a:lvl1pPr algn="l"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5093162"/>
            <a:ext cx="2303462" cy="932990"/>
          </a:xfrm>
        </p:spPr>
        <p:txBody>
          <a:bodyPr>
            <a:noAutofit/>
          </a:bodyPr>
          <a:lstStyle>
            <a:lvl1pPr>
              <a:defRPr sz="14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1475" y="2072861"/>
            <a:ext cx="2752725" cy="262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76238" y="4838209"/>
            <a:ext cx="2316162" cy="20369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9525" indent="0">
              <a:buFontTx/>
              <a:buNone/>
              <a:tabLst/>
              <a:defRPr sz="14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54351" y="5093162"/>
            <a:ext cx="2303462" cy="932990"/>
          </a:xfrm>
        </p:spPr>
        <p:txBody>
          <a:bodyPr>
            <a:noAutofit/>
          </a:bodyPr>
          <a:lstStyle>
            <a:lvl1pPr>
              <a:defRPr sz="14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45"/>
          <p:cNvSpPr>
            <a:spLocks noGrp="1"/>
          </p:cNvSpPr>
          <p:nvPr>
            <p:ph type="pic" sz="quarter" idx="24"/>
          </p:nvPr>
        </p:nvSpPr>
        <p:spPr>
          <a:xfrm>
            <a:off x="3249588" y="2072861"/>
            <a:ext cx="2752725" cy="262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3254351" y="4838209"/>
            <a:ext cx="2316162" cy="20369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9525" indent="0">
              <a:buFontTx/>
              <a:buNone/>
              <a:tabLst/>
              <a:defRPr sz="14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138863" y="5093162"/>
            <a:ext cx="2303462" cy="932990"/>
          </a:xfrm>
        </p:spPr>
        <p:txBody>
          <a:bodyPr>
            <a:noAutofit/>
          </a:bodyPr>
          <a:lstStyle>
            <a:lvl1pPr>
              <a:defRPr sz="14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45"/>
          <p:cNvSpPr>
            <a:spLocks noGrp="1"/>
          </p:cNvSpPr>
          <p:nvPr>
            <p:ph type="pic" sz="quarter" idx="27"/>
          </p:nvPr>
        </p:nvSpPr>
        <p:spPr>
          <a:xfrm>
            <a:off x="6134100" y="2072861"/>
            <a:ext cx="2752725" cy="262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138863" y="4838209"/>
            <a:ext cx="2316162" cy="20369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9525" indent="0">
              <a:buFontTx/>
              <a:buNone/>
              <a:tabLst/>
              <a:defRPr sz="14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9016976" y="5093162"/>
            <a:ext cx="2303462" cy="932990"/>
          </a:xfrm>
        </p:spPr>
        <p:txBody>
          <a:bodyPr>
            <a:noAutofit/>
          </a:bodyPr>
          <a:lstStyle>
            <a:lvl1pPr>
              <a:defRPr sz="14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45"/>
          <p:cNvSpPr>
            <a:spLocks noGrp="1"/>
          </p:cNvSpPr>
          <p:nvPr>
            <p:ph type="pic" sz="quarter" idx="30"/>
          </p:nvPr>
        </p:nvSpPr>
        <p:spPr>
          <a:xfrm>
            <a:off x="9012213" y="2072861"/>
            <a:ext cx="2752725" cy="262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9016976" y="4838209"/>
            <a:ext cx="2316162" cy="20369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9525" indent="0">
              <a:buFontTx/>
              <a:buNone/>
              <a:tabLst/>
              <a:defRPr sz="14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0685B56-C903-B15F-6C74-2D821B77EEC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6A19395E-C644-4E47-B5F7-22B22BDBA7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6F3C249-44C6-0A34-6C6D-CF87A462250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1885481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/ Key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F9B09-EDE2-12EF-B534-CFC72001E31F}"/>
              </a:ext>
            </a:extLst>
          </p:cNvPr>
          <p:cNvCxnSpPr/>
          <p:nvPr/>
        </p:nvCxnSpPr>
        <p:spPr>
          <a:xfrm>
            <a:off x="371475" y="4800600"/>
            <a:ext cx="3527425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FA9B68-5EBC-4945-5A8C-552EA2DEABD4}"/>
              </a:ext>
            </a:extLst>
          </p:cNvPr>
          <p:cNvCxnSpPr/>
          <p:nvPr/>
        </p:nvCxnSpPr>
        <p:spPr>
          <a:xfrm>
            <a:off x="4224338" y="4800600"/>
            <a:ext cx="3527425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8805"/>
            <a:ext cx="4729555" cy="755176"/>
          </a:xfrm>
          <a:noFill/>
        </p:spPr>
        <p:txBody>
          <a:bodyPr lIns="432000" anchorCtr="0">
            <a:noAutofit/>
          </a:bodyPr>
          <a:lstStyle>
            <a:lvl1pPr>
              <a:defRPr sz="4000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376238" y="4887362"/>
            <a:ext cx="3523050" cy="1175634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6238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45"/>
          <p:cNvSpPr>
            <a:spLocks noGrp="1"/>
          </p:cNvSpPr>
          <p:nvPr>
            <p:ph type="pic" sz="quarter" idx="31"/>
          </p:nvPr>
        </p:nvSpPr>
        <p:spPr>
          <a:xfrm>
            <a:off x="2324807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1" name="Picture Placeholder 45"/>
          <p:cNvSpPr>
            <a:spLocks noGrp="1"/>
          </p:cNvSpPr>
          <p:nvPr>
            <p:ph type="pic" sz="quarter" idx="33"/>
          </p:nvPr>
        </p:nvSpPr>
        <p:spPr>
          <a:xfrm>
            <a:off x="4273376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2" name="Picture Placeholder 45"/>
          <p:cNvSpPr>
            <a:spLocks noGrp="1"/>
          </p:cNvSpPr>
          <p:nvPr>
            <p:ph type="pic" sz="quarter" idx="35"/>
          </p:nvPr>
        </p:nvSpPr>
        <p:spPr>
          <a:xfrm>
            <a:off x="6221944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Picture Placeholder 45"/>
          <p:cNvSpPr>
            <a:spLocks noGrp="1"/>
          </p:cNvSpPr>
          <p:nvPr>
            <p:ph type="pic" sz="quarter" idx="18"/>
          </p:nvPr>
        </p:nvSpPr>
        <p:spPr>
          <a:xfrm>
            <a:off x="8256104" y="0"/>
            <a:ext cx="4050196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324807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273376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6221944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371475" y="4374687"/>
            <a:ext cx="2549842" cy="417513"/>
          </a:xfrm>
        </p:spPr>
        <p:txBody>
          <a:bodyPr anchor="ctr">
            <a:noAutofit/>
          </a:bodyPr>
          <a:lstStyle>
            <a:lvl1pPr>
              <a:defRPr sz="1600" b="1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281826" y="4374687"/>
            <a:ext cx="2549842" cy="417513"/>
          </a:xfrm>
        </p:spPr>
        <p:txBody>
          <a:bodyPr anchor="ctr">
            <a:noAutofit/>
          </a:bodyPr>
          <a:lstStyle>
            <a:lvl1pPr>
              <a:defRPr sz="1600" b="1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4237038" y="4887362"/>
            <a:ext cx="3523050" cy="1175634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83EC41-0960-00CD-F422-A24AEF5F048C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71C921-C121-744B-9CB6-4EC04C3F45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E31765B-CED8-4855-191A-82E77AFBE79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1432307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/ Key facts with UK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88AB24B8-E366-62B7-74B5-EB2514AEE22D}"/>
              </a:ext>
            </a:extLst>
          </p:cNvPr>
          <p:cNvSpPr>
            <a:spLocks/>
          </p:cNvSpPr>
          <p:nvPr/>
        </p:nvSpPr>
        <p:spPr bwMode="auto">
          <a:xfrm>
            <a:off x="4403725" y="4244975"/>
            <a:ext cx="138113" cy="292100"/>
          </a:xfrm>
          <a:custGeom>
            <a:avLst/>
            <a:gdLst>
              <a:gd name="T0" fmla="*/ 127540049 w 232"/>
              <a:gd name="T1" fmla="*/ 0 h 498"/>
              <a:gd name="T2" fmla="*/ 127540049 w 232"/>
              <a:gd name="T3" fmla="*/ 0 h 498"/>
              <a:gd name="T4" fmla="*/ 159067043 w 232"/>
              <a:gd name="T5" fmla="*/ 37216971 h 498"/>
              <a:gd name="T6" fmla="*/ 114643075 w 232"/>
              <a:gd name="T7" fmla="*/ 80753193 h 498"/>
              <a:gd name="T8" fmla="*/ 76667296 w 232"/>
              <a:gd name="T9" fmla="*/ 43536811 h 498"/>
              <a:gd name="T10" fmla="*/ 127540049 w 232"/>
              <a:gd name="T11" fmla="*/ 0 h 498"/>
              <a:gd name="T12" fmla="*/ 51589086 w 232"/>
              <a:gd name="T13" fmla="*/ 348994798 h 498"/>
              <a:gd name="T14" fmla="*/ 51589086 w 232"/>
              <a:gd name="T15" fmla="*/ 348994798 h 498"/>
              <a:gd name="T16" fmla="*/ 32243328 w 232"/>
              <a:gd name="T17" fmla="*/ 285796391 h 498"/>
              <a:gd name="T18" fmla="*/ 58037871 w 232"/>
              <a:gd name="T19" fmla="*/ 199425431 h 498"/>
              <a:gd name="T20" fmla="*/ 58037871 w 232"/>
              <a:gd name="T21" fmla="*/ 180465908 h 498"/>
              <a:gd name="T22" fmla="*/ 13613902 w 232"/>
              <a:gd name="T23" fmla="*/ 199425431 h 498"/>
              <a:gd name="T24" fmla="*/ 0 w 232"/>
              <a:gd name="T25" fmla="*/ 186785749 h 498"/>
              <a:gd name="T26" fmla="*/ 121091265 w 232"/>
              <a:gd name="T27" fmla="*/ 124992078 h 498"/>
              <a:gd name="T28" fmla="*/ 133988834 w 232"/>
              <a:gd name="T29" fmla="*/ 180465908 h 498"/>
              <a:gd name="T30" fmla="*/ 108194290 w 232"/>
              <a:gd name="T31" fmla="*/ 273858783 h 498"/>
              <a:gd name="T32" fmla="*/ 114643075 w 232"/>
              <a:gd name="T33" fmla="*/ 298436072 h 498"/>
              <a:gd name="T34" fmla="*/ 152618259 w 232"/>
              <a:gd name="T35" fmla="*/ 273858783 h 498"/>
              <a:gd name="T36" fmla="*/ 165515828 w 232"/>
              <a:gd name="T37" fmla="*/ 285796391 h 498"/>
              <a:gd name="T38" fmla="*/ 51589086 w 232"/>
              <a:gd name="T39" fmla="*/ 348994798 h 49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8" tIns="45724" rIns="91448" bIns="45724" anchor="ctr"/>
          <a:lstStyle/>
          <a:p>
            <a:endParaRPr lang="en-US"/>
          </a:p>
        </p:txBody>
      </p:sp>
      <p:sp>
        <p:nvSpPr>
          <p:cNvPr id="4" name="Freeform 115">
            <a:extLst>
              <a:ext uri="{FF2B5EF4-FFF2-40B4-BE49-F238E27FC236}">
                <a16:creationId xmlns:a16="http://schemas.microsoft.com/office/drawing/2014/main" id="{1D43259D-2DE0-787E-38C5-CAD933A2FBC9}"/>
              </a:ext>
            </a:extLst>
          </p:cNvPr>
          <p:cNvSpPr>
            <a:spLocks/>
          </p:cNvSpPr>
          <p:nvPr/>
        </p:nvSpPr>
        <p:spPr bwMode="auto">
          <a:xfrm>
            <a:off x="482600" y="4243388"/>
            <a:ext cx="234950" cy="295275"/>
          </a:xfrm>
          <a:custGeom>
            <a:avLst/>
            <a:gdLst>
              <a:gd name="T0" fmla="*/ 268605422 w 400"/>
              <a:gd name="T1" fmla="*/ 88006886 h 498"/>
              <a:gd name="T2" fmla="*/ 268605422 w 400"/>
              <a:gd name="T3" fmla="*/ 88006886 h 498"/>
              <a:gd name="T4" fmla="*/ 162855242 w 400"/>
              <a:gd name="T5" fmla="*/ 6387377 h 498"/>
              <a:gd name="T6" fmla="*/ 81075000 w 400"/>
              <a:gd name="T7" fmla="*/ 107169609 h 498"/>
              <a:gd name="T8" fmla="*/ 93765211 w 400"/>
              <a:gd name="T9" fmla="*/ 151173052 h 498"/>
              <a:gd name="T10" fmla="*/ 6344810 w 400"/>
              <a:gd name="T11" fmla="*/ 288860787 h 498"/>
              <a:gd name="T12" fmla="*/ 0 w 400"/>
              <a:gd name="T13" fmla="*/ 308023510 h 498"/>
              <a:gd name="T14" fmla="*/ 6344810 w 400"/>
              <a:gd name="T15" fmla="*/ 339251607 h 498"/>
              <a:gd name="T16" fmla="*/ 19035021 w 400"/>
              <a:gd name="T17" fmla="*/ 352736333 h 498"/>
              <a:gd name="T18" fmla="*/ 43710200 w 400"/>
              <a:gd name="T19" fmla="*/ 345638984 h 498"/>
              <a:gd name="T20" fmla="*/ 62745221 w 400"/>
              <a:gd name="T21" fmla="*/ 333573610 h 498"/>
              <a:gd name="T22" fmla="*/ 100110021 w 400"/>
              <a:gd name="T23" fmla="*/ 276795413 h 498"/>
              <a:gd name="T24" fmla="*/ 100110021 w 400"/>
              <a:gd name="T25" fmla="*/ 276795413 h 498"/>
              <a:gd name="T26" fmla="*/ 124785201 w 400"/>
              <a:gd name="T27" fmla="*/ 270407444 h 498"/>
              <a:gd name="T28" fmla="*/ 162855242 w 400"/>
              <a:gd name="T29" fmla="*/ 201563872 h 498"/>
              <a:gd name="T30" fmla="*/ 206565443 w 400"/>
              <a:gd name="T31" fmla="*/ 201563872 h 498"/>
              <a:gd name="T32" fmla="*/ 268605422 w 400"/>
              <a:gd name="T33" fmla="*/ 88006886 h 498"/>
              <a:gd name="T34" fmla="*/ 224895222 w 400"/>
              <a:gd name="T35" fmla="*/ 112847607 h 498"/>
              <a:gd name="T36" fmla="*/ 224895222 w 400"/>
              <a:gd name="T37" fmla="*/ 112847607 h 498"/>
              <a:gd name="T38" fmla="*/ 180480371 w 400"/>
              <a:gd name="T39" fmla="*/ 100781640 h 498"/>
              <a:gd name="T40" fmla="*/ 155805191 w 400"/>
              <a:gd name="T41" fmla="*/ 56778789 h 498"/>
              <a:gd name="T42" fmla="*/ 218550412 w 400"/>
              <a:gd name="T43" fmla="*/ 50390820 h 498"/>
              <a:gd name="T44" fmla="*/ 224895222 w 400"/>
              <a:gd name="T45" fmla="*/ 112847607 h 4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8" tIns="45724" rIns="91448" bIns="45724" anchor="ctr"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34B7E2C-0291-0490-1AB5-0E4554F602F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058150" y="1662113"/>
            <a:ext cx="43529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91">
            <a:extLst>
              <a:ext uri="{FF2B5EF4-FFF2-40B4-BE49-F238E27FC236}">
                <a16:creationId xmlns:a16="http://schemas.microsoft.com/office/drawing/2014/main" id="{F32A7F76-020A-064A-9E8E-01823A34C969}"/>
              </a:ext>
            </a:extLst>
          </p:cNvPr>
          <p:cNvGrpSpPr>
            <a:grpSpLocks/>
          </p:cNvGrpSpPr>
          <p:nvPr/>
        </p:nvGrpSpPr>
        <p:grpSpPr bwMode="auto">
          <a:xfrm>
            <a:off x="9511763" y="3407754"/>
            <a:ext cx="2318915" cy="2742379"/>
            <a:chOff x="2274" y="1814"/>
            <a:chExt cx="1944" cy="2299"/>
          </a:xfrm>
          <a:solidFill>
            <a:srgbClr val="04043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A354EBC-996B-9F14-6417-E87F33EF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2704"/>
              <a:ext cx="168" cy="282"/>
            </a:xfrm>
            <a:custGeom>
              <a:avLst/>
              <a:gdLst/>
              <a:ahLst/>
              <a:cxnLst>
                <a:cxn ang="0">
                  <a:pos x="14" y="247"/>
                </a:cxn>
                <a:cxn ang="0">
                  <a:pos x="31" y="282"/>
                </a:cxn>
                <a:cxn ang="0">
                  <a:pos x="40" y="282"/>
                </a:cxn>
                <a:cxn ang="0">
                  <a:pos x="67" y="266"/>
                </a:cxn>
                <a:cxn ang="0">
                  <a:pos x="96" y="266"/>
                </a:cxn>
                <a:cxn ang="0">
                  <a:pos x="106" y="251"/>
                </a:cxn>
                <a:cxn ang="0">
                  <a:pos x="134" y="222"/>
                </a:cxn>
                <a:cxn ang="0">
                  <a:pos x="140" y="195"/>
                </a:cxn>
                <a:cxn ang="0">
                  <a:pos x="158" y="167"/>
                </a:cxn>
                <a:cxn ang="0">
                  <a:pos x="147" y="126"/>
                </a:cxn>
                <a:cxn ang="0">
                  <a:pos x="168" y="102"/>
                </a:cxn>
                <a:cxn ang="0">
                  <a:pos x="165" y="97"/>
                </a:cxn>
                <a:cxn ang="0">
                  <a:pos x="134" y="93"/>
                </a:cxn>
                <a:cxn ang="0">
                  <a:pos x="136" y="67"/>
                </a:cxn>
                <a:cxn ang="0">
                  <a:pos x="123" y="40"/>
                </a:cxn>
                <a:cxn ang="0">
                  <a:pos x="131" y="22"/>
                </a:cxn>
                <a:cxn ang="0">
                  <a:pos x="93" y="0"/>
                </a:cxn>
                <a:cxn ang="0">
                  <a:pos x="84" y="6"/>
                </a:cxn>
                <a:cxn ang="0">
                  <a:pos x="79" y="29"/>
                </a:cxn>
                <a:cxn ang="0">
                  <a:pos x="49" y="45"/>
                </a:cxn>
                <a:cxn ang="0">
                  <a:pos x="34" y="82"/>
                </a:cxn>
                <a:cxn ang="0">
                  <a:pos x="34" y="93"/>
                </a:cxn>
                <a:cxn ang="0">
                  <a:pos x="31" y="103"/>
                </a:cxn>
                <a:cxn ang="0">
                  <a:pos x="31" y="125"/>
                </a:cxn>
                <a:cxn ang="0">
                  <a:pos x="4" y="146"/>
                </a:cxn>
                <a:cxn ang="0">
                  <a:pos x="8" y="164"/>
                </a:cxn>
                <a:cxn ang="0">
                  <a:pos x="0" y="174"/>
                </a:cxn>
                <a:cxn ang="0">
                  <a:pos x="21" y="239"/>
                </a:cxn>
                <a:cxn ang="0">
                  <a:pos x="14" y="247"/>
                </a:cxn>
              </a:cxnLst>
              <a:rect l="0" t="0" r="r" b="b"/>
              <a:pathLst>
                <a:path w="168" h="282">
                  <a:moveTo>
                    <a:pt x="14" y="247"/>
                  </a:moveTo>
                  <a:lnTo>
                    <a:pt x="31" y="282"/>
                  </a:lnTo>
                  <a:lnTo>
                    <a:pt x="40" y="282"/>
                  </a:lnTo>
                  <a:lnTo>
                    <a:pt x="67" y="266"/>
                  </a:lnTo>
                  <a:lnTo>
                    <a:pt x="96" y="266"/>
                  </a:lnTo>
                  <a:lnTo>
                    <a:pt x="106" y="251"/>
                  </a:lnTo>
                  <a:lnTo>
                    <a:pt x="134" y="222"/>
                  </a:lnTo>
                  <a:lnTo>
                    <a:pt x="140" y="195"/>
                  </a:lnTo>
                  <a:lnTo>
                    <a:pt x="158" y="167"/>
                  </a:lnTo>
                  <a:lnTo>
                    <a:pt x="147" y="126"/>
                  </a:lnTo>
                  <a:lnTo>
                    <a:pt x="168" y="102"/>
                  </a:lnTo>
                  <a:lnTo>
                    <a:pt x="165" y="97"/>
                  </a:lnTo>
                  <a:lnTo>
                    <a:pt x="134" y="93"/>
                  </a:lnTo>
                  <a:lnTo>
                    <a:pt x="136" y="67"/>
                  </a:lnTo>
                  <a:lnTo>
                    <a:pt x="123" y="40"/>
                  </a:lnTo>
                  <a:lnTo>
                    <a:pt x="131" y="22"/>
                  </a:lnTo>
                  <a:lnTo>
                    <a:pt x="93" y="0"/>
                  </a:lnTo>
                  <a:lnTo>
                    <a:pt x="84" y="6"/>
                  </a:lnTo>
                  <a:lnTo>
                    <a:pt x="79" y="29"/>
                  </a:lnTo>
                  <a:lnTo>
                    <a:pt x="49" y="45"/>
                  </a:lnTo>
                  <a:lnTo>
                    <a:pt x="34" y="82"/>
                  </a:lnTo>
                  <a:lnTo>
                    <a:pt x="34" y="93"/>
                  </a:lnTo>
                  <a:lnTo>
                    <a:pt x="31" y="103"/>
                  </a:lnTo>
                  <a:lnTo>
                    <a:pt x="31" y="125"/>
                  </a:lnTo>
                  <a:lnTo>
                    <a:pt x="4" y="146"/>
                  </a:lnTo>
                  <a:lnTo>
                    <a:pt x="8" y="164"/>
                  </a:lnTo>
                  <a:lnTo>
                    <a:pt x="0" y="174"/>
                  </a:lnTo>
                  <a:lnTo>
                    <a:pt x="21" y="239"/>
                  </a:lnTo>
                  <a:lnTo>
                    <a:pt x="14" y="24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3554A3B-106D-F2DF-CA71-A33A09181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2704"/>
              <a:ext cx="168" cy="282"/>
            </a:xfrm>
            <a:custGeom>
              <a:avLst/>
              <a:gdLst/>
              <a:ahLst/>
              <a:cxnLst>
                <a:cxn ang="0">
                  <a:pos x="14" y="247"/>
                </a:cxn>
                <a:cxn ang="0">
                  <a:pos x="31" y="282"/>
                </a:cxn>
                <a:cxn ang="0">
                  <a:pos x="40" y="282"/>
                </a:cxn>
                <a:cxn ang="0">
                  <a:pos x="67" y="266"/>
                </a:cxn>
                <a:cxn ang="0">
                  <a:pos x="96" y="266"/>
                </a:cxn>
                <a:cxn ang="0">
                  <a:pos x="106" y="251"/>
                </a:cxn>
                <a:cxn ang="0">
                  <a:pos x="134" y="222"/>
                </a:cxn>
                <a:cxn ang="0">
                  <a:pos x="140" y="195"/>
                </a:cxn>
                <a:cxn ang="0">
                  <a:pos x="158" y="167"/>
                </a:cxn>
                <a:cxn ang="0">
                  <a:pos x="147" y="126"/>
                </a:cxn>
                <a:cxn ang="0">
                  <a:pos x="168" y="102"/>
                </a:cxn>
                <a:cxn ang="0">
                  <a:pos x="165" y="97"/>
                </a:cxn>
                <a:cxn ang="0">
                  <a:pos x="134" y="93"/>
                </a:cxn>
                <a:cxn ang="0">
                  <a:pos x="136" y="67"/>
                </a:cxn>
                <a:cxn ang="0">
                  <a:pos x="123" y="40"/>
                </a:cxn>
                <a:cxn ang="0">
                  <a:pos x="131" y="22"/>
                </a:cxn>
                <a:cxn ang="0">
                  <a:pos x="93" y="0"/>
                </a:cxn>
                <a:cxn ang="0">
                  <a:pos x="84" y="6"/>
                </a:cxn>
                <a:cxn ang="0">
                  <a:pos x="79" y="29"/>
                </a:cxn>
                <a:cxn ang="0">
                  <a:pos x="49" y="45"/>
                </a:cxn>
                <a:cxn ang="0">
                  <a:pos x="34" y="82"/>
                </a:cxn>
                <a:cxn ang="0">
                  <a:pos x="34" y="93"/>
                </a:cxn>
                <a:cxn ang="0">
                  <a:pos x="31" y="103"/>
                </a:cxn>
                <a:cxn ang="0">
                  <a:pos x="31" y="125"/>
                </a:cxn>
                <a:cxn ang="0">
                  <a:pos x="4" y="146"/>
                </a:cxn>
                <a:cxn ang="0">
                  <a:pos x="8" y="164"/>
                </a:cxn>
                <a:cxn ang="0">
                  <a:pos x="0" y="174"/>
                </a:cxn>
                <a:cxn ang="0">
                  <a:pos x="21" y="239"/>
                </a:cxn>
                <a:cxn ang="0">
                  <a:pos x="14" y="247"/>
                </a:cxn>
              </a:cxnLst>
              <a:rect l="0" t="0" r="r" b="b"/>
              <a:pathLst>
                <a:path w="168" h="282">
                  <a:moveTo>
                    <a:pt x="14" y="247"/>
                  </a:moveTo>
                  <a:lnTo>
                    <a:pt x="31" y="282"/>
                  </a:lnTo>
                  <a:lnTo>
                    <a:pt x="40" y="282"/>
                  </a:lnTo>
                  <a:lnTo>
                    <a:pt x="67" y="266"/>
                  </a:lnTo>
                  <a:lnTo>
                    <a:pt x="96" y="266"/>
                  </a:lnTo>
                  <a:lnTo>
                    <a:pt x="106" y="251"/>
                  </a:lnTo>
                  <a:lnTo>
                    <a:pt x="134" y="222"/>
                  </a:lnTo>
                  <a:lnTo>
                    <a:pt x="140" y="195"/>
                  </a:lnTo>
                  <a:lnTo>
                    <a:pt x="158" y="167"/>
                  </a:lnTo>
                  <a:lnTo>
                    <a:pt x="147" y="126"/>
                  </a:lnTo>
                  <a:lnTo>
                    <a:pt x="168" y="102"/>
                  </a:lnTo>
                  <a:lnTo>
                    <a:pt x="165" y="97"/>
                  </a:lnTo>
                  <a:lnTo>
                    <a:pt x="134" y="93"/>
                  </a:lnTo>
                  <a:lnTo>
                    <a:pt x="136" y="67"/>
                  </a:lnTo>
                  <a:lnTo>
                    <a:pt x="123" y="40"/>
                  </a:lnTo>
                  <a:lnTo>
                    <a:pt x="131" y="22"/>
                  </a:lnTo>
                  <a:lnTo>
                    <a:pt x="93" y="0"/>
                  </a:lnTo>
                  <a:lnTo>
                    <a:pt x="84" y="6"/>
                  </a:lnTo>
                  <a:lnTo>
                    <a:pt x="79" y="29"/>
                  </a:lnTo>
                  <a:lnTo>
                    <a:pt x="49" y="45"/>
                  </a:lnTo>
                  <a:lnTo>
                    <a:pt x="34" y="82"/>
                  </a:lnTo>
                  <a:lnTo>
                    <a:pt x="34" y="93"/>
                  </a:lnTo>
                  <a:lnTo>
                    <a:pt x="31" y="103"/>
                  </a:lnTo>
                  <a:lnTo>
                    <a:pt x="31" y="125"/>
                  </a:lnTo>
                  <a:lnTo>
                    <a:pt x="4" y="146"/>
                  </a:lnTo>
                  <a:lnTo>
                    <a:pt x="8" y="164"/>
                  </a:lnTo>
                  <a:lnTo>
                    <a:pt x="0" y="174"/>
                  </a:lnTo>
                  <a:lnTo>
                    <a:pt x="21" y="239"/>
                  </a:lnTo>
                  <a:lnTo>
                    <a:pt x="14" y="24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0772CE0-6AFD-7579-CEED-6D7D7C81B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700"/>
              <a:ext cx="211" cy="332"/>
            </a:xfrm>
            <a:custGeom>
              <a:avLst/>
              <a:gdLst/>
              <a:ahLst/>
              <a:cxnLst>
                <a:cxn ang="0">
                  <a:pos x="113" y="332"/>
                </a:cxn>
                <a:cxn ang="0">
                  <a:pos x="128" y="313"/>
                </a:cxn>
                <a:cxn ang="0">
                  <a:pos x="128" y="304"/>
                </a:cxn>
                <a:cxn ang="0">
                  <a:pos x="148" y="297"/>
                </a:cxn>
                <a:cxn ang="0">
                  <a:pos x="189" y="251"/>
                </a:cxn>
                <a:cxn ang="0">
                  <a:pos x="196" y="243"/>
                </a:cxn>
                <a:cxn ang="0">
                  <a:pos x="173" y="177"/>
                </a:cxn>
                <a:cxn ang="0">
                  <a:pos x="183" y="168"/>
                </a:cxn>
                <a:cxn ang="0">
                  <a:pos x="179" y="149"/>
                </a:cxn>
                <a:cxn ang="0">
                  <a:pos x="206" y="128"/>
                </a:cxn>
                <a:cxn ang="0">
                  <a:pos x="206" y="107"/>
                </a:cxn>
                <a:cxn ang="0">
                  <a:pos x="211" y="96"/>
                </a:cxn>
                <a:cxn ang="0">
                  <a:pos x="211" y="85"/>
                </a:cxn>
                <a:cxn ang="0">
                  <a:pos x="195" y="85"/>
                </a:cxn>
                <a:cxn ang="0">
                  <a:pos x="175" y="77"/>
                </a:cxn>
                <a:cxn ang="0">
                  <a:pos x="164" y="84"/>
                </a:cxn>
                <a:cxn ang="0">
                  <a:pos x="143" y="79"/>
                </a:cxn>
                <a:cxn ang="0">
                  <a:pos x="134" y="84"/>
                </a:cxn>
                <a:cxn ang="0">
                  <a:pos x="110" y="85"/>
                </a:cxn>
                <a:cxn ang="0">
                  <a:pos x="101" y="77"/>
                </a:cxn>
                <a:cxn ang="0">
                  <a:pos x="54" y="26"/>
                </a:cxn>
                <a:cxn ang="0">
                  <a:pos x="43" y="3"/>
                </a:cxn>
                <a:cxn ang="0">
                  <a:pos x="19" y="0"/>
                </a:cxn>
                <a:cxn ang="0">
                  <a:pos x="0" y="36"/>
                </a:cxn>
                <a:cxn ang="0">
                  <a:pos x="0" y="62"/>
                </a:cxn>
                <a:cxn ang="0">
                  <a:pos x="0" y="95"/>
                </a:cxn>
                <a:cxn ang="0">
                  <a:pos x="10" y="128"/>
                </a:cxn>
                <a:cxn ang="0">
                  <a:pos x="43" y="139"/>
                </a:cxn>
                <a:cxn ang="0">
                  <a:pos x="61" y="168"/>
                </a:cxn>
                <a:cxn ang="0">
                  <a:pos x="63" y="212"/>
                </a:cxn>
                <a:cxn ang="0">
                  <a:pos x="47" y="238"/>
                </a:cxn>
                <a:cxn ang="0">
                  <a:pos x="51" y="254"/>
                </a:cxn>
                <a:cxn ang="0">
                  <a:pos x="81" y="268"/>
                </a:cxn>
                <a:cxn ang="0">
                  <a:pos x="106" y="270"/>
                </a:cxn>
                <a:cxn ang="0">
                  <a:pos x="110" y="281"/>
                </a:cxn>
                <a:cxn ang="0">
                  <a:pos x="92" y="310"/>
                </a:cxn>
                <a:cxn ang="0">
                  <a:pos x="113" y="332"/>
                </a:cxn>
              </a:cxnLst>
              <a:rect l="0" t="0" r="r" b="b"/>
              <a:pathLst>
                <a:path w="211" h="332">
                  <a:moveTo>
                    <a:pt x="113" y="332"/>
                  </a:moveTo>
                  <a:lnTo>
                    <a:pt x="128" y="313"/>
                  </a:lnTo>
                  <a:lnTo>
                    <a:pt x="128" y="304"/>
                  </a:lnTo>
                  <a:lnTo>
                    <a:pt x="148" y="297"/>
                  </a:lnTo>
                  <a:lnTo>
                    <a:pt x="189" y="251"/>
                  </a:lnTo>
                  <a:lnTo>
                    <a:pt x="196" y="243"/>
                  </a:lnTo>
                  <a:lnTo>
                    <a:pt x="173" y="177"/>
                  </a:lnTo>
                  <a:lnTo>
                    <a:pt x="183" y="168"/>
                  </a:lnTo>
                  <a:lnTo>
                    <a:pt x="179" y="149"/>
                  </a:lnTo>
                  <a:lnTo>
                    <a:pt x="206" y="128"/>
                  </a:lnTo>
                  <a:lnTo>
                    <a:pt x="206" y="107"/>
                  </a:lnTo>
                  <a:lnTo>
                    <a:pt x="211" y="96"/>
                  </a:lnTo>
                  <a:lnTo>
                    <a:pt x="211" y="85"/>
                  </a:lnTo>
                  <a:lnTo>
                    <a:pt x="195" y="85"/>
                  </a:lnTo>
                  <a:lnTo>
                    <a:pt x="175" y="77"/>
                  </a:lnTo>
                  <a:lnTo>
                    <a:pt x="164" y="84"/>
                  </a:lnTo>
                  <a:lnTo>
                    <a:pt x="143" y="79"/>
                  </a:lnTo>
                  <a:lnTo>
                    <a:pt x="134" y="84"/>
                  </a:lnTo>
                  <a:lnTo>
                    <a:pt x="110" y="85"/>
                  </a:lnTo>
                  <a:lnTo>
                    <a:pt x="101" y="77"/>
                  </a:lnTo>
                  <a:lnTo>
                    <a:pt x="54" y="26"/>
                  </a:lnTo>
                  <a:lnTo>
                    <a:pt x="43" y="3"/>
                  </a:lnTo>
                  <a:lnTo>
                    <a:pt x="19" y="0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10" y="128"/>
                  </a:lnTo>
                  <a:lnTo>
                    <a:pt x="43" y="139"/>
                  </a:lnTo>
                  <a:lnTo>
                    <a:pt x="61" y="168"/>
                  </a:lnTo>
                  <a:lnTo>
                    <a:pt x="63" y="212"/>
                  </a:lnTo>
                  <a:lnTo>
                    <a:pt x="47" y="238"/>
                  </a:lnTo>
                  <a:lnTo>
                    <a:pt x="51" y="254"/>
                  </a:lnTo>
                  <a:lnTo>
                    <a:pt x="81" y="268"/>
                  </a:lnTo>
                  <a:lnTo>
                    <a:pt x="106" y="270"/>
                  </a:lnTo>
                  <a:lnTo>
                    <a:pt x="110" y="281"/>
                  </a:lnTo>
                  <a:lnTo>
                    <a:pt x="92" y="310"/>
                  </a:lnTo>
                  <a:lnTo>
                    <a:pt x="113" y="3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7ACDF187-FEC3-7087-1BC7-A4D45B23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700"/>
              <a:ext cx="211" cy="332"/>
            </a:xfrm>
            <a:custGeom>
              <a:avLst/>
              <a:gdLst/>
              <a:ahLst/>
              <a:cxnLst>
                <a:cxn ang="0">
                  <a:pos x="113" y="332"/>
                </a:cxn>
                <a:cxn ang="0">
                  <a:pos x="128" y="313"/>
                </a:cxn>
                <a:cxn ang="0">
                  <a:pos x="128" y="304"/>
                </a:cxn>
                <a:cxn ang="0">
                  <a:pos x="148" y="297"/>
                </a:cxn>
                <a:cxn ang="0">
                  <a:pos x="189" y="251"/>
                </a:cxn>
                <a:cxn ang="0">
                  <a:pos x="196" y="243"/>
                </a:cxn>
                <a:cxn ang="0">
                  <a:pos x="173" y="177"/>
                </a:cxn>
                <a:cxn ang="0">
                  <a:pos x="183" y="168"/>
                </a:cxn>
                <a:cxn ang="0">
                  <a:pos x="179" y="149"/>
                </a:cxn>
                <a:cxn ang="0">
                  <a:pos x="206" y="128"/>
                </a:cxn>
                <a:cxn ang="0">
                  <a:pos x="206" y="107"/>
                </a:cxn>
                <a:cxn ang="0">
                  <a:pos x="211" y="96"/>
                </a:cxn>
                <a:cxn ang="0">
                  <a:pos x="211" y="85"/>
                </a:cxn>
                <a:cxn ang="0">
                  <a:pos x="195" y="85"/>
                </a:cxn>
                <a:cxn ang="0">
                  <a:pos x="175" y="77"/>
                </a:cxn>
                <a:cxn ang="0">
                  <a:pos x="164" y="84"/>
                </a:cxn>
                <a:cxn ang="0">
                  <a:pos x="143" y="79"/>
                </a:cxn>
                <a:cxn ang="0">
                  <a:pos x="134" y="84"/>
                </a:cxn>
                <a:cxn ang="0">
                  <a:pos x="110" y="85"/>
                </a:cxn>
                <a:cxn ang="0">
                  <a:pos x="101" y="77"/>
                </a:cxn>
                <a:cxn ang="0">
                  <a:pos x="54" y="26"/>
                </a:cxn>
                <a:cxn ang="0">
                  <a:pos x="43" y="3"/>
                </a:cxn>
                <a:cxn ang="0">
                  <a:pos x="19" y="0"/>
                </a:cxn>
                <a:cxn ang="0">
                  <a:pos x="0" y="36"/>
                </a:cxn>
                <a:cxn ang="0">
                  <a:pos x="0" y="62"/>
                </a:cxn>
                <a:cxn ang="0">
                  <a:pos x="0" y="95"/>
                </a:cxn>
                <a:cxn ang="0">
                  <a:pos x="10" y="128"/>
                </a:cxn>
                <a:cxn ang="0">
                  <a:pos x="43" y="139"/>
                </a:cxn>
                <a:cxn ang="0">
                  <a:pos x="61" y="168"/>
                </a:cxn>
                <a:cxn ang="0">
                  <a:pos x="63" y="212"/>
                </a:cxn>
                <a:cxn ang="0">
                  <a:pos x="47" y="238"/>
                </a:cxn>
                <a:cxn ang="0">
                  <a:pos x="51" y="254"/>
                </a:cxn>
                <a:cxn ang="0">
                  <a:pos x="81" y="268"/>
                </a:cxn>
                <a:cxn ang="0">
                  <a:pos x="106" y="270"/>
                </a:cxn>
                <a:cxn ang="0">
                  <a:pos x="110" y="281"/>
                </a:cxn>
                <a:cxn ang="0">
                  <a:pos x="92" y="310"/>
                </a:cxn>
                <a:cxn ang="0">
                  <a:pos x="113" y="332"/>
                </a:cxn>
              </a:cxnLst>
              <a:rect l="0" t="0" r="r" b="b"/>
              <a:pathLst>
                <a:path w="211" h="332">
                  <a:moveTo>
                    <a:pt x="113" y="332"/>
                  </a:moveTo>
                  <a:lnTo>
                    <a:pt x="128" y="313"/>
                  </a:lnTo>
                  <a:lnTo>
                    <a:pt x="128" y="304"/>
                  </a:lnTo>
                  <a:lnTo>
                    <a:pt x="148" y="297"/>
                  </a:lnTo>
                  <a:lnTo>
                    <a:pt x="189" y="251"/>
                  </a:lnTo>
                  <a:lnTo>
                    <a:pt x="196" y="243"/>
                  </a:lnTo>
                  <a:lnTo>
                    <a:pt x="173" y="177"/>
                  </a:lnTo>
                  <a:lnTo>
                    <a:pt x="183" y="168"/>
                  </a:lnTo>
                  <a:lnTo>
                    <a:pt x="179" y="149"/>
                  </a:lnTo>
                  <a:lnTo>
                    <a:pt x="206" y="128"/>
                  </a:lnTo>
                  <a:lnTo>
                    <a:pt x="206" y="107"/>
                  </a:lnTo>
                  <a:lnTo>
                    <a:pt x="211" y="96"/>
                  </a:lnTo>
                  <a:lnTo>
                    <a:pt x="211" y="85"/>
                  </a:lnTo>
                  <a:lnTo>
                    <a:pt x="195" y="85"/>
                  </a:lnTo>
                  <a:lnTo>
                    <a:pt x="175" y="77"/>
                  </a:lnTo>
                  <a:lnTo>
                    <a:pt x="164" y="84"/>
                  </a:lnTo>
                  <a:lnTo>
                    <a:pt x="143" y="79"/>
                  </a:lnTo>
                  <a:lnTo>
                    <a:pt x="134" y="84"/>
                  </a:lnTo>
                  <a:lnTo>
                    <a:pt x="110" y="85"/>
                  </a:lnTo>
                  <a:lnTo>
                    <a:pt x="101" y="77"/>
                  </a:lnTo>
                  <a:lnTo>
                    <a:pt x="54" y="26"/>
                  </a:lnTo>
                  <a:lnTo>
                    <a:pt x="43" y="3"/>
                  </a:lnTo>
                  <a:lnTo>
                    <a:pt x="19" y="0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10" y="128"/>
                  </a:lnTo>
                  <a:lnTo>
                    <a:pt x="43" y="139"/>
                  </a:lnTo>
                  <a:lnTo>
                    <a:pt x="61" y="168"/>
                  </a:lnTo>
                  <a:lnTo>
                    <a:pt x="63" y="212"/>
                  </a:lnTo>
                  <a:lnTo>
                    <a:pt x="47" y="238"/>
                  </a:lnTo>
                  <a:lnTo>
                    <a:pt x="51" y="254"/>
                  </a:lnTo>
                  <a:lnTo>
                    <a:pt x="81" y="268"/>
                  </a:lnTo>
                  <a:lnTo>
                    <a:pt x="106" y="270"/>
                  </a:lnTo>
                  <a:lnTo>
                    <a:pt x="110" y="281"/>
                  </a:lnTo>
                  <a:lnTo>
                    <a:pt x="92" y="310"/>
                  </a:lnTo>
                  <a:lnTo>
                    <a:pt x="113" y="33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F6FC93C-5761-2AE6-C21D-89C5C524E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2913"/>
              <a:ext cx="245" cy="268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171" y="21"/>
                </a:cxn>
                <a:cxn ang="0">
                  <a:pos x="146" y="6"/>
                </a:cxn>
                <a:cxn ang="0">
                  <a:pos x="120" y="13"/>
                </a:cxn>
                <a:cxn ang="0">
                  <a:pos x="120" y="30"/>
                </a:cxn>
                <a:cxn ang="0">
                  <a:pos x="111" y="40"/>
                </a:cxn>
                <a:cxn ang="0">
                  <a:pos x="93" y="26"/>
                </a:cxn>
                <a:cxn ang="0">
                  <a:pos x="72" y="27"/>
                </a:cxn>
                <a:cxn ang="0">
                  <a:pos x="49" y="24"/>
                </a:cxn>
                <a:cxn ang="0">
                  <a:pos x="14" y="53"/>
                </a:cxn>
                <a:cxn ang="0">
                  <a:pos x="19" y="83"/>
                </a:cxn>
                <a:cxn ang="0">
                  <a:pos x="54" y="107"/>
                </a:cxn>
                <a:cxn ang="0">
                  <a:pos x="57" y="117"/>
                </a:cxn>
                <a:cxn ang="0">
                  <a:pos x="42" y="140"/>
                </a:cxn>
                <a:cxn ang="0">
                  <a:pos x="48" y="161"/>
                </a:cxn>
                <a:cxn ang="0">
                  <a:pos x="28" y="174"/>
                </a:cxn>
                <a:cxn ang="0">
                  <a:pos x="29" y="181"/>
                </a:cxn>
                <a:cxn ang="0">
                  <a:pos x="49" y="178"/>
                </a:cxn>
                <a:cxn ang="0">
                  <a:pos x="53" y="191"/>
                </a:cxn>
                <a:cxn ang="0">
                  <a:pos x="29" y="202"/>
                </a:cxn>
                <a:cxn ang="0">
                  <a:pos x="7" y="209"/>
                </a:cxn>
                <a:cxn ang="0">
                  <a:pos x="0" y="220"/>
                </a:cxn>
                <a:cxn ang="0">
                  <a:pos x="19" y="245"/>
                </a:cxn>
                <a:cxn ang="0">
                  <a:pos x="49" y="260"/>
                </a:cxn>
                <a:cxn ang="0">
                  <a:pos x="65" y="260"/>
                </a:cxn>
                <a:cxn ang="0">
                  <a:pos x="89" y="237"/>
                </a:cxn>
                <a:cxn ang="0">
                  <a:pos x="112" y="246"/>
                </a:cxn>
                <a:cxn ang="0">
                  <a:pos x="126" y="260"/>
                </a:cxn>
                <a:cxn ang="0">
                  <a:pos x="134" y="268"/>
                </a:cxn>
                <a:cxn ang="0">
                  <a:pos x="159" y="260"/>
                </a:cxn>
                <a:cxn ang="0">
                  <a:pos x="165" y="263"/>
                </a:cxn>
                <a:cxn ang="0">
                  <a:pos x="187" y="254"/>
                </a:cxn>
                <a:cxn ang="0">
                  <a:pos x="198" y="254"/>
                </a:cxn>
                <a:cxn ang="0">
                  <a:pos x="208" y="237"/>
                </a:cxn>
                <a:cxn ang="0">
                  <a:pos x="221" y="236"/>
                </a:cxn>
                <a:cxn ang="0">
                  <a:pos x="228" y="220"/>
                </a:cxn>
                <a:cxn ang="0">
                  <a:pos x="237" y="205"/>
                </a:cxn>
                <a:cxn ang="0">
                  <a:pos x="237" y="188"/>
                </a:cxn>
                <a:cxn ang="0">
                  <a:pos x="245" y="179"/>
                </a:cxn>
                <a:cxn ang="0">
                  <a:pos x="237" y="160"/>
                </a:cxn>
                <a:cxn ang="0">
                  <a:pos x="237" y="156"/>
                </a:cxn>
                <a:cxn ang="0">
                  <a:pos x="245" y="150"/>
                </a:cxn>
                <a:cxn ang="0">
                  <a:pos x="242" y="120"/>
                </a:cxn>
                <a:cxn ang="0">
                  <a:pos x="228" y="115"/>
                </a:cxn>
                <a:cxn ang="0">
                  <a:pos x="224" y="100"/>
                </a:cxn>
                <a:cxn ang="0">
                  <a:pos x="208" y="79"/>
                </a:cxn>
                <a:cxn ang="0">
                  <a:pos x="210" y="47"/>
                </a:cxn>
                <a:cxn ang="0">
                  <a:pos x="206" y="45"/>
                </a:cxn>
                <a:cxn ang="0">
                  <a:pos x="198" y="48"/>
                </a:cxn>
                <a:cxn ang="0">
                  <a:pos x="189" y="42"/>
                </a:cxn>
                <a:cxn ang="0">
                  <a:pos x="200" y="16"/>
                </a:cxn>
                <a:cxn ang="0">
                  <a:pos x="206" y="0"/>
                </a:cxn>
              </a:cxnLst>
              <a:rect l="0" t="0" r="r" b="b"/>
              <a:pathLst>
                <a:path w="245" h="268">
                  <a:moveTo>
                    <a:pt x="206" y="0"/>
                  </a:moveTo>
                  <a:lnTo>
                    <a:pt x="171" y="21"/>
                  </a:lnTo>
                  <a:lnTo>
                    <a:pt x="146" y="6"/>
                  </a:lnTo>
                  <a:lnTo>
                    <a:pt x="120" y="13"/>
                  </a:lnTo>
                  <a:lnTo>
                    <a:pt x="120" y="30"/>
                  </a:lnTo>
                  <a:lnTo>
                    <a:pt x="111" y="40"/>
                  </a:lnTo>
                  <a:lnTo>
                    <a:pt x="93" y="26"/>
                  </a:lnTo>
                  <a:lnTo>
                    <a:pt x="72" y="27"/>
                  </a:lnTo>
                  <a:lnTo>
                    <a:pt x="49" y="24"/>
                  </a:lnTo>
                  <a:lnTo>
                    <a:pt x="14" y="53"/>
                  </a:lnTo>
                  <a:lnTo>
                    <a:pt x="19" y="83"/>
                  </a:lnTo>
                  <a:lnTo>
                    <a:pt x="54" y="107"/>
                  </a:lnTo>
                  <a:lnTo>
                    <a:pt x="57" y="117"/>
                  </a:lnTo>
                  <a:lnTo>
                    <a:pt x="42" y="140"/>
                  </a:lnTo>
                  <a:lnTo>
                    <a:pt x="48" y="161"/>
                  </a:lnTo>
                  <a:lnTo>
                    <a:pt x="28" y="174"/>
                  </a:lnTo>
                  <a:lnTo>
                    <a:pt x="29" y="181"/>
                  </a:lnTo>
                  <a:lnTo>
                    <a:pt x="49" y="178"/>
                  </a:lnTo>
                  <a:lnTo>
                    <a:pt x="53" y="191"/>
                  </a:lnTo>
                  <a:lnTo>
                    <a:pt x="29" y="202"/>
                  </a:lnTo>
                  <a:lnTo>
                    <a:pt x="7" y="209"/>
                  </a:lnTo>
                  <a:lnTo>
                    <a:pt x="0" y="220"/>
                  </a:lnTo>
                  <a:lnTo>
                    <a:pt x="19" y="245"/>
                  </a:lnTo>
                  <a:lnTo>
                    <a:pt x="49" y="260"/>
                  </a:lnTo>
                  <a:lnTo>
                    <a:pt x="65" y="260"/>
                  </a:lnTo>
                  <a:lnTo>
                    <a:pt x="89" y="237"/>
                  </a:lnTo>
                  <a:lnTo>
                    <a:pt x="112" y="246"/>
                  </a:lnTo>
                  <a:lnTo>
                    <a:pt x="126" y="260"/>
                  </a:lnTo>
                  <a:lnTo>
                    <a:pt x="134" y="268"/>
                  </a:lnTo>
                  <a:lnTo>
                    <a:pt x="159" y="260"/>
                  </a:lnTo>
                  <a:lnTo>
                    <a:pt x="165" y="263"/>
                  </a:lnTo>
                  <a:lnTo>
                    <a:pt x="187" y="254"/>
                  </a:lnTo>
                  <a:lnTo>
                    <a:pt x="198" y="254"/>
                  </a:lnTo>
                  <a:lnTo>
                    <a:pt x="208" y="237"/>
                  </a:lnTo>
                  <a:lnTo>
                    <a:pt x="221" y="236"/>
                  </a:lnTo>
                  <a:lnTo>
                    <a:pt x="228" y="220"/>
                  </a:lnTo>
                  <a:lnTo>
                    <a:pt x="237" y="205"/>
                  </a:lnTo>
                  <a:lnTo>
                    <a:pt x="237" y="188"/>
                  </a:lnTo>
                  <a:lnTo>
                    <a:pt x="245" y="179"/>
                  </a:lnTo>
                  <a:lnTo>
                    <a:pt x="237" y="160"/>
                  </a:lnTo>
                  <a:lnTo>
                    <a:pt x="237" y="156"/>
                  </a:lnTo>
                  <a:lnTo>
                    <a:pt x="245" y="150"/>
                  </a:lnTo>
                  <a:lnTo>
                    <a:pt x="242" y="120"/>
                  </a:lnTo>
                  <a:lnTo>
                    <a:pt x="228" y="115"/>
                  </a:lnTo>
                  <a:lnTo>
                    <a:pt x="224" y="100"/>
                  </a:lnTo>
                  <a:lnTo>
                    <a:pt x="208" y="79"/>
                  </a:lnTo>
                  <a:lnTo>
                    <a:pt x="210" y="47"/>
                  </a:lnTo>
                  <a:lnTo>
                    <a:pt x="206" y="45"/>
                  </a:lnTo>
                  <a:lnTo>
                    <a:pt x="198" y="48"/>
                  </a:lnTo>
                  <a:lnTo>
                    <a:pt x="189" y="42"/>
                  </a:lnTo>
                  <a:lnTo>
                    <a:pt x="200" y="16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CD5B015-C6E8-3F20-F2D6-B8C700F0E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2913"/>
              <a:ext cx="245" cy="268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171" y="21"/>
                </a:cxn>
                <a:cxn ang="0">
                  <a:pos x="146" y="6"/>
                </a:cxn>
                <a:cxn ang="0">
                  <a:pos x="120" y="13"/>
                </a:cxn>
                <a:cxn ang="0">
                  <a:pos x="120" y="30"/>
                </a:cxn>
                <a:cxn ang="0">
                  <a:pos x="111" y="40"/>
                </a:cxn>
                <a:cxn ang="0">
                  <a:pos x="93" y="26"/>
                </a:cxn>
                <a:cxn ang="0">
                  <a:pos x="72" y="27"/>
                </a:cxn>
                <a:cxn ang="0">
                  <a:pos x="49" y="24"/>
                </a:cxn>
                <a:cxn ang="0">
                  <a:pos x="14" y="53"/>
                </a:cxn>
                <a:cxn ang="0">
                  <a:pos x="19" y="83"/>
                </a:cxn>
                <a:cxn ang="0">
                  <a:pos x="54" y="107"/>
                </a:cxn>
                <a:cxn ang="0">
                  <a:pos x="57" y="117"/>
                </a:cxn>
                <a:cxn ang="0">
                  <a:pos x="42" y="140"/>
                </a:cxn>
                <a:cxn ang="0">
                  <a:pos x="48" y="161"/>
                </a:cxn>
                <a:cxn ang="0">
                  <a:pos x="28" y="174"/>
                </a:cxn>
                <a:cxn ang="0">
                  <a:pos x="29" y="181"/>
                </a:cxn>
                <a:cxn ang="0">
                  <a:pos x="49" y="178"/>
                </a:cxn>
                <a:cxn ang="0">
                  <a:pos x="53" y="191"/>
                </a:cxn>
                <a:cxn ang="0">
                  <a:pos x="29" y="202"/>
                </a:cxn>
                <a:cxn ang="0">
                  <a:pos x="7" y="209"/>
                </a:cxn>
                <a:cxn ang="0">
                  <a:pos x="0" y="220"/>
                </a:cxn>
                <a:cxn ang="0">
                  <a:pos x="19" y="245"/>
                </a:cxn>
                <a:cxn ang="0">
                  <a:pos x="49" y="260"/>
                </a:cxn>
                <a:cxn ang="0">
                  <a:pos x="65" y="260"/>
                </a:cxn>
                <a:cxn ang="0">
                  <a:pos x="89" y="237"/>
                </a:cxn>
                <a:cxn ang="0">
                  <a:pos x="112" y="246"/>
                </a:cxn>
                <a:cxn ang="0">
                  <a:pos x="126" y="260"/>
                </a:cxn>
                <a:cxn ang="0">
                  <a:pos x="134" y="268"/>
                </a:cxn>
                <a:cxn ang="0">
                  <a:pos x="159" y="260"/>
                </a:cxn>
                <a:cxn ang="0">
                  <a:pos x="165" y="263"/>
                </a:cxn>
                <a:cxn ang="0">
                  <a:pos x="187" y="254"/>
                </a:cxn>
                <a:cxn ang="0">
                  <a:pos x="198" y="254"/>
                </a:cxn>
                <a:cxn ang="0">
                  <a:pos x="208" y="237"/>
                </a:cxn>
                <a:cxn ang="0">
                  <a:pos x="221" y="236"/>
                </a:cxn>
                <a:cxn ang="0">
                  <a:pos x="228" y="220"/>
                </a:cxn>
                <a:cxn ang="0">
                  <a:pos x="237" y="205"/>
                </a:cxn>
                <a:cxn ang="0">
                  <a:pos x="237" y="188"/>
                </a:cxn>
                <a:cxn ang="0">
                  <a:pos x="245" y="179"/>
                </a:cxn>
                <a:cxn ang="0">
                  <a:pos x="237" y="160"/>
                </a:cxn>
                <a:cxn ang="0">
                  <a:pos x="237" y="156"/>
                </a:cxn>
                <a:cxn ang="0">
                  <a:pos x="245" y="150"/>
                </a:cxn>
                <a:cxn ang="0">
                  <a:pos x="242" y="120"/>
                </a:cxn>
                <a:cxn ang="0">
                  <a:pos x="228" y="115"/>
                </a:cxn>
                <a:cxn ang="0">
                  <a:pos x="224" y="100"/>
                </a:cxn>
                <a:cxn ang="0">
                  <a:pos x="208" y="79"/>
                </a:cxn>
                <a:cxn ang="0">
                  <a:pos x="210" y="47"/>
                </a:cxn>
                <a:cxn ang="0">
                  <a:pos x="206" y="45"/>
                </a:cxn>
                <a:cxn ang="0">
                  <a:pos x="198" y="48"/>
                </a:cxn>
                <a:cxn ang="0">
                  <a:pos x="189" y="42"/>
                </a:cxn>
                <a:cxn ang="0">
                  <a:pos x="200" y="16"/>
                </a:cxn>
                <a:cxn ang="0">
                  <a:pos x="206" y="0"/>
                </a:cxn>
              </a:cxnLst>
              <a:rect l="0" t="0" r="r" b="b"/>
              <a:pathLst>
                <a:path w="245" h="268">
                  <a:moveTo>
                    <a:pt x="206" y="0"/>
                  </a:moveTo>
                  <a:lnTo>
                    <a:pt x="171" y="21"/>
                  </a:lnTo>
                  <a:lnTo>
                    <a:pt x="146" y="6"/>
                  </a:lnTo>
                  <a:lnTo>
                    <a:pt x="120" y="13"/>
                  </a:lnTo>
                  <a:lnTo>
                    <a:pt x="120" y="30"/>
                  </a:lnTo>
                  <a:lnTo>
                    <a:pt x="111" y="40"/>
                  </a:lnTo>
                  <a:lnTo>
                    <a:pt x="93" y="26"/>
                  </a:lnTo>
                  <a:lnTo>
                    <a:pt x="72" y="27"/>
                  </a:lnTo>
                  <a:lnTo>
                    <a:pt x="49" y="24"/>
                  </a:lnTo>
                  <a:lnTo>
                    <a:pt x="14" y="53"/>
                  </a:lnTo>
                  <a:lnTo>
                    <a:pt x="19" y="83"/>
                  </a:lnTo>
                  <a:lnTo>
                    <a:pt x="54" y="107"/>
                  </a:lnTo>
                  <a:lnTo>
                    <a:pt x="57" y="117"/>
                  </a:lnTo>
                  <a:lnTo>
                    <a:pt x="42" y="140"/>
                  </a:lnTo>
                  <a:lnTo>
                    <a:pt x="48" y="161"/>
                  </a:lnTo>
                  <a:lnTo>
                    <a:pt x="28" y="174"/>
                  </a:lnTo>
                  <a:lnTo>
                    <a:pt x="29" y="181"/>
                  </a:lnTo>
                  <a:lnTo>
                    <a:pt x="49" y="178"/>
                  </a:lnTo>
                  <a:lnTo>
                    <a:pt x="53" y="191"/>
                  </a:lnTo>
                  <a:lnTo>
                    <a:pt x="29" y="202"/>
                  </a:lnTo>
                  <a:lnTo>
                    <a:pt x="7" y="209"/>
                  </a:lnTo>
                  <a:lnTo>
                    <a:pt x="0" y="220"/>
                  </a:lnTo>
                  <a:lnTo>
                    <a:pt x="19" y="245"/>
                  </a:lnTo>
                  <a:lnTo>
                    <a:pt x="49" y="260"/>
                  </a:lnTo>
                  <a:lnTo>
                    <a:pt x="65" y="260"/>
                  </a:lnTo>
                  <a:lnTo>
                    <a:pt x="89" y="237"/>
                  </a:lnTo>
                  <a:lnTo>
                    <a:pt x="112" y="246"/>
                  </a:lnTo>
                  <a:lnTo>
                    <a:pt x="126" y="260"/>
                  </a:lnTo>
                  <a:lnTo>
                    <a:pt x="134" y="268"/>
                  </a:lnTo>
                  <a:lnTo>
                    <a:pt x="159" y="260"/>
                  </a:lnTo>
                  <a:lnTo>
                    <a:pt x="165" y="263"/>
                  </a:lnTo>
                  <a:lnTo>
                    <a:pt x="187" y="254"/>
                  </a:lnTo>
                  <a:lnTo>
                    <a:pt x="198" y="254"/>
                  </a:lnTo>
                  <a:lnTo>
                    <a:pt x="208" y="237"/>
                  </a:lnTo>
                  <a:lnTo>
                    <a:pt x="221" y="236"/>
                  </a:lnTo>
                  <a:lnTo>
                    <a:pt x="228" y="220"/>
                  </a:lnTo>
                  <a:lnTo>
                    <a:pt x="237" y="205"/>
                  </a:lnTo>
                  <a:lnTo>
                    <a:pt x="237" y="188"/>
                  </a:lnTo>
                  <a:lnTo>
                    <a:pt x="245" y="179"/>
                  </a:lnTo>
                  <a:lnTo>
                    <a:pt x="237" y="160"/>
                  </a:lnTo>
                  <a:lnTo>
                    <a:pt x="237" y="156"/>
                  </a:lnTo>
                  <a:lnTo>
                    <a:pt x="245" y="150"/>
                  </a:lnTo>
                  <a:lnTo>
                    <a:pt x="242" y="120"/>
                  </a:lnTo>
                  <a:lnTo>
                    <a:pt x="228" y="115"/>
                  </a:lnTo>
                  <a:lnTo>
                    <a:pt x="224" y="100"/>
                  </a:lnTo>
                  <a:lnTo>
                    <a:pt x="208" y="79"/>
                  </a:lnTo>
                  <a:lnTo>
                    <a:pt x="210" y="47"/>
                  </a:lnTo>
                  <a:lnTo>
                    <a:pt x="206" y="45"/>
                  </a:lnTo>
                  <a:lnTo>
                    <a:pt x="198" y="48"/>
                  </a:lnTo>
                  <a:lnTo>
                    <a:pt x="189" y="42"/>
                  </a:lnTo>
                  <a:lnTo>
                    <a:pt x="200" y="16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94254D2-3373-8176-2376-4544716B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1814"/>
              <a:ext cx="300" cy="396"/>
            </a:xfrm>
            <a:custGeom>
              <a:avLst/>
              <a:gdLst/>
              <a:ahLst/>
              <a:cxnLst>
                <a:cxn ang="0">
                  <a:pos x="106" y="396"/>
                </a:cxn>
                <a:cxn ang="0">
                  <a:pos x="79" y="373"/>
                </a:cxn>
                <a:cxn ang="0">
                  <a:pos x="62" y="383"/>
                </a:cxn>
                <a:cxn ang="0">
                  <a:pos x="42" y="383"/>
                </a:cxn>
                <a:cxn ang="0">
                  <a:pos x="35" y="369"/>
                </a:cxn>
                <a:cxn ang="0">
                  <a:pos x="42" y="357"/>
                </a:cxn>
                <a:cxn ang="0">
                  <a:pos x="34" y="321"/>
                </a:cxn>
                <a:cxn ang="0">
                  <a:pos x="59" y="292"/>
                </a:cxn>
                <a:cxn ang="0">
                  <a:pos x="53" y="280"/>
                </a:cxn>
                <a:cxn ang="0">
                  <a:pos x="42" y="279"/>
                </a:cxn>
                <a:cxn ang="0">
                  <a:pos x="0" y="246"/>
                </a:cxn>
                <a:cxn ang="0">
                  <a:pos x="16" y="208"/>
                </a:cxn>
                <a:cxn ang="0">
                  <a:pos x="60" y="166"/>
                </a:cxn>
                <a:cxn ang="0">
                  <a:pos x="79" y="173"/>
                </a:cxn>
                <a:cxn ang="0">
                  <a:pos x="120" y="141"/>
                </a:cxn>
                <a:cxn ang="0">
                  <a:pos x="122" y="132"/>
                </a:cxn>
                <a:cxn ang="0">
                  <a:pos x="89" y="67"/>
                </a:cxn>
                <a:cxn ang="0">
                  <a:pos x="107" y="49"/>
                </a:cxn>
                <a:cxn ang="0">
                  <a:pos x="131" y="21"/>
                </a:cxn>
                <a:cxn ang="0">
                  <a:pos x="154" y="0"/>
                </a:cxn>
                <a:cxn ang="0">
                  <a:pos x="212" y="62"/>
                </a:cxn>
                <a:cxn ang="0">
                  <a:pos x="240" y="74"/>
                </a:cxn>
                <a:cxn ang="0">
                  <a:pos x="274" y="143"/>
                </a:cxn>
                <a:cxn ang="0">
                  <a:pos x="270" y="169"/>
                </a:cxn>
                <a:cxn ang="0">
                  <a:pos x="281" y="196"/>
                </a:cxn>
                <a:cxn ang="0">
                  <a:pos x="300" y="277"/>
                </a:cxn>
                <a:cxn ang="0">
                  <a:pos x="252" y="282"/>
                </a:cxn>
                <a:cxn ang="0">
                  <a:pos x="244" y="297"/>
                </a:cxn>
                <a:cxn ang="0">
                  <a:pos x="223" y="328"/>
                </a:cxn>
                <a:cxn ang="0">
                  <a:pos x="223" y="348"/>
                </a:cxn>
                <a:cxn ang="0">
                  <a:pos x="212" y="364"/>
                </a:cxn>
                <a:cxn ang="0">
                  <a:pos x="187" y="364"/>
                </a:cxn>
                <a:cxn ang="0">
                  <a:pos x="131" y="391"/>
                </a:cxn>
                <a:cxn ang="0">
                  <a:pos x="106" y="396"/>
                </a:cxn>
              </a:cxnLst>
              <a:rect l="0" t="0" r="r" b="b"/>
              <a:pathLst>
                <a:path w="300" h="396">
                  <a:moveTo>
                    <a:pt x="106" y="396"/>
                  </a:moveTo>
                  <a:lnTo>
                    <a:pt x="79" y="373"/>
                  </a:lnTo>
                  <a:lnTo>
                    <a:pt x="62" y="383"/>
                  </a:lnTo>
                  <a:lnTo>
                    <a:pt x="42" y="383"/>
                  </a:lnTo>
                  <a:lnTo>
                    <a:pt x="35" y="369"/>
                  </a:lnTo>
                  <a:lnTo>
                    <a:pt x="42" y="357"/>
                  </a:lnTo>
                  <a:lnTo>
                    <a:pt x="34" y="321"/>
                  </a:lnTo>
                  <a:lnTo>
                    <a:pt x="59" y="292"/>
                  </a:lnTo>
                  <a:lnTo>
                    <a:pt x="53" y="280"/>
                  </a:lnTo>
                  <a:lnTo>
                    <a:pt x="42" y="279"/>
                  </a:lnTo>
                  <a:lnTo>
                    <a:pt x="0" y="246"/>
                  </a:lnTo>
                  <a:lnTo>
                    <a:pt x="16" y="208"/>
                  </a:lnTo>
                  <a:lnTo>
                    <a:pt x="60" y="166"/>
                  </a:lnTo>
                  <a:lnTo>
                    <a:pt x="79" y="173"/>
                  </a:lnTo>
                  <a:lnTo>
                    <a:pt x="120" y="141"/>
                  </a:lnTo>
                  <a:lnTo>
                    <a:pt x="122" y="132"/>
                  </a:lnTo>
                  <a:lnTo>
                    <a:pt x="89" y="67"/>
                  </a:lnTo>
                  <a:lnTo>
                    <a:pt x="107" y="49"/>
                  </a:lnTo>
                  <a:lnTo>
                    <a:pt x="131" y="21"/>
                  </a:lnTo>
                  <a:lnTo>
                    <a:pt x="154" y="0"/>
                  </a:lnTo>
                  <a:lnTo>
                    <a:pt x="212" y="62"/>
                  </a:lnTo>
                  <a:lnTo>
                    <a:pt x="240" y="74"/>
                  </a:lnTo>
                  <a:lnTo>
                    <a:pt x="274" y="143"/>
                  </a:lnTo>
                  <a:lnTo>
                    <a:pt x="270" y="169"/>
                  </a:lnTo>
                  <a:lnTo>
                    <a:pt x="281" y="196"/>
                  </a:lnTo>
                  <a:lnTo>
                    <a:pt x="300" y="277"/>
                  </a:lnTo>
                  <a:lnTo>
                    <a:pt x="252" y="282"/>
                  </a:lnTo>
                  <a:lnTo>
                    <a:pt x="244" y="297"/>
                  </a:lnTo>
                  <a:lnTo>
                    <a:pt x="223" y="328"/>
                  </a:lnTo>
                  <a:lnTo>
                    <a:pt x="223" y="348"/>
                  </a:lnTo>
                  <a:lnTo>
                    <a:pt x="212" y="364"/>
                  </a:lnTo>
                  <a:lnTo>
                    <a:pt x="187" y="364"/>
                  </a:lnTo>
                  <a:lnTo>
                    <a:pt x="131" y="391"/>
                  </a:lnTo>
                  <a:lnTo>
                    <a:pt x="106" y="3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8DC2860-8E85-774E-EF6E-86155A556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1814"/>
              <a:ext cx="300" cy="396"/>
            </a:xfrm>
            <a:custGeom>
              <a:avLst/>
              <a:gdLst/>
              <a:ahLst/>
              <a:cxnLst>
                <a:cxn ang="0">
                  <a:pos x="106" y="396"/>
                </a:cxn>
                <a:cxn ang="0">
                  <a:pos x="79" y="373"/>
                </a:cxn>
                <a:cxn ang="0">
                  <a:pos x="62" y="383"/>
                </a:cxn>
                <a:cxn ang="0">
                  <a:pos x="42" y="383"/>
                </a:cxn>
                <a:cxn ang="0">
                  <a:pos x="35" y="369"/>
                </a:cxn>
                <a:cxn ang="0">
                  <a:pos x="42" y="357"/>
                </a:cxn>
                <a:cxn ang="0">
                  <a:pos x="34" y="321"/>
                </a:cxn>
                <a:cxn ang="0">
                  <a:pos x="59" y="292"/>
                </a:cxn>
                <a:cxn ang="0">
                  <a:pos x="53" y="280"/>
                </a:cxn>
                <a:cxn ang="0">
                  <a:pos x="42" y="279"/>
                </a:cxn>
                <a:cxn ang="0">
                  <a:pos x="0" y="246"/>
                </a:cxn>
                <a:cxn ang="0">
                  <a:pos x="16" y="208"/>
                </a:cxn>
                <a:cxn ang="0">
                  <a:pos x="60" y="166"/>
                </a:cxn>
                <a:cxn ang="0">
                  <a:pos x="79" y="173"/>
                </a:cxn>
                <a:cxn ang="0">
                  <a:pos x="120" y="141"/>
                </a:cxn>
                <a:cxn ang="0">
                  <a:pos x="122" y="132"/>
                </a:cxn>
                <a:cxn ang="0">
                  <a:pos x="89" y="67"/>
                </a:cxn>
                <a:cxn ang="0">
                  <a:pos x="107" y="49"/>
                </a:cxn>
                <a:cxn ang="0">
                  <a:pos x="131" y="21"/>
                </a:cxn>
                <a:cxn ang="0">
                  <a:pos x="154" y="0"/>
                </a:cxn>
                <a:cxn ang="0">
                  <a:pos x="212" y="62"/>
                </a:cxn>
                <a:cxn ang="0">
                  <a:pos x="240" y="74"/>
                </a:cxn>
                <a:cxn ang="0">
                  <a:pos x="274" y="143"/>
                </a:cxn>
                <a:cxn ang="0">
                  <a:pos x="270" y="169"/>
                </a:cxn>
                <a:cxn ang="0">
                  <a:pos x="281" y="196"/>
                </a:cxn>
                <a:cxn ang="0">
                  <a:pos x="300" y="277"/>
                </a:cxn>
                <a:cxn ang="0">
                  <a:pos x="252" y="282"/>
                </a:cxn>
                <a:cxn ang="0">
                  <a:pos x="244" y="297"/>
                </a:cxn>
                <a:cxn ang="0">
                  <a:pos x="223" y="328"/>
                </a:cxn>
                <a:cxn ang="0">
                  <a:pos x="223" y="348"/>
                </a:cxn>
                <a:cxn ang="0">
                  <a:pos x="212" y="364"/>
                </a:cxn>
                <a:cxn ang="0">
                  <a:pos x="187" y="364"/>
                </a:cxn>
                <a:cxn ang="0">
                  <a:pos x="131" y="391"/>
                </a:cxn>
                <a:cxn ang="0">
                  <a:pos x="106" y="396"/>
                </a:cxn>
              </a:cxnLst>
              <a:rect l="0" t="0" r="r" b="b"/>
              <a:pathLst>
                <a:path w="300" h="396">
                  <a:moveTo>
                    <a:pt x="106" y="396"/>
                  </a:moveTo>
                  <a:lnTo>
                    <a:pt x="79" y="373"/>
                  </a:lnTo>
                  <a:lnTo>
                    <a:pt x="62" y="383"/>
                  </a:lnTo>
                  <a:lnTo>
                    <a:pt x="42" y="383"/>
                  </a:lnTo>
                  <a:lnTo>
                    <a:pt x="35" y="369"/>
                  </a:lnTo>
                  <a:lnTo>
                    <a:pt x="42" y="357"/>
                  </a:lnTo>
                  <a:lnTo>
                    <a:pt x="34" y="321"/>
                  </a:lnTo>
                  <a:lnTo>
                    <a:pt x="59" y="292"/>
                  </a:lnTo>
                  <a:lnTo>
                    <a:pt x="53" y="280"/>
                  </a:lnTo>
                  <a:lnTo>
                    <a:pt x="42" y="279"/>
                  </a:lnTo>
                  <a:lnTo>
                    <a:pt x="0" y="246"/>
                  </a:lnTo>
                  <a:lnTo>
                    <a:pt x="16" y="208"/>
                  </a:lnTo>
                  <a:lnTo>
                    <a:pt x="60" y="166"/>
                  </a:lnTo>
                  <a:lnTo>
                    <a:pt x="79" y="173"/>
                  </a:lnTo>
                  <a:lnTo>
                    <a:pt x="120" y="141"/>
                  </a:lnTo>
                  <a:lnTo>
                    <a:pt x="122" y="132"/>
                  </a:lnTo>
                  <a:lnTo>
                    <a:pt x="89" y="67"/>
                  </a:lnTo>
                  <a:lnTo>
                    <a:pt x="107" y="49"/>
                  </a:lnTo>
                  <a:lnTo>
                    <a:pt x="131" y="21"/>
                  </a:lnTo>
                  <a:lnTo>
                    <a:pt x="154" y="0"/>
                  </a:lnTo>
                  <a:lnTo>
                    <a:pt x="212" y="62"/>
                  </a:lnTo>
                  <a:lnTo>
                    <a:pt x="240" y="74"/>
                  </a:lnTo>
                  <a:lnTo>
                    <a:pt x="274" y="143"/>
                  </a:lnTo>
                  <a:lnTo>
                    <a:pt x="270" y="169"/>
                  </a:lnTo>
                  <a:lnTo>
                    <a:pt x="281" y="196"/>
                  </a:lnTo>
                  <a:lnTo>
                    <a:pt x="300" y="277"/>
                  </a:lnTo>
                  <a:lnTo>
                    <a:pt x="252" y="282"/>
                  </a:lnTo>
                  <a:lnTo>
                    <a:pt x="244" y="297"/>
                  </a:lnTo>
                  <a:lnTo>
                    <a:pt x="223" y="328"/>
                  </a:lnTo>
                  <a:lnTo>
                    <a:pt x="223" y="348"/>
                  </a:lnTo>
                  <a:lnTo>
                    <a:pt x="212" y="364"/>
                  </a:lnTo>
                  <a:lnTo>
                    <a:pt x="187" y="364"/>
                  </a:lnTo>
                  <a:lnTo>
                    <a:pt x="131" y="391"/>
                  </a:lnTo>
                  <a:lnTo>
                    <a:pt x="106" y="39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703400-F80A-9666-F65D-037571FA7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3605"/>
              <a:ext cx="495" cy="178"/>
            </a:xfrm>
            <a:custGeom>
              <a:avLst/>
              <a:gdLst/>
              <a:ahLst/>
              <a:cxnLst>
                <a:cxn ang="0">
                  <a:pos x="465" y="55"/>
                </a:cxn>
                <a:cxn ang="0">
                  <a:pos x="429" y="41"/>
                </a:cxn>
                <a:cxn ang="0">
                  <a:pos x="396" y="48"/>
                </a:cxn>
                <a:cxn ang="0">
                  <a:pos x="332" y="9"/>
                </a:cxn>
                <a:cxn ang="0">
                  <a:pos x="285" y="9"/>
                </a:cxn>
                <a:cxn ang="0">
                  <a:pos x="282" y="5"/>
                </a:cxn>
                <a:cxn ang="0">
                  <a:pos x="259" y="0"/>
                </a:cxn>
                <a:cxn ang="0">
                  <a:pos x="247" y="1"/>
                </a:cxn>
                <a:cxn ang="0">
                  <a:pos x="218" y="5"/>
                </a:cxn>
                <a:cxn ang="0">
                  <a:pos x="200" y="0"/>
                </a:cxn>
                <a:cxn ang="0">
                  <a:pos x="166" y="16"/>
                </a:cxn>
                <a:cxn ang="0">
                  <a:pos x="98" y="34"/>
                </a:cxn>
                <a:cxn ang="0">
                  <a:pos x="40" y="34"/>
                </a:cxn>
                <a:cxn ang="0">
                  <a:pos x="12" y="60"/>
                </a:cxn>
                <a:cxn ang="0">
                  <a:pos x="0" y="118"/>
                </a:cxn>
                <a:cxn ang="0">
                  <a:pos x="0" y="141"/>
                </a:cxn>
                <a:cxn ang="0">
                  <a:pos x="6" y="150"/>
                </a:cxn>
                <a:cxn ang="0">
                  <a:pos x="9" y="169"/>
                </a:cxn>
                <a:cxn ang="0">
                  <a:pos x="23" y="178"/>
                </a:cxn>
                <a:cxn ang="0">
                  <a:pos x="37" y="178"/>
                </a:cxn>
                <a:cxn ang="0">
                  <a:pos x="38" y="169"/>
                </a:cxn>
                <a:cxn ang="0">
                  <a:pos x="66" y="156"/>
                </a:cxn>
                <a:cxn ang="0">
                  <a:pos x="110" y="150"/>
                </a:cxn>
                <a:cxn ang="0">
                  <a:pos x="173" y="135"/>
                </a:cxn>
                <a:cxn ang="0">
                  <a:pos x="189" y="136"/>
                </a:cxn>
                <a:cxn ang="0">
                  <a:pos x="190" y="136"/>
                </a:cxn>
                <a:cxn ang="0">
                  <a:pos x="219" y="138"/>
                </a:cxn>
                <a:cxn ang="0">
                  <a:pos x="310" y="156"/>
                </a:cxn>
                <a:cxn ang="0">
                  <a:pos x="337" y="133"/>
                </a:cxn>
                <a:cxn ang="0">
                  <a:pos x="411" y="106"/>
                </a:cxn>
                <a:cxn ang="0">
                  <a:pos x="446" y="77"/>
                </a:cxn>
                <a:cxn ang="0">
                  <a:pos x="468" y="77"/>
                </a:cxn>
                <a:cxn ang="0">
                  <a:pos x="495" y="77"/>
                </a:cxn>
                <a:cxn ang="0">
                  <a:pos x="465" y="55"/>
                </a:cxn>
              </a:cxnLst>
              <a:rect l="0" t="0" r="r" b="b"/>
              <a:pathLst>
                <a:path w="495" h="178">
                  <a:moveTo>
                    <a:pt x="465" y="55"/>
                  </a:moveTo>
                  <a:lnTo>
                    <a:pt x="429" y="41"/>
                  </a:lnTo>
                  <a:lnTo>
                    <a:pt x="396" y="48"/>
                  </a:lnTo>
                  <a:lnTo>
                    <a:pt x="332" y="9"/>
                  </a:lnTo>
                  <a:lnTo>
                    <a:pt x="285" y="9"/>
                  </a:lnTo>
                  <a:lnTo>
                    <a:pt x="282" y="5"/>
                  </a:lnTo>
                  <a:lnTo>
                    <a:pt x="259" y="0"/>
                  </a:lnTo>
                  <a:lnTo>
                    <a:pt x="247" y="1"/>
                  </a:lnTo>
                  <a:lnTo>
                    <a:pt x="218" y="5"/>
                  </a:lnTo>
                  <a:lnTo>
                    <a:pt x="200" y="0"/>
                  </a:lnTo>
                  <a:lnTo>
                    <a:pt x="166" y="16"/>
                  </a:lnTo>
                  <a:lnTo>
                    <a:pt x="98" y="34"/>
                  </a:lnTo>
                  <a:lnTo>
                    <a:pt x="40" y="34"/>
                  </a:lnTo>
                  <a:lnTo>
                    <a:pt x="12" y="60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6" y="150"/>
                  </a:lnTo>
                  <a:lnTo>
                    <a:pt x="9" y="169"/>
                  </a:lnTo>
                  <a:lnTo>
                    <a:pt x="23" y="178"/>
                  </a:lnTo>
                  <a:lnTo>
                    <a:pt x="37" y="178"/>
                  </a:lnTo>
                  <a:lnTo>
                    <a:pt x="38" y="169"/>
                  </a:lnTo>
                  <a:lnTo>
                    <a:pt x="66" y="156"/>
                  </a:lnTo>
                  <a:lnTo>
                    <a:pt x="110" y="150"/>
                  </a:lnTo>
                  <a:lnTo>
                    <a:pt x="173" y="135"/>
                  </a:lnTo>
                  <a:lnTo>
                    <a:pt x="189" y="136"/>
                  </a:lnTo>
                  <a:lnTo>
                    <a:pt x="190" y="136"/>
                  </a:lnTo>
                  <a:lnTo>
                    <a:pt x="219" y="138"/>
                  </a:lnTo>
                  <a:lnTo>
                    <a:pt x="310" y="156"/>
                  </a:lnTo>
                  <a:lnTo>
                    <a:pt x="337" y="133"/>
                  </a:lnTo>
                  <a:lnTo>
                    <a:pt x="411" y="106"/>
                  </a:lnTo>
                  <a:lnTo>
                    <a:pt x="446" y="77"/>
                  </a:lnTo>
                  <a:lnTo>
                    <a:pt x="468" y="77"/>
                  </a:lnTo>
                  <a:lnTo>
                    <a:pt x="495" y="77"/>
                  </a:lnTo>
                  <a:lnTo>
                    <a:pt x="465" y="5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9FBDD97-F91E-5517-0D8C-ACF2C2752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3605"/>
              <a:ext cx="495" cy="178"/>
            </a:xfrm>
            <a:custGeom>
              <a:avLst/>
              <a:gdLst/>
              <a:ahLst/>
              <a:cxnLst>
                <a:cxn ang="0">
                  <a:pos x="465" y="55"/>
                </a:cxn>
                <a:cxn ang="0">
                  <a:pos x="429" y="41"/>
                </a:cxn>
                <a:cxn ang="0">
                  <a:pos x="396" y="48"/>
                </a:cxn>
                <a:cxn ang="0">
                  <a:pos x="332" y="9"/>
                </a:cxn>
                <a:cxn ang="0">
                  <a:pos x="285" y="9"/>
                </a:cxn>
                <a:cxn ang="0">
                  <a:pos x="282" y="5"/>
                </a:cxn>
                <a:cxn ang="0">
                  <a:pos x="259" y="0"/>
                </a:cxn>
                <a:cxn ang="0">
                  <a:pos x="247" y="1"/>
                </a:cxn>
                <a:cxn ang="0">
                  <a:pos x="218" y="5"/>
                </a:cxn>
                <a:cxn ang="0">
                  <a:pos x="200" y="0"/>
                </a:cxn>
                <a:cxn ang="0">
                  <a:pos x="166" y="16"/>
                </a:cxn>
                <a:cxn ang="0">
                  <a:pos x="98" y="34"/>
                </a:cxn>
                <a:cxn ang="0">
                  <a:pos x="40" y="34"/>
                </a:cxn>
                <a:cxn ang="0">
                  <a:pos x="12" y="60"/>
                </a:cxn>
                <a:cxn ang="0">
                  <a:pos x="0" y="118"/>
                </a:cxn>
                <a:cxn ang="0">
                  <a:pos x="0" y="141"/>
                </a:cxn>
                <a:cxn ang="0">
                  <a:pos x="6" y="150"/>
                </a:cxn>
                <a:cxn ang="0">
                  <a:pos x="9" y="169"/>
                </a:cxn>
                <a:cxn ang="0">
                  <a:pos x="23" y="178"/>
                </a:cxn>
                <a:cxn ang="0">
                  <a:pos x="37" y="178"/>
                </a:cxn>
                <a:cxn ang="0">
                  <a:pos x="38" y="169"/>
                </a:cxn>
                <a:cxn ang="0">
                  <a:pos x="66" y="156"/>
                </a:cxn>
                <a:cxn ang="0">
                  <a:pos x="110" y="150"/>
                </a:cxn>
                <a:cxn ang="0">
                  <a:pos x="173" y="135"/>
                </a:cxn>
                <a:cxn ang="0">
                  <a:pos x="189" y="136"/>
                </a:cxn>
                <a:cxn ang="0">
                  <a:pos x="190" y="136"/>
                </a:cxn>
                <a:cxn ang="0">
                  <a:pos x="219" y="138"/>
                </a:cxn>
                <a:cxn ang="0">
                  <a:pos x="310" y="156"/>
                </a:cxn>
                <a:cxn ang="0">
                  <a:pos x="337" y="133"/>
                </a:cxn>
                <a:cxn ang="0">
                  <a:pos x="411" y="106"/>
                </a:cxn>
                <a:cxn ang="0">
                  <a:pos x="446" y="77"/>
                </a:cxn>
                <a:cxn ang="0">
                  <a:pos x="468" y="77"/>
                </a:cxn>
                <a:cxn ang="0">
                  <a:pos x="495" y="77"/>
                </a:cxn>
                <a:cxn ang="0">
                  <a:pos x="465" y="55"/>
                </a:cxn>
              </a:cxnLst>
              <a:rect l="0" t="0" r="r" b="b"/>
              <a:pathLst>
                <a:path w="495" h="178">
                  <a:moveTo>
                    <a:pt x="465" y="55"/>
                  </a:moveTo>
                  <a:lnTo>
                    <a:pt x="429" y="41"/>
                  </a:lnTo>
                  <a:lnTo>
                    <a:pt x="396" y="48"/>
                  </a:lnTo>
                  <a:lnTo>
                    <a:pt x="332" y="9"/>
                  </a:lnTo>
                  <a:lnTo>
                    <a:pt x="285" y="9"/>
                  </a:lnTo>
                  <a:lnTo>
                    <a:pt x="282" y="5"/>
                  </a:lnTo>
                  <a:lnTo>
                    <a:pt x="259" y="0"/>
                  </a:lnTo>
                  <a:lnTo>
                    <a:pt x="247" y="1"/>
                  </a:lnTo>
                  <a:lnTo>
                    <a:pt x="218" y="5"/>
                  </a:lnTo>
                  <a:lnTo>
                    <a:pt x="200" y="0"/>
                  </a:lnTo>
                  <a:lnTo>
                    <a:pt x="166" y="16"/>
                  </a:lnTo>
                  <a:lnTo>
                    <a:pt x="98" y="34"/>
                  </a:lnTo>
                  <a:lnTo>
                    <a:pt x="40" y="34"/>
                  </a:lnTo>
                  <a:lnTo>
                    <a:pt x="12" y="60"/>
                  </a:lnTo>
                  <a:lnTo>
                    <a:pt x="0" y="118"/>
                  </a:lnTo>
                  <a:lnTo>
                    <a:pt x="0" y="141"/>
                  </a:lnTo>
                  <a:lnTo>
                    <a:pt x="6" y="150"/>
                  </a:lnTo>
                  <a:lnTo>
                    <a:pt x="9" y="169"/>
                  </a:lnTo>
                  <a:lnTo>
                    <a:pt x="23" y="178"/>
                  </a:lnTo>
                  <a:lnTo>
                    <a:pt x="37" y="178"/>
                  </a:lnTo>
                  <a:lnTo>
                    <a:pt x="38" y="169"/>
                  </a:lnTo>
                  <a:lnTo>
                    <a:pt x="66" y="156"/>
                  </a:lnTo>
                  <a:lnTo>
                    <a:pt x="110" y="150"/>
                  </a:lnTo>
                  <a:lnTo>
                    <a:pt x="173" y="135"/>
                  </a:lnTo>
                  <a:lnTo>
                    <a:pt x="189" y="136"/>
                  </a:lnTo>
                  <a:lnTo>
                    <a:pt x="190" y="136"/>
                  </a:lnTo>
                  <a:lnTo>
                    <a:pt x="219" y="138"/>
                  </a:lnTo>
                  <a:lnTo>
                    <a:pt x="310" y="156"/>
                  </a:lnTo>
                  <a:lnTo>
                    <a:pt x="337" y="133"/>
                  </a:lnTo>
                  <a:lnTo>
                    <a:pt x="411" y="106"/>
                  </a:lnTo>
                  <a:lnTo>
                    <a:pt x="446" y="77"/>
                  </a:lnTo>
                  <a:lnTo>
                    <a:pt x="468" y="77"/>
                  </a:lnTo>
                  <a:lnTo>
                    <a:pt x="495" y="77"/>
                  </a:lnTo>
                  <a:lnTo>
                    <a:pt x="465" y="5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6887F35F-DABE-0821-A0A3-1D0DB6C85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3535"/>
              <a:ext cx="317" cy="268"/>
            </a:xfrm>
            <a:custGeom>
              <a:avLst/>
              <a:gdLst/>
              <a:ahLst/>
              <a:cxnLst>
                <a:cxn ang="0">
                  <a:pos x="267" y="212"/>
                </a:cxn>
                <a:cxn ang="0">
                  <a:pos x="241" y="212"/>
                </a:cxn>
                <a:cxn ang="0">
                  <a:pos x="230" y="231"/>
                </a:cxn>
                <a:cxn ang="0">
                  <a:pos x="227" y="235"/>
                </a:cxn>
                <a:cxn ang="0">
                  <a:pos x="221" y="213"/>
                </a:cxn>
                <a:cxn ang="0">
                  <a:pos x="214" y="213"/>
                </a:cxn>
                <a:cxn ang="0">
                  <a:pos x="207" y="218"/>
                </a:cxn>
                <a:cxn ang="0">
                  <a:pos x="207" y="231"/>
                </a:cxn>
                <a:cxn ang="0">
                  <a:pos x="185" y="226"/>
                </a:cxn>
                <a:cxn ang="0">
                  <a:pos x="133" y="193"/>
                </a:cxn>
                <a:cxn ang="0">
                  <a:pos x="129" y="193"/>
                </a:cxn>
                <a:cxn ang="0">
                  <a:pos x="163" y="226"/>
                </a:cxn>
                <a:cxn ang="0">
                  <a:pos x="138" y="239"/>
                </a:cxn>
                <a:cxn ang="0">
                  <a:pos x="113" y="248"/>
                </a:cxn>
                <a:cxn ang="0">
                  <a:pos x="100" y="268"/>
                </a:cxn>
                <a:cxn ang="0">
                  <a:pos x="73" y="256"/>
                </a:cxn>
                <a:cxn ang="0">
                  <a:pos x="60" y="242"/>
                </a:cxn>
                <a:cxn ang="0">
                  <a:pos x="39" y="233"/>
                </a:cxn>
                <a:cxn ang="0">
                  <a:pos x="33" y="184"/>
                </a:cxn>
                <a:cxn ang="0">
                  <a:pos x="10" y="177"/>
                </a:cxn>
                <a:cxn ang="0">
                  <a:pos x="0" y="158"/>
                </a:cxn>
                <a:cxn ang="0">
                  <a:pos x="33" y="152"/>
                </a:cxn>
                <a:cxn ang="0">
                  <a:pos x="73" y="172"/>
                </a:cxn>
                <a:cxn ang="0">
                  <a:pos x="87" y="155"/>
                </a:cxn>
                <a:cxn ang="0">
                  <a:pos x="83" y="143"/>
                </a:cxn>
                <a:cxn ang="0">
                  <a:pos x="87" y="127"/>
                </a:cxn>
                <a:cxn ang="0">
                  <a:pos x="60" y="60"/>
                </a:cxn>
                <a:cxn ang="0">
                  <a:pos x="98" y="47"/>
                </a:cxn>
                <a:cxn ang="0">
                  <a:pos x="112" y="16"/>
                </a:cxn>
                <a:cxn ang="0">
                  <a:pos x="135" y="0"/>
                </a:cxn>
                <a:cxn ang="0">
                  <a:pos x="192" y="4"/>
                </a:cxn>
                <a:cxn ang="0">
                  <a:pos x="213" y="0"/>
                </a:cxn>
                <a:cxn ang="0">
                  <a:pos x="238" y="3"/>
                </a:cxn>
                <a:cxn ang="0">
                  <a:pos x="267" y="3"/>
                </a:cxn>
                <a:cxn ang="0">
                  <a:pos x="311" y="9"/>
                </a:cxn>
                <a:cxn ang="0">
                  <a:pos x="317" y="44"/>
                </a:cxn>
                <a:cxn ang="0">
                  <a:pos x="290" y="50"/>
                </a:cxn>
                <a:cxn ang="0">
                  <a:pos x="292" y="76"/>
                </a:cxn>
                <a:cxn ang="0">
                  <a:pos x="311" y="104"/>
                </a:cxn>
                <a:cxn ang="0">
                  <a:pos x="282" y="131"/>
                </a:cxn>
                <a:cxn ang="0">
                  <a:pos x="269" y="189"/>
                </a:cxn>
                <a:cxn ang="0">
                  <a:pos x="267" y="212"/>
                </a:cxn>
              </a:cxnLst>
              <a:rect l="0" t="0" r="r" b="b"/>
              <a:pathLst>
                <a:path w="317" h="268">
                  <a:moveTo>
                    <a:pt x="267" y="212"/>
                  </a:moveTo>
                  <a:lnTo>
                    <a:pt x="241" y="212"/>
                  </a:lnTo>
                  <a:lnTo>
                    <a:pt x="230" y="231"/>
                  </a:lnTo>
                  <a:lnTo>
                    <a:pt x="227" y="235"/>
                  </a:lnTo>
                  <a:lnTo>
                    <a:pt x="221" y="213"/>
                  </a:lnTo>
                  <a:lnTo>
                    <a:pt x="214" y="213"/>
                  </a:lnTo>
                  <a:lnTo>
                    <a:pt x="207" y="218"/>
                  </a:lnTo>
                  <a:lnTo>
                    <a:pt x="207" y="231"/>
                  </a:lnTo>
                  <a:lnTo>
                    <a:pt x="185" y="226"/>
                  </a:lnTo>
                  <a:lnTo>
                    <a:pt x="133" y="193"/>
                  </a:lnTo>
                  <a:lnTo>
                    <a:pt x="129" y="193"/>
                  </a:lnTo>
                  <a:lnTo>
                    <a:pt x="163" y="226"/>
                  </a:lnTo>
                  <a:lnTo>
                    <a:pt x="138" y="239"/>
                  </a:lnTo>
                  <a:lnTo>
                    <a:pt x="113" y="248"/>
                  </a:lnTo>
                  <a:lnTo>
                    <a:pt x="100" y="268"/>
                  </a:lnTo>
                  <a:lnTo>
                    <a:pt x="73" y="256"/>
                  </a:lnTo>
                  <a:lnTo>
                    <a:pt x="60" y="242"/>
                  </a:lnTo>
                  <a:lnTo>
                    <a:pt x="39" y="233"/>
                  </a:lnTo>
                  <a:lnTo>
                    <a:pt x="33" y="184"/>
                  </a:lnTo>
                  <a:lnTo>
                    <a:pt x="10" y="177"/>
                  </a:lnTo>
                  <a:lnTo>
                    <a:pt x="0" y="158"/>
                  </a:lnTo>
                  <a:lnTo>
                    <a:pt x="33" y="152"/>
                  </a:lnTo>
                  <a:lnTo>
                    <a:pt x="73" y="172"/>
                  </a:lnTo>
                  <a:lnTo>
                    <a:pt x="87" y="155"/>
                  </a:lnTo>
                  <a:lnTo>
                    <a:pt x="83" y="143"/>
                  </a:lnTo>
                  <a:lnTo>
                    <a:pt x="87" y="127"/>
                  </a:lnTo>
                  <a:lnTo>
                    <a:pt x="60" y="60"/>
                  </a:lnTo>
                  <a:lnTo>
                    <a:pt x="98" y="47"/>
                  </a:lnTo>
                  <a:lnTo>
                    <a:pt x="112" y="16"/>
                  </a:lnTo>
                  <a:lnTo>
                    <a:pt x="135" y="0"/>
                  </a:lnTo>
                  <a:lnTo>
                    <a:pt x="192" y="4"/>
                  </a:lnTo>
                  <a:lnTo>
                    <a:pt x="213" y="0"/>
                  </a:lnTo>
                  <a:lnTo>
                    <a:pt x="238" y="3"/>
                  </a:lnTo>
                  <a:lnTo>
                    <a:pt x="267" y="3"/>
                  </a:lnTo>
                  <a:lnTo>
                    <a:pt x="311" y="9"/>
                  </a:lnTo>
                  <a:lnTo>
                    <a:pt x="317" y="44"/>
                  </a:lnTo>
                  <a:lnTo>
                    <a:pt x="290" y="50"/>
                  </a:lnTo>
                  <a:lnTo>
                    <a:pt x="292" y="76"/>
                  </a:lnTo>
                  <a:lnTo>
                    <a:pt x="311" y="104"/>
                  </a:lnTo>
                  <a:lnTo>
                    <a:pt x="282" y="131"/>
                  </a:lnTo>
                  <a:lnTo>
                    <a:pt x="269" y="189"/>
                  </a:lnTo>
                  <a:lnTo>
                    <a:pt x="267" y="2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E79BE52-EB1D-96FE-8115-554E51C8F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3535"/>
              <a:ext cx="317" cy="268"/>
            </a:xfrm>
            <a:custGeom>
              <a:avLst/>
              <a:gdLst/>
              <a:ahLst/>
              <a:cxnLst>
                <a:cxn ang="0">
                  <a:pos x="267" y="212"/>
                </a:cxn>
                <a:cxn ang="0">
                  <a:pos x="241" y="212"/>
                </a:cxn>
                <a:cxn ang="0">
                  <a:pos x="230" y="231"/>
                </a:cxn>
                <a:cxn ang="0">
                  <a:pos x="227" y="235"/>
                </a:cxn>
                <a:cxn ang="0">
                  <a:pos x="221" y="213"/>
                </a:cxn>
                <a:cxn ang="0">
                  <a:pos x="214" y="213"/>
                </a:cxn>
                <a:cxn ang="0">
                  <a:pos x="207" y="218"/>
                </a:cxn>
                <a:cxn ang="0">
                  <a:pos x="207" y="231"/>
                </a:cxn>
                <a:cxn ang="0">
                  <a:pos x="185" y="226"/>
                </a:cxn>
                <a:cxn ang="0">
                  <a:pos x="133" y="193"/>
                </a:cxn>
                <a:cxn ang="0">
                  <a:pos x="129" y="193"/>
                </a:cxn>
                <a:cxn ang="0">
                  <a:pos x="163" y="226"/>
                </a:cxn>
                <a:cxn ang="0">
                  <a:pos x="138" y="239"/>
                </a:cxn>
                <a:cxn ang="0">
                  <a:pos x="113" y="248"/>
                </a:cxn>
                <a:cxn ang="0">
                  <a:pos x="100" y="268"/>
                </a:cxn>
                <a:cxn ang="0">
                  <a:pos x="73" y="256"/>
                </a:cxn>
                <a:cxn ang="0">
                  <a:pos x="60" y="242"/>
                </a:cxn>
                <a:cxn ang="0">
                  <a:pos x="39" y="233"/>
                </a:cxn>
                <a:cxn ang="0">
                  <a:pos x="33" y="184"/>
                </a:cxn>
                <a:cxn ang="0">
                  <a:pos x="10" y="177"/>
                </a:cxn>
                <a:cxn ang="0">
                  <a:pos x="0" y="158"/>
                </a:cxn>
                <a:cxn ang="0">
                  <a:pos x="33" y="152"/>
                </a:cxn>
                <a:cxn ang="0">
                  <a:pos x="73" y="172"/>
                </a:cxn>
                <a:cxn ang="0">
                  <a:pos x="87" y="155"/>
                </a:cxn>
                <a:cxn ang="0">
                  <a:pos x="83" y="143"/>
                </a:cxn>
                <a:cxn ang="0">
                  <a:pos x="87" y="127"/>
                </a:cxn>
                <a:cxn ang="0">
                  <a:pos x="60" y="60"/>
                </a:cxn>
                <a:cxn ang="0">
                  <a:pos x="98" y="47"/>
                </a:cxn>
                <a:cxn ang="0">
                  <a:pos x="112" y="16"/>
                </a:cxn>
                <a:cxn ang="0">
                  <a:pos x="135" y="0"/>
                </a:cxn>
                <a:cxn ang="0">
                  <a:pos x="192" y="4"/>
                </a:cxn>
                <a:cxn ang="0">
                  <a:pos x="213" y="0"/>
                </a:cxn>
                <a:cxn ang="0">
                  <a:pos x="238" y="3"/>
                </a:cxn>
                <a:cxn ang="0">
                  <a:pos x="267" y="3"/>
                </a:cxn>
                <a:cxn ang="0">
                  <a:pos x="311" y="9"/>
                </a:cxn>
                <a:cxn ang="0">
                  <a:pos x="317" y="44"/>
                </a:cxn>
                <a:cxn ang="0">
                  <a:pos x="290" y="50"/>
                </a:cxn>
                <a:cxn ang="0">
                  <a:pos x="292" y="76"/>
                </a:cxn>
                <a:cxn ang="0">
                  <a:pos x="311" y="104"/>
                </a:cxn>
                <a:cxn ang="0">
                  <a:pos x="282" y="131"/>
                </a:cxn>
                <a:cxn ang="0">
                  <a:pos x="269" y="189"/>
                </a:cxn>
                <a:cxn ang="0">
                  <a:pos x="267" y="212"/>
                </a:cxn>
              </a:cxnLst>
              <a:rect l="0" t="0" r="r" b="b"/>
              <a:pathLst>
                <a:path w="317" h="268">
                  <a:moveTo>
                    <a:pt x="267" y="212"/>
                  </a:moveTo>
                  <a:lnTo>
                    <a:pt x="241" y="212"/>
                  </a:lnTo>
                  <a:lnTo>
                    <a:pt x="230" y="231"/>
                  </a:lnTo>
                  <a:lnTo>
                    <a:pt x="227" y="235"/>
                  </a:lnTo>
                  <a:lnTo>
                    <a:pt x="221" y="213"/>
                  </a:lnTo>
                  <a:lnTo>
                    <a:pt x="214" y="213"/>
                  </a:lnTo>
                  <a:lnTo>
                    <a:pt x="207" y="218"/>
                  </a:lnTo>
                  <a:lnTo>
                    <a:pt x="207" y="231"/>
                  </a:lnTo>
                  <a:lnTo>
                    <a:pt x="185" y="226"/>
                  </a:lnTo>
                  <a:lnTo>
                    <a:pt x="133" y="193"/>
                  </a:lnTo>
                  <a:lnTo>
                    <a:pt x="129" y="193"/>
                  </a:lnTo>
                  <a:lnTo>
                    <a:pt x="163" y="226"/>
                  </a:lnTo>
                  <a:lnTo>
                    <a:pt x="138" y="239"/>
                  </a:lnTo>
                  <a:lnTo>
                    <a:pt x="113" y="248"/>
                  </a:lnTo>
                  <a:lnTo>
                    <a:pt x="100" y="268"/>
                  </a:lnTo>
                  <a:lnTo>
                    <a:pt x="73" y="256"/>
                  </a:lnTo>
                  <a:lnTo>
                    <a:pt x="60" y="242"/>
                  </a:lnTo>
                  <a:lnTo>
                    <a:pt x="39" y="233"/>
                  </a:lnTo>
                  <a:lnTo>
                    <a:pt x="33" y="184"/>
                  </a:lnTo>
                  <a:lnTo>
                    <a:pt x="10" y="177"/>
                  </a:lnTo>
                  <a:lnTo>
                    <a:pt x="0" y="158"/>
                  </a:lnTo>
                  <a:lnTo>
                    <a:pt x="33" y="152"/>
                  </a:lnTo>
                  <a:lnTo>
                    <a:pt x="73" y="172"/>
                  </a:lnTo>
                  <a:lnTo>
                    <a:pt x="87" y="155"/>
                  </a:lnTo>
                  <a:lnTo>
                    <a:pt x="83" y="143"/>
                  </a:lnTo>
                  <a:lnTo>
                    <a:pt x="87" y="127"/>
                  </a:lnTo>
                  <a:lnTo>
                    <a:pt x="60" y="60"/>
                  </a:lnTo>
                  <a:lnTo>
                    <a:pt x="98" y="47"/>
                  </a:lnTo>
                  <a:lnTo>
                    <a:pt x="112" y="16"/>
                  </a:lnTo>
                  <a:lnTo>
                    <a:pt x="135" y="0"/>
                  </a:lnTo>
                  <a:lnTo>
                    <a:pt x="192" y="4"/>
                  </a:lnTo>
                  <a:lnTo>
                    <a:pt x="213" y="0"/>
                  </a:lnTo>
                  <a:lnTo>
                    <a:pt x="238" y="3"/>
                  </a:lnTo>
                  <a:lnTo>
                    <a:pt x="267" y="3"/>
                  </a:lnTo>
                  <a:lnTo>
                    <a:pt x="311" y="9"/>
                  </a:lnTo>
                  <a:lnTo>
                    <a:pt x="317" y="44"/>
                  </a:lnTo>
                  <a:lnTo>
                    <a:pt x="290" y="50"/>
                  </a:lnTo>
                  <a:lnTo>
                    <a:pt x="292" y="76"/>
                  </a:lnTo>
                  <a:lnTo>
                    <a:pt x="311" y="104"/>
                  </a:lnTo>
                  <a:lnTo>
                    <a:pt x="282" y="131"/>
                  </a:lnTo>
                  <a:lnTo>
                    <a:pt x="269" y="189"/>
                  </a:lnTo>
                  <a:lnTo>
                    <a:pt x="267" y="21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5008A95-1A9B-E2D0-BA6D-E0B97E004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3233"/>
              <a:ext cx="322" cy="249"/>
            </a:xfrm>
            <a:custGeom>
              <a:avLst/>
              <a:gdLst/>
              <a:ahLst/>
              <a:cxnLst>
                <a:cxn ang="0">
                  <a:pos x="282" y="49"/>
                </a:cxn>
                <a:cxn ang="0">
                  <a:pos x="266" y="42"/>
                </a:cxn>
                <a:cxn ang="0">
                  <a:pos x="196" y="40"/>
                </a:cxn>
                <a:cxn ang="0">
                  <a:pos x="181" y="16"/>
                </a:cxn>
                <a:cxn ang="0">
                  <a:pos x="171" y="1"/>
                </a:cxn>
                <a:cxn ang="0">
                  <a:pos x="155" y="0"/>
                </a:cxn>
                <a:cxn ang="0">
                  <a:pos x="129" y="13"/>
                </a:cxn>
                <a:cxn ang="0">
                  <a:pos x="95" y="8"/>
                </a:cxn>
                <a:cxn ang="0">
                  <a:pos x="86" y="19"/>
                </a:cxn>
                <a:cxn ang="0">
                  <a:pos x="66" y="4"/>
                </a:cxn>
                <a:cxn ang="0">
                  <a:pos x="26" y="18"/>
                </a:cxn>
                <a:cxn ang="0">
                  <a:pos x="10" y="34"/>
                </a:cxn>
                <a:cxn ang="0">
                  <a:pos x="22" y="60"/>
                </a:cxn>
                <a:cxn ang="0">
                  <a:pos x="45" y="93"/>
                </a:cxn>
                <a:cxn ang="0">
                  <a:pos x="35" y="117"/>
                </a:cxn>
                <a:cxn ang="0">
                  <a:pos x="0" y="138"/>
                </a:cxn>
                <a:cxn ang="0">
                  <a:pos x="0" y="167"/>
                </a:cxn>
                <a:cxn ang="0">
                  <a:pos x="0" y="181"/>
                </a:cxn>
                <a:cxn ang="0">
                  <a:pos x="20" y="194"/>
                </a:cxn>
                <a:cxn ang="0">
                  <a:pos x="57" y="181"/>
                </a:cxn>
                <a:cxn ang="0">
                  <a:pos x="92" y="211"/>
                </a:cxn>
                <a:cxn ang="0">
                  <a:pos x="68" y="229"/>
                </a:cxn>
                <a:cxn ang="0">
                  <a:pos x="68" y="243"/>
                </a:cxn>
                <a:cxn ang="0">
                  <a:pos x="95" y="249"/>
                </a:cxn>
                <a:cxn ang="0">
                  <a:pos x="117" y="243"/>
                </a:cxn>
                <a:cxn ang="0">
                  <a:pos x="123" y="230"/>
                </a:cxn>
                <a:cxn ang="0">
                  <a:pos x="154" y="217"/>
                </a:cxn>
                <a:cxn ang="0">
                  <a:pos x="187" y="214"/>
                </a:cxn>
                <a:cxn ang="0">
                  <a:pos x="216" y="206"/>
                </a:cxn>
                <a:cxn ang="0">
                  <a:pos x="235" y="176"/>
                </a:cxn>
                <a:cxn ang="0">
                  <a:pos x="235" y="144"/>
                </a:cxn>
                <a:cxn ang="0">
                  <a:pos x="226" y="135"/>
                </a:cxn>
                <a:cxn ang="0">
                  <a:pos x="216" y="135"/>
                </a:cxn>
                <a:cxn ang="0">
                  <a:pos x="201" y="145"/>
                </a:cxn>
                <a:cxn ang="0">
                  <a:pos x="181" y="145"/>
                </a:cxn>
                <a:cxn ang="0">
                  <a:pos x="182" y="142"/>
                </a:cxn>
                <a:cxn ang="0">
                  <a:pos x="197" y="135"/>
                </a:cxn>
                <a:cxn ang="0">
                  <a:pos x="213" y="126"/>
                </a:cxn>
                <a:cxn ang="0">
                  <a:pos x="231" y="102"/>
                </a:cxn>
                <a:cxn ang="0">
                  <a:pos x="247" y="98"/>
                </a:cxn>
                <a:cxn ang="0">
                  <a:pos x="268" y="114"/>
                </a:cxn>
                <a:cxn ang="0">
                  <a:pos x="282" y="109"/>
                </a:cxn>
                <a:cxn ang="0">
                  <a:pos x="322" y="73"/>
                </a:cxn>
                <a:cxn ang="0">
                  <a:pos x="316" y="73"/>
                </a:cxn>
                <a:cxn ang="0">
                  <a:pos x="308" y="67"/>
                </a:cxn>
                <a:cxn ang="0">
                  <a:pos x="312" y="60"/>
                </a:cxn>
                <a:cxn ang="0">
                  <a:pos x="312" y="50"/>
                </a:cxn>
                <a:cxn ang="0">
                  <a:pos x="295" y="50"/>
                </a:cxn>
                <a:cxn ang="0">
                  <a:pos x="282" y="49"/>
                </a:cxn>
              </a:cxnLst>
              <a:rect l="0" t="0" r="r" b="b"/>
              <a:pathLst>
                <a:path w="322" h="249">
                  <a:moveTo>
                    <a:pt x="282" y="49"/>
                  </a:moveTo>
                  <a:lnTo>
                    <a:pt x="266" y="42"/>
                  </a:lnTo>
                  <a:lnTo>
                    <a:pt x="196" y="40"/>
                  </a:lnTo>
                  <a:lnTo>
                    <a:pt x="181" y="16"/>
                  </a:lnTo>
                  <a:lnTo>
                    <a:pt x="171" y="1"/>
                  </a:lnTo>
                  <a:lnTo>
                    <a:pt x="155" y="0"/>
                  </a:lnTo>
                  <a:lnTo>
                    <a:pt x="129" y="13"/>
                  </a:lnTo>
                  <a:lnTo>
                    <a:pt x="95" y="8"/>
                  </a:lnTo>
                  <a:lnTo>
                    <a:pt x="86" y="19"/>
                  </a:lnTo>
                  <a:lnTo>
                    <a:pt x="66" y="4"/>
                  </a:lnTo>
                  <a:lnTo>
                    <a:pt x="26" y="18"/>
                  </a:lnTo>
                  <a:lnTo>
                    <a:pt x="10" y="34"/>
                  </a:lnTo>
                  <a:lnTo>
                    <a:pt x="22" y="60"/>
                  </a:lnTo>
                  <a:lnTo>
                    <a:pt x="45" y="93"/>
                  </a:lnTo>
                  <a:lnTo>
                    <a:pt x="35" y="117"/>
                  </a:lnTo>
                  <a:lnTo>
                    <a:pt x="0" y="138"/>
                  </a:lnTo>
                  <a:lnTo>
                    <a:pt x="0" y="167"/>
                  </a:lnTo>
                  <a:lnTo>
                    <a:pt x="0" y="181"/>
                  </a:lnTo>
                  <a:lnTo>
                    <a:pt x="20" y="194"/>
                  </a:lnTo>
                  <a:lnTo>
                    <a:pt x="57" y="181"/>
                  </a:lnTo>
                  <a:lnTo>
                    <a:pt x="92" y="211"/>
                  </a:lnTo>
                  <a:lnTo>
                    <a:pt x="68" y="229"/>
                  </a:lnTo>
                  <a:lnTo>
                    <a:pt x="68" y="243"/>
                  </a:lnTo>
                  <a:lnTo>
                    <a:pt x="95" y="249"/>
                  </a:lnTo>
                  <a:lnTo>
                    <a:pt x="117" y="243"/>
                  </a:lnTo>
                  <a:lnTo>
                    <a:pt x="123" y="230"/>
                  </a:lnTo>
                  <a:lnTo>
                    <a:pt x="154" y="217"/>
                  </a:lnTo>
                  <a:lnTo>
                    <a:pt x="187" y="214"/>
                  </a:lnTo>
                  <a:lnTo>
                    <a:pt x="216" y="206"/>
                  </a:lnTo>
                  <a:lnTo>
                    <a:pt x="235" y="176"/>
                  </a:lnTo>
                  <a:lnTo>
                    <a:pt x="235" y="144"/>
                  </a:lnTo>
                  <a:lnTo>
                    <a:pt x="226" y="135"/>
                  </a:lnTo>
                  <a:lnTo>
                    <a:pt x="216" y="135"/>
                  </a:lnTo>
                  <a:lnTo>
                    <a:pt x="201" y="145"/>
                  </a:lnTo>
                  <a:lnTo>
                    <a:pt x="181" y="145"/>
                  </a:lnTo>
                  <a:lnTo>
                    <a:pt x="182" y="142"/>
                  </a:lnTo>
                  <a:lnTo>
                    <a:pt x="197" y="135"/>
                  </a:lnTo>
                  <a:lnTo>
                    <a:pt x="213" y="126"/>
                  </a:lnTo>
                  <a:lnTo>
                    <a:pt x="231" y="102"/>
                  </a:lnTo>
                  <a:lnTo>
                    <a:pt x="247" y="98"/>
                  </a:lnTo>
                  <a:lnTo>
                    <a:pt x="268" y="114"/>
                  </a:lnTo>
                  <a:lnTo>
                    <a:pt x="282" y="109"/>
                  </a:lnTo>
                  <a:lnTo>
                    <a:pt x="322" y="73"/>
                  </a:lnTo>
                  <a:lnTo>
                    <a:pt x="316" y="73"/>
                  </a:lnTo>
                  <a:lnTo>
                    <a:pt x="308" y="67"/>
                  </a:lnTo>
                  <a:lnTo>
                    <a:pt x="312" y="60"/>
                  </a:lnTo>
                  <a:lnTo>
                    <a:pt x="312" y="50"/>
                  </a:lnTo>
                  <a:lnTo>
                    <a:pt x="295" y="50"/>
                  </a:lnTo>
                  <a:lnTo>
                    <a:pt x="282" y="4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0B84E4D-32B0-59BD-4B31-57AB629E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3233"/>
              <a:ext cx="322" cy="249"/>
            </a:xfrm>
            <a:custGeom>
              <a:avLst/>
              <a:gdLst/>
              <a:ahLst/>
              <a:cxnLst>
                <a:cxn ang="0">
                  <a:pos x="282" y="49"/>
                </a:cxn>
                <a:cxn ang="0">
                  <a:pos x="266" y="42"/>
                </a:cxn>
                <a:cxn ang="0">
                  <a:pos x="196" y="40"/>
                </a:cxn>
                <a:cxn ang="0">
                  <a:pos x="181" y="16"/>
                </a:cxn>
                <a:cxn ang="0">
                  <a:pos x="171" y="1"/>
                </a:cxn>
                <a:cxn ang="0">
                  <a:pos x="155" y="0"/>
                </a:cxn>
                <a:cxn ang="0">
                  <a:pos x="129" y="13"/>
                </a:cxn>
                <a:cxn ang="0">
                  <a:pos x="95" y="8"/>
                </a:cxn>
                <a:cxn ang="0">
                  <a:pos x="86" y="19"/>
                </a:cxn>
                <a:cxn ang="0">
                  <a:pos x="66" y="4"/>
                </a:cxn>
                <a:cxn ang="0">
                  <a:pos x="26" y="18"/>
                </a:cxn>
                <a:cxn ang="0">
                  <a:pos x="10" y="34"/>
                </a:cxn>
                <a:cxn ang="0">
                  <a:pos x="22" y="60"/>
                </a:cxn>
                <a:cxn ang="0">
                  <a:pos x="45" y="93"/>
                </a:cxn>
                <a:cxn ang="0">
                  <a:pos x="35" y="117"/>
                </a:cxn>
                <a:cxn ang="0">
                  <a:pos x="0" y="138"/>
                </a:cxn>
                <a:cxn ang="0">
                  <a:pos x="0" y="167"/>
                </a:cxn>
                <a:cxn ang="0">
                  <a:pos x="0" y="181"/>
                </a:cxn>
                <a:cxn ang="0">
                  <a:pos x="20" y="194"/>
                </a:cxn>
                <a:cxn ang="0">
                  <a:pos x="57" y="181"/>
                </a:cxn>
                <a:cxn ang="0">
                  <a:pos x="92" y="211"/>
                </a:cxn>
                <a:cxn ang="0">
                  <a:pos x="68" y="229"/>
                </a:cxn>
                <a:cxn ang="0">
                  <a:pos x="68" y="243"/>
                </a:cxn>
                <a:cxn ang="0">
                  <a:pos x="95" y="249"/>
                </a:cxn>
                <a:cxn ang="0">
                  <a:pos x="117" y="243"/>
                </a:cxn>
                <a:cxn ang="0">
                  <a:pos x="123" y="230"/>
                </a:cxn>
                <a:cxn ang="0">
                  <a:pos x="154" y="217"/>
                </a:cxn>
                <a:cxn ang="0">
                  <a:pos x="187" y="214"/>
                </a:cxn>
                <a:cxn ang="0">
                  <a:pos x="216" y="206"/>
                </a:cxn>
                <a:cxn ang="0">
                  <a:pos x="235" y="176"/>
                </a:cxn>
                <a:cxn ang="0">
                  <a:pos x="235" y="144"/>
                </a:cxn>
                <a:cxn ang="0">
                  <a:pos x="226" y="135"/>
                </a:cxn>
                <a:cxn ang="0">
                  <a:pos x="216" y="135"/>
                </a:cxn>
                <a:cxn ang="0">
                  <a:pos x="201" y="145"/>
                </a:cxn>
                <a:cxn ang="0">
                  <a:pos x="181" y="145"/>
                </a:cxn>
                <a:cxn ang="0">
                  <a:pos x="182" y="142"/>
                </a:cxn>
                <a:cxn ang="0">
                  <a:pos x="197" y="135"/>
                </a:cxn>
                <a:cxn ang="0">
                  <a:pos x="213" y="126"/>
                </a:cxn>
                <a:cxn ang="0">
                  <a:pos x="231" y="102"/>
                </a:cxn>
                <a:cxn ang="0">
                  <a:pos x="247" y="98"/>
                </a:cxn>
                <a:cxn ang="0">
                  <a:pos x="268" y="114"/>
                </a:cxn>
                <a:cxn ang="0">
                  <a:pos x="282" y="109"/>
                </a:cxn>
                <a:cxn ang="0">
                  <a:pos x="322" y="73"/>
                </a:cxn>
                <a:cxn ang="0">
                  <a:pos x="316" y="73"/>
                </a:cxn>
                <a:cxn ang="0">
                  <a:pos x="308" y="67"/>
                </a:cxn>
                <a:cxn ang="0">
                  <a:pos x="312" y="60"/>
                </a:cxn>
                <a:cxn ang="0">
                  <a:pos x="312" y="50"/>
                </a:cxn>
                <a:cxn ang="0">
                  <a:pos x="295" y="50"/>
                </a:cxn>
                <a:cxn ang="0">
                  <a:pos x="282" y="49"/>
                </a:cxn>
              </a:cxnLst>
              <a:rect l="0" t="0" r="r" b="b"/>
              <a:pathLst>
                <a:path w="322" h="249">
                  <a:moveTo>
                    <a:pt x="282" y="49"/>
                  </a:moveTo>
                  <a:lnTo>
                    <a:pt x="266" y="42"/>
                  </a:lnTo>
                  <a:lnTo>
                    <a:pt x="196" y="40"/>
                  </a:lnTo>
                  <a:lnTo>
                    <a:pt x="181" y="16"/>
                  </a:lnTo>
                  <a:lnTo>
                    <a:pt x="171" y="1"/>
                  </a:lnTo>
                  <a:lnTo>
                    <a:pt x="155" y="0"/>
                  </a:lnTo>
                  <a:lnTo>
                    <a:pt x="129" y="13"/>
                  </a:lnTo>
                  <a:lnTo>
                    <a:pt x="95" y="8"/>
                  </a:lnTo>
                  <a:lnTo>
                    <a:pt x="86" y="19"/>
                  </a:lnTo>
                  <a:lnTo>
                    <a:pt x="66" y="4"/>
                  </a:lnTo>
                  <a:lnTo>
                    <a:pt x="26" y="18"/>
                  </a:lnTo>
                  <a:lnTo>
                    <a:pt x="10" y="34"/>
                  </a:lnTo>
                  <a:lnTo>
                    <a:pt x="22" y="60"/>
                  </a:lnTo>
                  <a:lnTo>
                    <a:pt x="45" y="93"/>
                  </a:lnTo>
                  <a:lnTo>
                    <a:pt x="35" y="117"/>
                  </a:lnTo>
                  <a:lnTo>
                    <a:pt x="0" y="138"/>
                  </a:lnTo>
                  <a:lnTo>
                    <a:pt x="0" y="167"/>
                  </a:lnTo>
                  <a:lnTo>
                    <a:pt x="0" y="181"/>
                  </a:lnTo>
                  <a:lnTo>
                    <a:pt x="20" y="194"/>
                  </a:lnTo>
                  <a:lnTo>
                    <a:pt x="57" y="181"/>
                  </a:lnTo>
                  <a:lnTo>
                    <a:pt x="92" y="211"/>
                  </a:lnTo>
                  <a:lnTo>
                    <a:pt x="68" y="229"/>
                  </a:lnTo>
                  <a:lnTo>
                    <a:pt x="68" y="243"/>
                  </a:lnTo>
                  <a:lnTo>
                    <a:pt x="95" y="249"/>
                  </a:lnTo>
                  <a:lnTo>
                    <a:pt x="117" y="243"/>
                  </a:lnTo>
                  <a:lnTo>
                    <a:pt x="123" y="230"/>
                  </a:lnTo>
                  <a:lnTo>
                    <a:pt x="154" y="217"/>
                  </a:lnTo>
                  <a:lnTo>
                    <a:pt x="187" y="214"/>
                  </a:lnTo>
                  <a:lnTo>
                    <a:pt x="216" y="206"/>
                  </a:lnTo>
                  <a:lnTo>
                    <a:pt x="235" y="176"/>
                  </a:lnTo>
                  <a:lnTo>
                    <a:pt x="235" y="144"/>
                  </a:lnTo>
                  <a:lnTo>
                    <a:pt x="226" y="135"/>
                  </a:lnTo>
                  <a:lnTo>
                    <a:pt x="216" y="135"/>
                  </a:lnTo>
                  <a:lnTo>
                    <a:pt x="201" y="145"/>
                  </a:lnTo>
                  <a:lnTo>
                    <a:pt x="181" y="145"/>
                  </a:lnTo>
                  <a:lnTo>
                    <a:pt x="182" y="142"/>
                  </a:lnTo>
                  <a:lnTo>
                    <a:pt x="197" y="135"/>
                  </a:lnTo>
                  <a:lnTo>
                    <a:pt x="213" y="126"/>
                  </a:lnTo>
                  <a:lnTo>
                    <a:pt x="231" y="102"/>
                  </a:lnTo>
                  <a:lnTo>
                    <a:pt x="247" y="98"/>
                  </a:lnTo>
                  <a:lnTo>
                    <a:pt x="268" y="114"/>
                  </a:lnTo>
                  <a:lnTo>
                    <a:pt x="282" y="109"/>
                  </a:lnTo>
                  <a:lnTo>
                    <a:pt x="322" y="73"/>
                  </a:lnTo>
                  <a:lnTo>
                    <a:pt x="316" y="73"/>
                  </a:lnTo>
                  <a:lnTo>
                    <a:pt x="308" y="67"/>
                  </a:lnTo>
                  <a:lnTo>
                    <a:pt x="312" y="60"/>
                  </a:lnTo>
                  <a:lnTo>
                    <a:pt x="312" y="50"/>
                  </a:lnTo>
                  <a:lnTo>
                    <a:pt x="295" y="50"/>
                  </a:lnTo>
                  <a:lnTo>
                    <a:pt x="282" y="4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8F967D4-9563-19FB-1E21-1D241EA0E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3659"/>
              <a:ext cx="342" cy="222"/>
            </a:xfrm>
            <a:custGeom>
              <a:avLst/>
              <a:gdLst/>
              <a:ahLst/>
              <a:cxnLst>
                <a:cxn ang="0">
                  <a:pos x="1" y="146"/>
                </a:cxn>
                <a:cxn ang="0">
                  <a:pos x="77" y="169"/>
                </a:cxn>
                <a:cxn ang="0">
                  <a:pos x="114" y="202"/>
                </a:cxn>
                <a:cxn ang="0">
                  <a:pos x="137" y="222"/>
                </a:cxn>
                <a:cxn ang="0">
                  <a:pos x="139" y="218"/>
                </a:cxn>
                <a:cxn ang="0">
                  <a:pos x="128" y="202"/>
                </a:cxn>
                <a:cxn ang="0">
                  <a:pos x="133" y="190"/>
                </a:cxn>
                <a:cxn ang="0">
                  <a:pos x="149" y="180"/>
                </a:cxn>
                <a:cxn ang="0">
                  <a:pos x="244" y="194"/>
                </a:cxn>
                <a:cxn ang="0">
                  <a:pos x="260" y="187"/>
                </a:cxn>
                <a:cxn ang="0">
                  <a:pos x="266" y="169"/>
                </a:cxn>
                <a:cxn ang="0">
                  <a:pos x="231" y="151"/>
                </a:cxn>
                <a:cxn ang="0">
                  <a:pos x="234" y="148"/>
                </a:cxn>
                <a:cxn ang="0">
                  <a:pos x="238" y="148"/>
                </a:cxn>
                <a:cxn ang="0">
                  <a:pos x="266" y="151"/>
                </a:cxn>
                <a:cxn ang="0">
                  <a:pos x="278" y="146"/>
                </a:cxn>
                <a:cxn ang="0">
                  <a:pos x="299" y="146"/>
                </a:cxn>
                <a:cxn ang="0">
                  <a:pos x="342" y="131"/>
                </a:cxn>
                <a:cxn ang="0">
                  <a:pos x="328" y="118"/>
                </a:cxn>
                <a:cxn ang="0">
                  <a:pos x="307" y="108"/>
                </a:cxn>
                <a:cxn ang="0">
                  <a:pos x="301" y="59"/>
                </a:cxn>
                <a:cxn ang="0">
                  <a:pos x="278" y="52"/>
                </a:cxn>
                <a:cxn ang="0">
                  <a:pos x="268" y="34"/>
                </a:cxn>
                <a:cxn ang="0">
                  <a:pos x="218" y="47"/>
                </a:cxn>
                <a:cxn ang="0">
                  <a:pos x="187" y="4"/>
                </a:cxn>
                <a:cxn ang="0">
                  <a:pos x="165" y="0"/>
                </a:cxn>
                <a:cxn ang="0">
                  <a:pos x="150" y="40"/>
                </a:cxn>
                <a:cxn ang="0">
                  <a:pos x="133" y="49"/>
                </a:cxn>
                <a:cxn ang="0">
                  <a:pos x="112" y="34"/>
                </a:cxn>
                <a:cxn ang="0">
                  <a:pos x="93" y="50"/>
                </a:cxn>
                <a:cxn ang="0">
                  <a:pos x="86" y="76"/>
                </a:cxn>
                <a:cxn ang="0">
                  <a:pos x="66" y="81"/>
                </a:cxn>
                <a:cxn ang="0">
                  <a:pos x="3" y="102"/>
                </a:cxn>
                <a:cxn ang="0">
                  <a:pos x="14" y="114"/>
                </a:cxn>
                <a:cxn ang="0">
                  <a:pos x="0" y="131"/>
                </a:cxn>
                <a:cxn ang="0">
                  <a:pos x="1" y="146"/>
                </a:cxn>
              </a:cxnLst>
              <a:rect l="0" t="0" r="r" b="b"/>
              <a:pathLst>
                <a:path w="342" h="222">
                  <a:moveTo>
                    <a:pt x="1" y="146"/>
                  </a:moveTo>
                  <a:lnTo>
                    <a:pt x="77" y="169"/>
                  </a:lnTo>
                  <a:lnTo>
                    <a:pt x="114" y="202"/>
                  </a:lnTo>
                  <a:lnTo>
                    <a:pt x="137" y="222"/>
                  </a:lnTo>
                  <a:lnTo>
                    <a:pt x="139" y="218"/>
                  </a:lnTo>
                  <a:lnTo>
                    <a:pt x="128" y="202"/>
                  </a:lnTo>
                  <a:lnTo>
                    <a:pt x="133" y="190"/>
                  </a:lnTo>
                  <a:lnTo>
                    <a:pt x="149" y="180"/>
                  </a:lnTo>
                  <a:lnTo>
                    <a:pt x="244" y="194"/>
                  </a:lnTo>
                  <a:lnTo>
                    <a:pt x="260" y="187"/>
                  </a:lnTo>
                  <a:lnTo>
                    <a:pt x="266" y="169"/>
                  </a:lnTo>
                  <a:lnTo>
                    <a:pt x="231" y="151"/>
                  </a:lnTo>
                  <a:lnTo>
                    <a:pt x="234" y="148"/>
                  </a:lnTo>
                  <a:lnTo>
                    <a:pt x="238" y="148"/>
                  </a:lnTo>
                  <a:lnTo>
                    <a:pt x="266" y="151"/>
                  </a:lnTo>
                  <a:lnTo>
                    <a:pt x="278" y="146"/>
                  </a:lnTo>
                  <a:lnTo>
                    <a:pt x="299" y="146"/>
                  </a:lnTo>
                  <a:lnTo>
                    <a:pt x="342" y="131"/>
                  </a:lnTo>
                  <a:lnTo>
                    <a:pt x="328" y="118"/>
                  </a:lnTo>
                  <a:lnTo>
                    <a:pt x="307" y="108"/>
                  </a:lnTo>
                  <a:lnTo>
                    <a:pt x="301" y="59"/>
                  </a:lnTo>
                  <a:lnTo>
                    <a:pt x="278" y="52"/>
                  </a:lnTo>
                  <a:lnTo>
                    <a:pt x="268" y="34"/>
                  </a:lnTo>
                  <a:lnTo>
                    <a:pt x="218" y="47"/>
                  </a:lnTo>
                  <a:lnTo>
                    <a:pt x="187" y="4"/>
                  </a:lnTo>
                  <a:lnTo>
                    <a:pt x="165" y="0"/>
                  </a:lnTo>
                  <a:lnTo>
                    <a:pt x="150" y="40"/>
                  </a:lnTo>
                  <a:lnTo>
                    <a:pt x="133" y="49"/>
                  </a:lnTo>
                  <a:lnTo>
                    <a:pt x="112" y="34"/>
                  </a:lnTo>
                  <a:lnTo>
                    <a:pt x="93" y="50"/>
                  </a:lnTo>
                  <a:lnTo>
                    <a:pt x="86" y="76"/>
                  </a:lnTo>
                  <a:lnTo>
                    <a:pt x="66" y="81"/>
                  </a:lnTo>
                  <a:lnTo>
                    <a:pt x="3" y="102"/>
                  </a:lnTo>
                  <a:lnTo>
                    <a:pt x="14" y="114"/>
                  </a:lnTo>
                  <a:lnTo>
                    <a:pt x="0" y="131"/>
                  </a:lnTo>
                  <a:lnTo>
                    <a:pt x="1" y="1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7CEDD1C-DDD5-969C-56D2-0C8B316F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3659"/>
              <a:ext cx="342" cy="222"/>
            </a:xfrm>
            <a:custGeom>
              <a:avLst/>
              <a:gdLst/>
              <a:ahLst/>
              <a:cxnLst>
                <a:cxn ang="0">
                  <a:pos x="1" y="146"/>
                </a:cxn>
                <a:cxn ang="0">
                  <a:pos x="77" y="169"/>
                </a:cxn>
                <a:cxn ang="0">
                  <a:pos x="114" y="202"/>
                </a:cxn>
                <a:cxn ang="0">
                  <a:pos x="137" y="222"/>
                </a:cxn>
                <a:cxn ang="0">
                  <a:pos x="139" y="218"/>
                </a:cxn>
                <a:cxn ang="0">
                  <a:pos x="128" y="202"/>
                </a:cxn>
                <a:cxn ang="0">
                  <a:pos x="133" y="190"/>
                </a:cxn>
                <a:cxn ang="0">
                  <a:pos x="149" y="180"/>
                </a:cxn>
                <a:cxn ang="0">
                  <a:pos x="244" y="194"/>
                </a:cxn>
                <a:cxn ang="0">
                  <a:pos x="260" y="187"/>
                </a:cxn>
                <a:cxn ang="0">
                  <a:pos x="266" y="169"/>
                </a:cxn>
                <a:cxn ang="0">
                  <a:pos x="231" y="151"/>
                </a:cxn>
                <a:cxn ang="0">
                  <a:pos x="234" y="148"/>
                </a:cxn>
                <a:cxn ang="0">
                  <a:pos x="238" y="148"/>
                </a:cxn>
                <a:cxn ang="0">
                  <a:pos x="266" y="151"/>
                </a:cxn>
                <a:cxn ang="0">
                  <a:pos x="278" y="146"/>
                </a:cxn>
                <a:cxn ang="0">
                  <a:pos x="299" y="146"/>
                </a:cxn>
                <a:cxn ang="0">
                  <a:pos x="342" y="131"/>
                </a:cxn>
                <a:cxn ang="0">
                  <a:pos x="328" y="118"/>
                </a:cxn>
                <a:cxn ang="0">
                  <a:pos x="307" y="108"/>
                </a:cxn>
                <a:cxn ang="0">
                  <a:pos x="301" y="59"/>
                </a:cxn>
                <a:cxn ang="0">
                  <a:pos x="278" y="52"/>
                </a:cxn>
                <a:cxn ang="0">
                  <a:pos x="268" y="34"/>
                </a:cxn>
                <a:cxn ang="0">
                  <a:pos x="218" y="47"/>
                </a:cxn>
                <a:cxn ang="0">
                  <a:pos x="187" y="4"/>
                </a:cxn>
                <a:cxn ang="0">
                  <a:pos x="165" y="0"/>
                </a:cxn>
                <a:cxn ang="0">
                  <a:pos x="150" y="40"/>
                </a:cxn>
                <a:cxn ang="0">
                  <a:pos x="133" y="49"/>
                </a:cxn>
                <a:cxn ang="0">
                  <a:pos x="112" y="34"/>
                </a:cxn>
                <a:cxn ang="0">
                  <a:pos x="93" y="50"/>
                </a:cxn>
                <a:cxn ang="0">
                  <a:pos x="86" y="76"/>
                </a:cxn>
                <a:cxn ang="0">
                  <a:pos x="66" y="81"/>
                </a:cxn>
                <a:cxn ang="0">
                  <a:pos x="3" y="102"/>
                </a:cxn>
                <a:cxn ang="0">
                  <a:pos x="14" y="114"/>
                </a:cxn>
                <a:cxn ang="0">
                  <a:pos x="0" y="131"/>
                </a:cxn>
                <a:cxn ang="0">
                  <a:pos x="1" y="146"/>
                </a:cxn>
              </a:cxnLst>
              <a:rect l="0" t="0" r="r" b="b"/>
              <a:pathLst>
                <a:path w="342" h="222">
                  <a:moveTo>
                    <a:pt x="1" y="146"/>
                  </a:moveTo>
                  <a:lnTo>
                    <a:pt x="77" y="169"/>
                  </a:lnTo>
                  <a:lnTo>
                    <a:pt x="114" y="202"/>
                  </a:lnTo>
                  <a:lnTo>
                    <a:pt x="137" y="222"/>
                  </a:lnTo>
                  <a:lnTo>
                    <a:pt x="139" y="218"/>
                  </a:lnTo>
                  <a:lnTo>
                    <a:pt x="128" y="202"/>
                  </a:lnTo>
                  <a:lnTo>
                    <a:pt x="133" y="190"/>
                  </a:lnTo>
                  <a:lnTo>
                    <a:pt x="149" y="180"/>
                  </a:lnTo>
                  <a:lnTo>
                    <a:pt x="244" y="194"/>
                  </a:lnTo>
                  <a:lnTo>
                    <a:pt x="260" y="187"/>
                  </a:lnTo>
                  <a:lnTo>
                    <a:pt x="266" y="169"/>
                  </a:lnTo>
                  <a:lnTo>
                    <a:pt x="231" y="151"/>
                  </a:lnTo>
                  <a:lnTo>
                    <a:pt x="234" y="148"/>
                  </a:lnTo>
                  <a:lnTo>
                    <a:pt x="238" y="148"/>
                  </a:lnTo>
                  <a:lnTo>
                    <a:pt x="266" y="151"/>
                  </a:lnTo>
                  <a:lnTo>
                    <a:pt x="278" y="146"/>
                  </a:lnTo>
                  <a:lnTo>
                    <a:pt x="299" y="146"/>
                  </a:lnTo>
                  <a:lnTo>
                    <a:pt x="342" y="131"/>
                  </a:lnTo>
                  <a:lnTo>
                    <a:pt x="328" y="118"/>
                  </a:lnTo>
                  <a:lnTo>
                    <a:pt x="307" y="108"/>
                  </a:lnTo>
                  <a:lnTo>
                    <a:pt x="301" y="59"/>
                  </a:lnTo>
                  <a:lnTo>
                    <a:pt x="278" y="52"/>
                  </a:lnTo>
                  <a:lnTo>
                    <a:pt x="268" y="34"/>
                  </a:lnTo>
                  <a:lnTo>
                    <a:pt x="218" y="47"/>
                  </a:lnTo>
                  <a:lnTo>
                    <a:pt x="187" y="4"/>
                  </a:lnTo>
                  <a:lnTo>
                    <a:pt x="165" y="0"/>
                  </a:lnTo>
                  <a:lnTo>
                    <a:pt x="150" y="40"/>
                  </a:lnTo>
                  <a:lnTo>
                    <a:pt x="133" y="49"/>
                  </a:lnTo>
                  <a:lnTo>
                    <a:pt x="112" y="34"/>
                  </a:lnTo>
                  <a:lnTo>
                    <a:pt x="93" y="50"/>
                  </a:lnTo>
                  <a:lnTo>
                    <a:pt x="86" y="76"/>
                  </a:lnTo>
                  <a:lnTo>
                    <a:pt x="66" y="81"/>
                  </a:lnTo>
                  <a:lnTo>
                    <a:pt x="3" y="102"/>
                  </a:lnTo>
                  <a:lnTo>
                    <a:pt x="14" y="114"/>
                  </a:lnTo>
                  <a:lnTo>
                    <a:pt x="0" y="131"/>
                  </a:lnTo>
                  <a:lnTo>
                    <a:pt x="1" y="14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C25CFE2-59C1-19DC-607B-A42184A97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3568"/>
              <a:ext cx="415" cy="194"/>
            </a:xfrm>
            <a:custGeom>
              <a:avLst/>
              <a:gdLst/>
              <a:ahLst/>
              <a:cxnLst>
                <a:cxn ang="0">
                  <a:pos x="238" y="194"/>
                </a:cxn>
                <a:cxn ang="0">
                  <a:pos x="229" y="186"/>
                </a:cxn>
                <a:cxn ang="0">
                  <a:pos x="213" y="185"/>
                </a:cxn>
                <a:cxn ang="0">
                  <a:pos x="202" y="167"/>
                </a:cxn>
                <a:cxn ang="0">
                  <a:pos x="192" y="171"/>
                </a:cxn>
                <a:cxn ang="0">
                  <a:pos x="177" y="165"/>
                </a:cxn>
                <a:cxn ang="0">
                  <a:pos x="171" y="147"/>
                </a:cxn>
                <a:cxn ang="0">
                  <a:pos x="155" y="147"/>
                </a:cxn>
                <a:cxn ang="0">
                  <a:pos x="98" y="119"/>
                </a:cxn>
                <a:cxn ang="0">
                  <a:pos x="82" y="128"/>
                </a:cxn>
                <a:cxn ang="0">
                  <a:pos x="62" y="126"/>
                </a:cxn>
                <a:cxn ang="0">
                  <a:pos x="58" y="110"/>
                </a:cxn>
                <a:cxn ang="0">
                  <a:pos x="21" y="93"/>
                </a:cxn>
                <a:cxn ang="0">
                  <a:pos x="0" y="73"/>
                </a:cxn>
                <a:cxn ang="0">
                  <a:pos x="7" y="64"/>
                </a:cxn>
                <a:cxn ang="0">
                  <a:pos x="24" y="52"/>
                </a:cxn>
                <a:cxn ang="0">
                  <a:pos x="87" y="55"/>
                </a:cxn>
                <a:cxn ang="0">
                  <a:pos x="121" y="64"/>
                </a:cxn>
                <a:cxn ang="0">
                  <a:pos x="167" y="53"/>
                </a:cxn>
                <a:cxn ang="0">
                  <a:pos x="202" y="53"/>
                </a:cxn>
                <a:cxn ang="0">
                  <a:pos x="207" y="43"/>
                </a:cxn>
                <a:cxn ang="0">
                  <a:pos x="207" y="3"/>
                </a:cxn>
                <a:cxn ang="0">
                  <a:pos x="211" y="0"/>
                </a:cxn>
                <a:cxn ang="0">
                  <a:pos x="230" y="14"/>
                </a:cxn>
                <a:cxn ang="0">
                  <a:pos x="238" y="11"/>
                </a:cxn>
                <a:cxn ang="0">
                  <a:pos x="265" y="11"/>
                </a:cxn>
                <a:cxn ang="0">
                  <a:pos x="290" y="1"/>
                </a:cxn>
                <a:cxn ang="0">
                  <a:pos x="315" y="9"/>
                </a:cxn>
                <a:cxn ang="0">
                  <a:pos x="324" y="14"/>
                </a:cxn>
                <a:cxn ang="0">
                  <a:pos x="341" y="6"/>
                </a:cxn>
                <a:cxn ang="0">
                  <a:pos x="368" y="19"/>
                </a:cxn>
                <a:cxn ang="0">
                  <a:pos x="403" y="3"/>
                </a:cxn>
                <a:cxn ang="0">
                  <a:pos x="415" y="31"/>
                </a:cxn>
                <a:cxn ang="0">
                  <a:pos x="390" y="76"/>
                </a:cxn>
                <a:cxn ang="0">
                  <a:pos x="393" y="87"/>
                </a:cxn>
                <a:cxn ang="0">
                  <a:pos x="400" y="89"/>
                </a:cxn>
                <a:cxn ang="0">
                  <a:pos x="385" y="131"/>
                </a:cxn>
                <a:cxn ang="0">
                  <a:pos x="368" y="140"/>
                </a:cxn>
                <a:cxn ang="0">
                  <a:pos x="347" y="126"/>
                </a:cxn>
                <a:cxn ang="0">
                  <a:pos x="328" y="142"/>
                </a:cxn>
                <a:cxn ang="0">
                  <a:pos x="321" y="168"/>
                </a:cxn>
                <a:cxn ang="0">
                  <a:pos x="301" y="172"/>
                </a:cxn>
                <a:cxn ang="0">
                  <a:pos x="238" y="194"/>
                </a:cxn>
              </a:cxnLst>
              <a:rect l="0" t="0" r="r" b="b"/>
              <a:pathLst>
                <a:path w="415" h="194">
                  <a:moveTo>
                    <a:pt x="238" y="194"/>
                  </a:moveTo>
                  <a:lnTo>
                    <a:pt x="229" y="186"/>
                  </a:lnTo>
                  <a:lnTo>
                    <a:pt x="213" y="185"/>
                  </a:lnTo>
                  <a:lnTo>
                    <a:pt x="202" y="167"/>
                  </a:lnTo>
                  <a:lnTo>
                    <a:pt x="192" y="171"/>
                  </a:lnTo>
                  <a:lnTo>
                    <a:pt x="177" y="165"/>
                  </a:lnTo>
                  <a:lnTo>
                    <a:pt x="171" y="147"/>
                  </a:lnTo>
                  <a:lnTo>
                    <a:pt x="155" y="147"/>
                  </a:lnTo>
                  <a:lnTo>
                    <a:pt x="98" y="119"/>
                  </a:lnTo>
                  <a:lnTo>
                    <a:pt x="82" y="128"/>
                  </a:lnTo>
                  <a:lnTo>
                    <a:pt x="62" y="126"/>
                  </a:lnTo>
                  <a:lnTo>
                    <a:pt x="58" y="110"/>
                  </a:lnTo>
                  <a:lnTo>
                    <a:pt x="21" y="93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24" y="52"/>
                  </a:lnTo>
                  <a:lnTo>
                    <a:pt x="87" y="55"/>
                  </a:lnTo>
                  <a:lnTo>
                    <a:pt x="121" y="64"/>
                  </a:lnTo>
                  <a:lnTo>
                    <a:pt x="167" y="53"/>
                  </a:lnTo>
                  <a:lnTo>
                    <a:pt x="202" y="53"/>
                  </a:lnTo>
                  <a:lnTo>
                    <a:pt x="207" y="43"/>
                  </a:lnTo>
                  <a:lnTo>
                    <a:pt x="207" y="3"/>
                  </a:lnTo>
                  <a:lnTo>
                    <a:pt x="211" y="0"/>
                  </a:lnTo>
                  <a:lnTo>
                    <a:pt x="230" y="14"/>
                  </a:lnTo>
                  <a:lnTo>
                    <a:pt x="238" y="11"/>
                  </a:lnTo>
                  <a:lnTo>
                    <a:pt x="265" y="11"/>
                  </a:lnTo>
                  <a:lnTo>
                    <a:pt x="290" y="1"/>
                  </a:lnTo>
                  <a:lnTo>
                    <a:pt x="315" y="9"/>
                  </a:lnTo>
                  <a:lnTo>
                    <a:pt x="324" y="14"/>
                  </a:lnTo>
                  <a:lnTo>
                    <a:pt x="341" y="6"/>
                  </a:lnTo>
                  <a:lnTo>
                    <a:pt x="368" y="19"/>
                  </a:lnTo>
                  <a:lnTo>
                    <a:pt x="403" y="3"/>
                  </a:lnTo>
                  <a:lnTo>
                    <a:pt x="415" y="31"/>
                  </a:lnTo>
                  <a:lnTo>
                    <a:pt x="390" y="76"/>
                  </a:lnTo>
                  <a:lnTo>
                    <a:pt x="393" y="87"/>
                  </a:lnTo>
                  <a:lnTo>
                    <a:pt x="400" y="89"/>
                  </a:lnTo>
                  <a:lnTo>
                    <a:pt x="385" y="131"/>
                  </a:lnTo>
                  <a:lnTo>
                    <a:pt x="368" y="140"/>
                  </a:lnTo>
                  <a:lnTo>
                    <a:pt x="347" y="126"/>
                  </a:lnTo>
                  <a:lnTo>
                    <a:pt x="328" y="142"/>
                  </a:lnTo>
                  <a:lnTo>
                    <a:pt x="321" y="168"/>
                  </a:lnTo>
                  <a:lnTo>
                    <a:pt x="301" y="172"/>
                  </a:lnTo>
                  <a:lnTo>
                    <a:pt x="238" y="19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345F632-A1FA-B575-E6B0-72A5399C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3568"/>
              <a:ext cx="415" cy="194"/>
            </a:xfrm>
            <a:custGeom>
              <a:avLst/>
              <a:gdLst/>
              <a:ahLst/>
              <a:cxnLst>
                <a:cxn ang="0">
                  <a:pos x="238" y="194"/>
                </a:cxn>
                <a:cxn ang="0">
                  <a:pos x="229" y="186"/>
                </a:cxn>
                <a:cxn ang="0">
                  <a:pos x="213" y="185"/>
                </a:cxn>
                <a:cxn ang="0">
                  <a:pos x="202" y="167"/>
                </a:cxn>
                <a:cxn ang="0">
                  <a:pos x="192" y="171"/>
                </a:cxn>
                <a:cxn ang="0">
                  <a:pos x="177" y="165"/>
                </a:cxn>
                <a:cxn ang="0">
                  <a:pos x="171" y="147"/>
                </a:cxn>
                <a:cxn ang="0">
                  <a:pos x="155" y="147"/>
                </a:cxn>
                <a:cxn ang="0">
                  <a:pos x="98" y="119"/>
                </a:cxn>
                <a:cxn ang="0">
                  <a:pos x="82" y="128"/>
                </a:cxn>
                <a:cxn ang="0">
                  <a:pos x="62" y="126"/>
                </a:cxn>
                <a:cxn ang="0">
                  <a:pos x="58" y="110"/>
                </a:cxn>
                <a:cxn ang="0">
                  <a:pos x="21" y="93"/>
                </a:cxn>
                <a:cxn ang="0">
                  <a:pos x="0" y="73"/>
                </a:cxn>
                <a:cxn ang="0">
                  <a:pos x="7" y="64"/>
                </a:cxn>
                <a:cxn ang="0">
                  <a:pos x="24" y="52"/>
                </a:cxn>
                <a:cxn ang="0">
                  <a:pos x="87" y="55"/>
                </a:cxn>
                <a:cxn ang="0">
                  <a:pos x="121" y="64"/>
                </a:cxn>
                <a:cxn ang="0">
                  <a:pos x="167" y="53"/>
                </a:cxn>
                <a:cxn ang="0">
                  <a:pos x="202" y="53"/>
                </a:cxn>
                <a:cxn ang="0">
                  <a:pos x="207" y="43"/>
                </a:cxn>
                <a:cxn ang="0">
                  <a:pos x="207" y="3"/>
                </a:cxn>
                <a:cxn ang="0">
                  <a:pos x="211" y="0"/>
                </a:cxn>
                <a:cxn ang="0">
                  <a:pos x="230" y="14"/>
                </a:cxn>
                <a:cxn ang="0">
                  <a:pos x="238" y="11"/>
                </a:cxn>
                <a:cxn ang="0">
                  <a:pos x="265" y="11"/>
                </a:cxn>
                <a:cxn ang="0">
                  <a:pos x="290" y="1"/>
                </a:cxn>
                <a:cxn ang="0">
                  <a:pos x="315" y="9"/>
                </a:cxn>
                <a:cxn ang="0">
                  <a:pos x="324" y="14"/>
                </a:cxn>
                <a:cxn ang="0">
                  <a:pos x="341" y="6"/>
                </a:cxn>
                <a:cxn ang="0">
                  <a:pos x="368" y="19"/>
                </a:cxn>
                <a:cxn ang="0">
                  <a:pos x="403" y="3"/>
                </a:cxn>
                <a:cxn ang="0">
                  <a:pos x="415" y="31"/>
                </a:cxn>
                <a:cxn ang="0">
                  <a:pos x="390" y="76"/>
                </a:cxn>
                <a:cxn ang="0">
                  <a:pos x="393" y="87"/>
                </a:cxn>
                <a:cxn ang="0">
                  <a:pos x="400" y="89"/>
                </a:cxn>
                <a:cxn ang="0">
                  <a:pos x="385" y="131"/>
                </a:cxn>
                <a:cxn ang="0">
                  <a:pos x="368" y="140"/>
                </a:cxn>
                <a:cxn ang="0">
                  <a:pos x="347" y="126"/>
                </a:cxn>
                <a:cxn ang="0">
                  <a:pos x="328" y="142"/>
                </a:cxn>
                <a:cxn ang="0">
                  <a:pos x="321" y="168"/>
                </a:cxn>
                <a:cxn ang="0">
                  <a:pos x="301" y="172"/>
                </a:cxn>
                <a:cxn ang="0">
                  <a:pos x="238" y="194"/>
                </a:cxn>
              </a:cxnLst>
              <a:rect l="0" t="0" r="r" b="b"/>
              <a:pathLst>
                <a:path w="415" h="194">
                  <a:moveTo>
                    <a:pt x="238" y="194"/>
                  </a:moveTo>
                  <a:lnTo>
                    <a:pt x="229" y="186"/>
                  </a:lnTo>
                  <a:lnTo>
                    <a:pt x="213" y="185"/>
                  </a:lnTo>
                  <a:lnTo>
                    <a:pt x="202" y="167"/>
                  </a:lnTo>
                  <a:lnTo>
                    <a:pt x="192" y="171"/>
                  </a:lnTo>
                  <a:lnTo>
                    <a:pt x="177" y="165"/>
                  </a:lnTo>
                  <a:lnTo>
                    <a:pt x="171" y="147"/>
                  </a:lnTo>
                  <a:lnTo>
                    <a:pt x="155" y="147"/>
                  </a:lnTo>
                  <a:lnTo>
                    <a:pt x="98" y="119"/>
                  </a:lnTo>
                  <a:lnTo>
                    <a:pt x="82" y="128"/>
                  </a:lnTo>
                  <a:lnTo>
                    <a:pt x="62" y="126"/>
                  </a:lnTo>
                  <a:lnTo>
                    <a:pt x="58" y="110"/>
                  </a:lnTo>
                  <a:lnTo>
                    <a:pt x="21" y="93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24" y="52"/>
                  </a:lnTo>
                  <a:lnTo>
                    <a:pt x="87" y="55"/>
                  </a:lnTo>
                  <a:lnTo>
                    <a:pt x="121" y="64"/>
                  </a:lnTo>
                  <a:lnTo>
                    <a:pt x="167" y="53"/>
                  </a:lnTo>
                  <a:lnTo>
                    <a:pt x="202" y="53"/>
                  </a:lnTo>
                  <a:lnTo>
                    <a:pt x="207" y="43"/>
                  </a:lnTo>
                  <a:lnTo>
                    <a:pt x="207" y="3"/>
                  </a:lnTo>
                  <a:lnTo>
                    <a:pt x="211" y="0"/>
                  </a:lnTo>
                  <a:lnTo>
                    <a:pt x="230" y="14"/>
                  </a:lnTo>
                  <a:lnTo>
                    <a:pt x="238" y="11"/>
                  </a:lnTo>
                  <a:lnTo>
                    <a:pt x="265" y="11"/>
                  </a:lnTo>
                  <a:lnTo>
                    <a:pt x="290" y="1"/>
                  </a:lnTo>
                  <a:lnTo>
                    <a:pt x="315" y="9"/>
                  </a:lnTo>
                  <a:lnTo>
                    <a:pt x="324" y="14"/>
                  </a:lnTo>
                  <a:lnTo>
                    <a:pt x="341" y="6"/>
                  </a:lnTo>
                  <a:lnTo>
                    <a:pt x="368" y="19"/>
                  </a:lnTo>
                  <a:lnTo>
                    <a:pt x="403" y="3"/>
                  </a:lnTo>
                  <a:lnTo>
                    <a:pt x="415" y="31"/>
                  </a:lnTo>
                  <a:lnTo>
                    <a:pt x="390" y="76"/>
                  </a:lnTo>
                  <a:lnTo>
                    <a:pt x="393" y="87"/>
                  </a:lnTo>
                  <a:lnTo>
                    <a:pt x="400" y="89"/>
                  </a:lnTo>
                  <a:lnTo>
                    <a:pt x="385" y="131"/>
                  </a:lnTo>
                  <a:lnTo>
                    <a:pt x="368" y="140"/>
                  </a:lnTo>
                  <a:lnTo>
                    <a:pt x="347" y="126"/>
                  </a:lnTo>
                  <a:lnTo>
                    <a:pt x="328" y="142"/>
                  </a:lnTo>
                  <a:lnTo>
                    <a:pt x="321" y="168"/>
                  </a:lnTo>
                  <a:lnTo>
                    <a:pt x="301" y="172"/>
                  </a:lnTo>
                  <a:lnTo>
                    <a:pt x="238" y="19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78675E0-C51F-6CB9-C0BA-BD95F4372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615"/>
              <a:ext cx="445" cy="402"/>
            </a:xfrm>
            <a:custGeom>
              <a:avLst/>
              <a:gdLst/>
              <a:ahLst/>
              <a:cxnLst>
                <a:cxn ang="0">
                  <a:pos x="35" y="151"/>
                </a:cxn>
                <a:cxn ang="0">
                  <a:pos x="30" y="168"/>
                </a:cxn>
                <a:cxn ang="0">
                  <a:pos x="32" y="176"/>
                </a:cxn>
                <a:cxn ang="0">
                  <a:pos x="45" y="183"/>
                </a:cxn>
                <a:cxn ang="0">
                  <a:pos x="57" y="225"/>
                </a:cxn>
                <a:cxn ang="0">
                  <a:pos x="73" y="246"/>
                </a:cxn>
                <a:cxn ang="0">
                  <a:pos x="79" y="264"/>
                </a:cxn>
                <a:cxn ang="0">
                  <a:pos x="98" y="281"/>
                </a:cxn>
                <a:cxn ang="0">
                  <a:pos x="88" y="306"/>
                </a:cxn>
                <a:cxn ang="0">
                  <a:pos x="93" y="329"/>
                </a:cxn>
                <a:cxn ang="0">
                  <a:pos x="129" y="365"/>
                </a:cxn>
                <a:cxn ang="0">
                  <a:pos x="142" y="359"/>
                </a:cxn>
                <a:cxn ang="0">
                  <a:pos x="166" y="360"/>
                </a:cxn>
                <a:cxn ang="0">
                  <a:pos x="193" y="396"/>
                </a:cxn>
                <a:cxn ang="0">
                  <a:pos x="206" y="402"/>
                </a:cxn>
                <a:cxn ang="0">
                  <a:pos x="235" y="394"/>
                </a:cxn>
                <a:cxn ang="0">
                  <a:pos x="243" y="359"/>
                </a:cxn>
                <a:cxn ang="0">
                  <a:pos x="267" y="345"/>
                </a:cxn>
                <a:cxn ang="0">
                  <a:pos x="274" y="327"/>
                </a:cxn>
                <a:cxn ang="0">
                  <a:pos x="264" y="312"/>
                </a:cxn>
                <a:cxn ang="0">
                  <a:pos x="279" y="297"/>
                </a:cxn>
                <a:cxn ang="0">
                  <a:pos x="272" y="278"/>
                </a:cxn>
                <a:cxn ang="0">
                  <a:pos x="283" y="261"/>
                </a:cxn>
                <a:cxn ang="0">
                  <a:pos x="291" y="225"/>
                </a:cxn>
                <a:cxn ang="0">
                  <a:pos x="294" y="230"/>
                </a:cxn>
                <a:cxn ang="0">
                  <a:pos x="308" y="238"/>
                </a:cxn>
                <a:cxn ang="0">
                  <a:pos x="330" y="225"/>
                </a:cxn>
                <a:cxn ang="0">
                  <a:pos x="374" y="205"/>
                </a:cxn>
                <a:cxn ang="0">
                  <a:pos x="399" y="205"/>
                </a:cxn>
                <a:cxn ang="0">
                  <a:pos x="431" y="191"/>
                </a:cxn>
                <a:cxn ang="0">
                  <a:pos x="429" y="176"/>
                </a:cxn>
                <a:cxn ang="0">
                  <a:pos x="445" y="159"/>
                </a:cxn>
                <a:cxn ang="0">
                  <a:pos x="433" y="146"/>
                </a:cxn>
                <a:cxn ang="0">
                  <a:pos x="424" y="139"/>
                </a:cxn>
                <a:cxn ang="0">
                  <a:pos x="408" y="137"/>
                </a:cxn>
                <a:cxn ang="0">
                  <a:pos x="397" y="119"/>
                </a:cxn>
                <a:cxn ang="0">
                  <a:pos x="390" y="123"/>
                </a:cxn>
                <a:cxn ang="0">
                  <a:pos x="372" y="118"/>
                </a:cxn>
                <a:cxn ang="0">
                  <a:pos x="366" y="100"/>
                </a:cxn>
                <a:cxn ang="0">
                  <a:pos x="352" y="100"/>
                </a:cxn>
                <a:cxn ang="0">
                  <a:pos x="294" y="72"/>
                </a:cxn>
                <a:cxn ang="0">
                  <a:pos x="277" y="81"/>
                </a:cxn>
                <a:cxn ang="0">
                  <a:pos x="260" y="78"/>
                </a:cxn>
                <a:cxn ang="0">
                  <a:pos x="253" y="63"/>
                </a:cxn>
                <a:cxn ang="0">
                  <a:pos x="215" y="45"/>
                </a:cxn>
                <a:cxn ang="0">
                  <a:pos x="195" y="26"/>
                </a:cxn>
                <a:cxn ang="0">
                  <a:pos x="202" y="17"/>
                </a:cxn>
                <a:cxn ang="0">
                  <a:pos x="221" y="4"/>
                </a:cxn>
                <a:cxn ang="0">
                  <a:pos x="210" y="0"/>
                </a:cxn>
                <a:cxn ang="0">
                  <a:pos x="151" y="4"/>
                </a:cxn>
                <a:cxn ang="0">
                  <a:pos x="87" y="14"/>
                </a:cxn>
                <a:cxn ang="0">
                  <a:pos x="74" y="36"/>
                </a:cxn>
                <a:cxn ang="0">
                  <a:pos x="82" y="41"/>
                </a:cxn>
                <a:cxn ang="0">
                  <a:pos x="82" y="61"/>
                </a:cxn>
                <a:cxn ang="0">
                  <a:pos x="45" y="93"/>
                </a:cxn>
                <a:cxn ang="0">
                  <a:pos x="9" y="87"/>
                </a:cxn>
                <a:cxn ang="0">
                  <a:pos x="0" y="113"/>
                </a:cxn>
                <a:cxn ang="0">
                  <a:pos x="24" y="119"/>
                </a:cxn>
                <a:cxn ang="0">
                  <a:pos x="35" y="151"/>
                </a:cxn>
              </a:cxnLst>
              <a:rect l="0" t="0" r="r" b="b"/>
              <a:pathLst>
                <a:path w="445" h="402">
                  <a:moveTo>
                    <a:pt x="35" y="151"/>
                  </a:moveTo>
                  <a:lnTo>
                    <a:pt x="30" y="168"/>
                  </a:lnTo>
                  <a:lnTo>
                    <a:pt x="32" y="176"/>
                  </a:lnTo>
                  <a:lnTo>
                    <a:pt x="45" y="183"/>
                  </a:lnTo>
                  <a:lnTo>
                    <a:pt x="57" y="225"/>
                  </a:lnTo>
                  <a:lnTo>
                    <a:pt x="73" y="246"/>
                  </a:lnTo>
                  <a:lnTo>
                    <a:pt x="79" y="264"/>
                  </a:lnTo>
                  <a:lnTo>
                    <a:pt x="98" y="281"/>
                  </a:lnTo>
                  <a:lnTo>
                    <a:pt x="88" y="306"/>
                  </a:lnTo>
                  <a:lnTo>
                    <a:pt x="93" y="329"/>
                  </a:lnTo>
                  <a:lnTo>
                    <a:pt x="129" y="365"/>
                  </a:lnTo>
                  <a:lnTo>
                    <a:pt x="142" y="359"/>
                  </a:lnTo>
                  <a:lnTo>
                    <a:pt x="166" y="360"/>
                  </a:lnTo>
                  <a:lnTo>
                    <a:pt x="193" y="396"/>
                  </a:lnTo>
                  <a:lnTo>
                    <a:pt x="206" y="402"/>
                  </a:lnTo>
                  <a:lnTo>
                    <a:pt x="235" y="394"/>
                  </a:lnTo>
                  <a:lnTo>
                    <a:pt x="243" y="359"/>
                  </a:lnTo>
                  <a:lnTo>
                    <a:pt x="267" y="345"/>
                  </a:lnTo>
                  <a:lnTo>
                    <a:pt x="274" y="327"/>
                  </a:lnTo>
                  <a:lnTo>
                    <a:pt x="264" y="312"/>
                  </a:lnTo>
                  <a:lnTo>
                    <a:pt x="279" y="297"/>
                  </a:lnTo>
                  <a:lnTo>
                    <a:pt x="272" y="278"/>
                  </a:lnTo>
                  <a:lnTo>
                    <a:pt x="283" y="261"/>
                  </a:lnTo>
                  <a:lnTo>
                    <a:pt x="291" y="225"/>
                  </a:lnTo>
                  <a:lnTo>
                    <a:pt x="294" y="230"/>
                  </a:lnTo>
                  <a:lnTo>
                    <a:pt x="308" y="238"/>
                  </a:lnTo>
                  <a:lnTo>
                    <a:pt x="330" y="225"/>
                  </a:lnTo>
                  <a:lnTo>
                    <a:pt x="374" y="205"/>
                  </a:lnTo>
                  <a:lnTo>
                    <a:pt x="399" y="205"/>
                  </a:lnTo>
                  <a:lnTo>
                    <a:pt x="431" y="191"/>
                  </a:lnTo>
                  <a:lnTo>
                    <a:pt x="429" y="176"/>
                  </a:lnTo>
                  <a:lnTo>
                    <a:pt x="445" y="159"/>
                  </a:lnTo>
                  <a:lnTo>
                    <a:pt x="433" y="146"/>
                  </a:lnTo>
                  <a:lnTo>
                    <a:pt x="424" y="139"/>
                  </a:lnTo>
                  <a:lnTo>
                    <a:pt x="408" y="137"/>
                  </a:lnTo>
                  <a:lnTo>
                    <a:pt x="397" y="119"/>
                  </a:lnTo>
                  <a:lnTo>
                    <a:pt x="390" y="123"/>
                  </a:lnTo>
                  <a:lnTo>
                    <a:pt x="372" y="118"/>
                  </a:lnTo>
                  <a:lnTo>
                    <a:pt x="366" y="100"/>
                  </a:lnTo>
                  <a:lnTo>
                    <a:pt x="352" y="100"/>
                  </a:lnTo>
                  <a:lnTo>
                    <a:pt x="294" y="72"/>
                  </a:lnTo>
                  <a:lnTo>
                    <a:pt x="277" y="81"/>
                  </a:lnTo>
                  <a:lnTo>
                    <a:pt x="260" y="78"/>
                  </a:lnTo>
                  <a:lnTo>
                    <a:pt x="253" y="63"/>
                  </a:lnTo>
                  <a:lnTo>
                    <a:pt x="215" y="45"/>
                  </a:lnTo>
                  <a:lnTo>
                    <a:pt x="195" y="26"/>
                  </a:lnTo>
                  <a:lnTo>
                    <a:pt x="202" y="17"/>
                  </a:lnTo>
                  <a:lnTo>
                    <a:pt x="221" y="4"/>
                  </a:lnTo>
                  <a:lnTo>
                    <a:pt x="210" y="0"/>
                  </a:lnTo>
                  <a:lnTo>
                    <a:pt x="151" y="4"/>
                  </a:lnTo>
                  <a:lnTo>
                    <a:pt x="87" y="14"/>
                  </a:lnTo>
                  <a:lnTo>
                    <a:pt x="74" y="36"/>
                  </a:lnTo>
                  <a:lnTo>
                    <a:pt x="82" y="41"/>
                  </a:lnTo>
                  <a:lnTo>
                    <a:pt x="82" y="61"/>
                  </a:lnTo>
                  <a:lnTo>
                    <a:pt x="45" y="93"/>
                  </a:lnTo>
                  <a:lnTo>
                    <a:pt x="9" y="87"/>
                  </a:lnTo>
                  <a:lnTo>
                    <a:pt x="0" y="113"/>
                  </a:lnTo>
                  <a:lnTo>
                    <a:pt x="24" y="119"/>
                  </a:lnTo>
                  <a:lnTo>
                    <a:pt x="35" y="15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2EB8FDF7-9334-B580-988F-6B673C32D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615"/>
              <a:ext cx="445" cy="402"/>
            </a:xfrm>
            <a:custGeom>
              <a:avLst/>
              <a:gdLst/>
              <a:ahLst/>
              <a:cxnLst>
                <a:cxn ang="0">
                  <a:pos x="35" y="151"/>
                </a:cxn>
                <a:cxn ang="0">
                  <a:pos x="30" y="168"/>
                </a:cxn>
                <a:cxn ang="0">
                  <a:pos x="32" y="176"/>
                </a:cxn>
                <a:cxn ang="0">
                  <a:pos x="45" y="183"/>
                </a:cxn>
                <a:cxn ang="0">
                  <a:pos x="57" y="225"/>
                </a:cxn>
                <a:cxn ang="0">
                  <a:pos x="73" y="246"/>
                </a:cxn>
                <a:cxn ang="0">
                  <a:pos x="79" y="264"/>
                </a:cxn>
                <a:cxn ang="0">
                  <a:pos x="98" y="281"/>
                </a:cxn>
                <a:cxn ang="0">
                  <a:pos x="88" y="306"/>
                </a:cxn>
                <a:cxn ang="0">
                  <a:pos x="93" y="329"/>
                </a:cxn>
                <a:cxn ang="0">
                  <a:pos x="129" y="365"/>
                </a:cxn>
                <a:cxn ang="0">
                  <a:pos x="142" y="359"/>
                </a:cxn>
                <a:cxn ang="0">
                  <a:pos x="166" y="360"/>
                </a:cxn>
                <a:cxn ang="0">
                  <a:pos x="193" y="396"/>
                </a:cxn>
                <a:cxn ang="0">
                  <a:pos x="206" y="402"/>
                </a:cxn>
                <a:cxn ang="0">
                  <a:pos x="235" y="394"/>
                </a:cxn>
                <a:cxn ang="0">
                  <a:pos x="243" y="359"/>
                </a:cxn>
                <a:cxn ang="0">
                  <a:pos x="267" y="345"/>
                </a:cxn>
                <a:cxn ang="0">
                  <a:pos x="274" y="327"/>
                </a:cxn>
                <a:cxn ang="0">
                  <a:pos x="264" y="312"/>
                </a:cxn>
                <a:cxn ang="0">
                  <a:pos x="279" y="297"/>
                </a:cxn>
                <a:cxn ang="0">
                  <a:pos x="272" y="278"/>
                </a:cxn>
                <a:cxn ang="0">
                  <a:pos x="283" y="261"/>
                </a:cxn>
                <a:cxn ang="0">
                  <a:pos x="291" y="225"/>
                </a:cxn>
                <a:cxn ang="0">
                  <a:pos x="294" y="230"/>
                </a:cxn>
                <a:cxn ang="0">
                  <a:pos x="308" y="238"/>
                </a:cxn>
                <a:cxn ang="0">
                  <a:pos x="330" y="225"/>
                </a:cxn>
                <a:cxn ang="0">
                  <a:pos x="374" y="205"/>
                </a:cxn>
                <a:cxn ang="0">
                  <a:pos x="399" y="205"/>
                </a:cxn>
                <a:cxn ang="0">
                  <a:pos x="431" y="191"/>
                </a:cxn>
                <a:cxn ang="0">
                  <a:pos x="429" y="176"/>
                </a:cxn>
                <a:cxn ang="0">
                  <a:pos x="445" y="159"/>
                </a:cxn>
                <a:cxn ang="0">
                  <a:pos x="433" y="146"/>
                </a:cxn>
                <a:cxn ang="0">
                  <a:pos x="424" y="139"/>
                </a:cxn>
                <a:cxn ang="0">
                  <a:pos x="408" y="137"/>
                </a:cxn>
                <a:cxn ang="0">
                  <a:pos x="397" y="119"/>
                </a:cxn>
                <a:cxn ang="0">
                  <a:pos x="390" y="123"/>
                </a:cxn>
                <a:cxn ang="0">
                  <a:pos x="372" y="118"/>
                </a:cxn>
                <a:cxn ang="0">
                  <a:pos x="366" y="100"/>
                </a:cxn>
                <a:cxn ang="0">
                  <a:pos x="352" y="100"/>
                </a:cxn>
                <a:cxn ang="0">
                  <a:pos x="294" y="72"/>
                </a:cxn>
                <a:cxn ang="0">
                  <a:pos x="277" y="81"/>
                </a:cxn>
                <a:cxn ang="0">
                  <a:pos x="260" y="78"/>
                </a:cxn>
                <a:cxn ang="0">
                  <a:pos x="253" y="63"/>
                </a:cxn>
                <a:cxn ang="0">
                  <a:pos x="215" y="45"/>
                </a:cxn>
                <a:cxn ang="0">
                  <a:pos x="195" y="26"/>
                </a:cxn>
                <a:cxn ang="0">
                  <a:pos x="202" y="17"/>
                </a:cxn>
                <a:cxn ang="0">
                  <a:pos x="221" y="4"/>
                </a:cxn>
                <a:cxn ang="0">
                  <a:pos x="210" y="0"/>
                </a:cxn>
                <a:cxn ang="0">
                  <a:pos x="151" y="4"/>
                </a:cxn>
                <a:cxn ang="0">
                  <a:pos x="87" y="14"/>
                </a:cxn>
                <a:cxn ang="0">
                  <a:pos x="74" y="36"/>
                </a:cxn>
                <a:cxn ang="0">
                  <a:pos x="82" y="41"/>
                </a:cxn>
                <a:cxn ang="0">
                  <a:pos x="82" y="61"/>
                </a:cxn>
                <a:cxn ang="0">
                  <a:pos x="45" y="93"/>
                </a:cxn>
                <a:cxn ang="0">
                  <a:pos x="9" y="87"/>
                </a:cxn>
                <a:cxn ang="0">
                  <a:pos x="0" y="113"/>
                </a:cxn>
                <a:cxn ang="0">
                  <a:pos x="24" y="119"/>
                </a:cxn>
                <a:cxn ang="0">
                  <a:pos x="35" y="151"/>
                </a:cxn>
              </a:cxnLst>
              <a:rect l="0" t="0" r="r" b="b"/>
              <a:pathLst>
                <a:path w="445" h="402">
                  <a:moveTo>
                    <a:pt x="35" y="151"/>
                  </a:moveTo>
                  <a:lnTo>
                    <a:pt x="30" y="168"/>
                  </a:lnTo>
                  <a:lnTo>
                    <a:pt x="32" y="176"/>
                  </a:lnTo>
                  <a:lnTo>
                    <a:pt x="45" y="183"/>
                  </a:lnTo>
                  <a:lnTo>
                    <a:pt x="57" y="225"/>
                  </a:lnTo>
                  <a:lnTo>
                    <a:pt x="73" y="246"/>
                  </a:lnTo>
                  <a:lnTo>
                    <a:pt x="79" y="264"/>
                  </a:lnTo>
                  <a:lnTo>
                    <a:pt x="98" y="281"/>
                  </a:lnTo>
                  <a:lnTo>
                    <a:pt x="88" y="306"/>
                  </a:lnTo>
                  <a:lnTo>
                    <a:pt x="93" y="329"/>
                  </a:lnTo>
                  <a:lnTo>
                    <a:pt x="129" y="365"/>
                  </a:lnTo>
                  <a:lnTo>
                    <a:pt x="142" y="359"/>
                  </a:lnTo>
                  <a:lnTo>
                    <a:pt x="166" y="360"/>
                  </a:lnTo>
                  <a:lnTo>
                    <a:pt x="193" y="396"/>
                  </a:lnTo>
                  <a:lnTo>
                    <a:pt x="206" y="402"/>
                  </a:lnTo>
                  <a:lnTo>
                    <a:pt x="235" y="394"/>
                  </a:lnTo>
                  <a:lnTo>
                    <a:pt x="243" y="359"/>
                  </a:lnTo>
                  <a:lnTo>
                    <a:pt x="267" y="345"/>
                  </a:lnTo>
                  <a:lnTo>
                    <a:pt x="274" y="327"/>
                  </a:lnTo>
                  <a:lnTo>
                    <a:pt x="264" y="312"/>
                  </a:lnTo>
                  <a:lnTo>
                    <a:pt x="279" y="297"/>
                  </a:lnTo>
                  <a:lnTo>
                    <a:pt x="272" y="278"/>
                  </a:lnTo>
                  <a:lnTo>
                    <a:pt x="283" y="261"/>
                  </a:lnTo>
                  <a:lnTo>
                    <a:pt x="291" y="225"/>
                  </a:lnTo>
                  <a:lnTo>
                    <a:pt x="294" y="230"/>
                  </a:lnTo>
                  <a:lnTo>
                    <a:pt x="308" y="238"/>
                  </a:lnTo>
                  <a:lnTo>
                    <a:pt x="330" y="225"/>
                  </a:lnTo>
                  <a:lnTo>
                    <a:pt x="374" y="205"/>
                  </a:lnTo>
                  <a:lnTo>
                    <a:pt x="399" y="205"/>
                  </a:lnTo>
                  <a:lnTo>
                    <a:pt x="431" y="191"/>
                  </a:lnTo>
                  <a:lnTo>
                    <a:pt x="429" y="176"/>
                  </a:lnTo>
                  <a:lnTo>
                    <a:pt x="445" y="159"/>
                  </a:lnTo>
                  <a:lnTo>
                    <a:pt x="433" y="146"/>
                  </a:lnTo>
                  <a:lnTo>
                    <a:pt x="424" y="139"/>
                  </a:lnTo>
                  <a:lnTo>
                    <a:pt x="408" y="137"/>
                  </a:lnTo>
                  <a:lnTo>
                    <a:pt x="397" y="119"/>
                  </a:lnTo>
                  <a:lnTo>
                    <a:pt x="390" y="123"/>
                  </a:lnTo>
                  <a:lnTo>
                    <a:pt x="372" y="118"/>
                  </a:lnTo>
                  <a:lnTo>
                    <a:pt x="366" y="100"/>
                  </a:lnTo>
                  <a:lnTo>
                    <a:pt x="352" y="100"/>
                  </a:lnTo>
                  <a:lnTo>
                    <a:pt x="294" y="72"/>
                  </a:lnTo>
                  <a:lnTo>
                    <a:pt x="277" y="81"/>
                  </a:lnTo>
                  <a:lnTo>
                    <a:pt x="260" y="78"/>
                  </a:lnTo>
                  <a:lnTo>
                    <a:pt x="253" y="63"/>
                  </a:lnTo>
                  <a:lnTo>
                    <a:pt x="215" y="45"/>
                  </a:lnTo>
                  <a:lnTo>
                    <a:pt x="195" y="26"/>
                  </a:lnTo>
                  <a:lnTo>
                    <a:pt x="202" y="17"/>
                  </a:lnTo>
                  <a:lnTo>
                    <a:pt x="221" y="4"/>
                  </a:lnTo>
                  <a:lnTo>
                    <a:pt x="210" y="0"/>
                  </a:lnTo>
                  <a:lnTo>
                    <a:pt x="151" y="4"/>
                  </a:lnTo>
                  <a:lnTo>
                    <a:pt x="87" y="14"/>
                  </a:lnTo>
                  <a:lnTo>
                    <a:pt x="74" y="36"/>
                  </a:lnTo>
                  <a:lnTo>
                    <a:pt x="82" y="41"/>
                  </a:lnTo>
                  <a:lnTo>
                    <a:pt x="82" y="61"/>
                  </a:lnTo>
                  <a:lnTo>
                    <a:pt x="45" y="93"/>
                  </a:lnTo>
                  <a:lnTo>
                    <a:pt x="9" y="87"/>
                  </a:lnTo>
                  <a:lnTo>
                    <a:pt x="0" y="113"/>
                  </a:lnTo>
                  <a:lnTo>
                    <a:pt x="24" y="119"/>
                  </a:lnTo>
                  <a:lnTo>
                    <a:pt x="35" y="15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BBFE9C4-A2EC-D71E-AFEE-E68C227A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3728"/>
              <a:ext cx="419" cy="385"/>
            </a:xfrm>
            <a:custGeom>
              <a:avLst/>
              <a:gdLst/>
              <a:ahLst/>
              <a:cxnLst>
                <a:cxn ang="0">
                  <a:pos x="410" y="192"/>
                </a:cxn>
                <a:cxn ang="0">
                  <a:pos x="419" y="167"/>
                </a:cxn>
                <a:cxn ang="0">
                  <a:pos x="401" y="151"/>
                </a:cxn>
                <a:cxn ang="0">
                  <a:pos x="394" y="133"/>
                </a:cxn>
                <a:cxn ang="0">
                  <a:pos x="378" y="112"/>
                </a:cxn>
                <a:cxn ang="0">
                  <a:pos x="367" y="70"/>
                </a:cxn>
                <a:cxn ang="0">
                  <a:pos x="353" y="62"/>
                </a:cxn>
                <a:cxn ang="0">
                  <a:pos x="351" y="54"/>
                </a:cxn>
                <a:cxn ang="0">
                  <a:pos x="356" y="38"/>
                </a:cxn>
                <a:cxn ang="0">
                  <a:pos x="345" y="6"/>
                </a:cxn>
                <a:cxn ang="0">
                  <a:pos x="318" y="0"/>
                </a:cxn>
                <a:cxn ang="0">
                  <a:pos x="316" y="6"/>
                </a:cxn>
                <a:cxn ang="0">
                  <a:pos x="316" y="49"/>
                </a:cxn>
                <a:cxn ang="0">
                  <a:pos x="291" y="87"/>
                </a:cxn>
                <a:cxn ang="0">
                  <a:pos x="265" y="103"/>
                </a:cxn>
                <a:cxn ang="0">
                  <a:pos x="246" y="133"/>
                </a:cxn>
                <a:cxn ang="0">
                  <a:pos x="218" y="146"/>
                </a:cxn>
                <a:cxn ang="0">
                  <a:pos x="215" y="166"/>
                </a:cxn>
                <a:cxn ang="0">
                  <a:pos x="197" y="158"/>
                </a:cxn>
                <a:cxn ang="0">
                  <a:pos x="191" y="164"/>
                </a:cxn>
                <a:cxn ang="0">
                  <a:pos x="177" y="195"/>
                </a:cxn>
                <a:cxn ang="0">
                  <a:pos x="151" y="213"/>
                </a:cxn>
                <a:cxn ang="0">
                  <a:pos x="140" y="240"/>
                </a:cxn>
                <a:cxn ang="0">
                  <a:pos x="70" y="293"/>
                </a:cxn>
                <a:cxn ang="0">
                  <a:pos x="60" y="284"/>
                </a:cxn>
                <a:cxn ang="0">
                  <a:pos x="19" y="300"/>
                </a:cxn>
                <a:cxn ang="0">
                  <a:pos x="0" y="317"/>
                </a:cxn>
                <a:cxn ang="0">
                  <a:pos x="3" y="330"/>
                </a:cxn>
                <a:cxn ang="0">
                  <a:pos x="0" y="339"/>
                </a:cxn>
                <a:cxn ang="0">
                  <a:pos x="3" y="352"/>
                </a:cxn>
                <a:cxn ang="0">
                  <a:pos x="26" y="352"/>
                </a:cxn>
                <a:cxn ang="0">
                  <a:pos x="40" y="339"/>
                </a:cxn>
                <a:cxn ang="0">
                  <a:pos x="43" y="326"/>
                </a:cxn>
                <a:cxn ang="0">
                  <a:pos x="60" y="317"/>
                </a:cxn>
                <a:cxn ang="0">
                  <a:pos x="117" y="343"/>
                </a:cxn>
                <a:cxn ang="0">
                  <a:pos x="120" y="360"/>
                </a:cxn>
                <a:cxn ang="0">
                  <a:pos x="128" y="376"/>
                </a:cxn>
                <a:cxn ang="0">
                  <a:pos x="138" y="385"/>
                </a:cxn>
                <a:cxn ang="0">
                  <a:pos x="146" y="371"/>
                </a:cxn>
                <a:cxn ang="0">
                  <a:pos x="168" y="358"/>
                </a:cxn>
                <a:cxn ang="0">
                  <a:pos x="172" y="348"/>
                </a:cxn>
                <a:cxn ang="0">
                  <a:pos x="163" y="334"/>
                </a:cxn>
                <a:cxn ang="0">
                  <a:pos x="184" y="297"/>
                </a:cxn>
                <a:cxn ang="0">
                  <a:pos x="191" y="308"/>
                </a:cxn>
                <a:cxn ang="0">
                  <a:pos x="202" y="297"/>
                </a:cxn>
                <a:cxn ang="0">
                  <a:pos x="246" y="276"/>
                </a:cxn>
                <a:cxn ang="0">
                  <a:pos x="251" y="256"/>
                </a:cxn>
                <a:cxn ang="0">
                  <a:pos x="268" y="240"/>
                </a:cxn>
                <a:cxn ang="0">
                  <a:pos x="280" y="247"/>
                </a:cxn>
                <a:cxn ang="0">
                  <a:pos x="326" y="241"/>
                </a:cxn>
                <a:cxn ang="0">
                  <a:pos x="370" y="226"/>
                </a:cxn>
                <a:cxn ang="0">
                  <a:pos x="394" y="233"/>
                </a:cxn>
                <a:cxn ang="0">
                  <a:pos x="410" y="233"/>
                </a:cxn>
                <a:cxn ang="0">
                  <a:pos x="410" y="224"/>
                </a:cxn>
                <a:cxn ang="0">
                  <a:pos x="387" y="215"/>
                </a:cxn>
                <a:cxn ang="0">
                  <a:pos x="403" y="207"/>
                </a:cxn>
                <a:cxn ang="0">
                  <a:pos x="410" y="192"/>
                </a:cxn>
              </a:cxnLst>
              <a:rect l="0" t="0" r="r" b="b"/>
              <a:pathLst>
                <a:path w="419" h="385">
                  <a:moveTo>
                    <a:pt x="410" y="192"/>
                  </a:moveTo>
                  <a:lnTo>
                    <a:pt x="419" y="167"/>
                  </a:lnTo>
                  <a:lnTo>
                    <a:pt x="401" y="151"/>
                  </a:lnTo>
                  <a:lnTo>
                    <a:pt x="394" y="133"/>
                  </a:lnTo>
                  <a:lnTo>
                    <a:pt x="378" y="112"/>
                  </a:lnTo>
                  <a:lnTo>
                    <a:pt x="367" y="70"/>
                  </a:lnTo>
                  <a:lnTo>
                    <a:pt x="353" y="62"/>
                  </a:lnTo>
                  <a:lnTo>
                    <a:pt x="351" y="54"/>
                  </a:lnTo>
                  <a:lnTo>
                    <a:pt x="356" y="38"/>
                  </a:lnTo>
                  <a:lnTo>
                    <a:pt x="345" y="6"/>
                  </a:lnTo>
                  <a:lnTo>
                    <a:pt x="318" y="0"/>
                  </a:lnTo>
                  <a:lnTo>
                    <a:pt x="316" y="6"/>
                  </a:lnTo>
                  <a:lnTo>
                    <a:pt x="316" y="49"/>
                  </a:lnTo>
                  <a:lnTo>
                    <a:pt x="291" y="87"/>
                  </a:lnTo>
                  <a:lnTo>
                    <a:pt x="265" y="103"/>
                  </a:lnTo>
                  <a:lnTo>
                    <a:pt x="246" y="133"/>
                  </a:lnTo>
                  <a:lnTo>
                    <a:pt x="218" y="146"/>
                  </a:lnTo>
                  <a:lnTo>
                    <a:pt x="215" y="166"/>
                  </a:lnTo>
                  <a:lnTo>
                    <a:pt x="197" y="158"/>
                  </a:lnTo>
                  <a:lnTo>
                    <a:pt x="191" y="164"/>
                  </a:lnTo>
                  <a:lnTo>
                    <a:pt x="177" y="195"/>
                  </a:lnTo>
                  <a:lnTo>
                    <a:pt x="151" y="213"/>
                  </a:lnTo>
                  <a:lnTo>
                    <a:pt x="140" y="240"/>
                  </a:lnTo>
                  <a:lnTo>
                    <a:pt x="70" y="293"/>
                  </a:lnTo>
                  <a:lnTo>
                    <a:pt x="60" y="284"/>
                  </a:lnTo>
                  <a:lnTo>
                    <a:pt x="19" y="300"/>
                  </a:lnTo>
                  <a:lnTo>
                    <a:pt x="0" y="317"/>
                  </a:lnTo>
                  <a:lnTo>
                    <a:pt x="3" y="330"/>
                  </a:lnTo>
                  <a:lnTo>
                    <a:pt x="0" y="339"/>
                  </a:lnTo>
                  <a:lnTo>
                    <a:pt x="3" y="352"/>
                  </a:lnTo>
                  <a:lnTo>
                    <a:pt x="26" y="352"/>
                  </a:lnTo>
                  <a:lnTo>
                    <a:pt x="40" y="339"/>
                  </a:lnTo>
                  <a:lnTo>
                    <a:pt x="43" y="326"/>
                  </a:lnTo>
                  <a:lnTo>
                    <a:pt x="60" y="317"/>
                  </a:lnTo>
                  <a:lnTo>
                    <a:pt x="117" y="343"/>
                  </a:lnTo>
                  <a:lnTo>
                    <a:pt x="120" y="360"/>
                  </a:lnTo>
                  <a:lnTo>
                    <a:pt x="128" y="376"/>
                  </a:lnTo>
                  <a:lnTo>
                    <a:pt x="138" y="385"/>
                  </a:lnTo>
                  <a:lnTo>
                    <a:pt x="146" y="371"/>
                  </a:lnTo>
                  <a:lnTo>
                    <a:pt x="168" y="358"/>
                  </a:lnTo>
                  <a:lnTo>
                    <a:pt x="172" y="348"/>
                  </a:lnTo>
                  <a:lnTo>
                    <a:pt x="163" y="334"/>
                  </a:lnTo>
                  <a:lnTo>
                    <a:pt x="184" y="297"/>
                  </a:lnTo>
                  <a:lnTo>
                    <a:pt x="191" y="308"/>
                  </a:lnTo>
                  <a:lnTo>
                    <a:pt x="202" y="297"/>
                  </a:lnTo>
                  <a:lnTo>
                    <a:pt x="246" y="276"/>
                  </a:lnTo>
                  <a:lnTo>
                    <a:pt x="251" y="256"/>
                  </a:lnTo>
                  <a:lnTo>
                    <a:pt x="268" y="240"/>
                  </a:lnTo>
                  <a:lnTo>
                    <a:pt x="280" y="247"/>
                  </a:lnTo>
                  <a:lnTo>
                    <a:pt x="326" y="241"/>
                  </a:lnTo>
                  <a:lnTo>
                    <a:pt x="370" y="226"/>
                  </a:lnTo>
                  <a:lnTo>
                    <a:pt x="394" y="233"/>
                  </a:lnTo>
                  <a:lnTo>
                    <a:pt x="410" y="233"/>
                  </a:lnTo>
                  <a:lnTo>
                    <a:pt x="410" y="224"/>
                  </a:lnTo>
                  <a:lnTo>
                    <a:pt x="387" y="215"/>
                  </a:lnTo>
                  <a:lnTo>
                    <a:pt x="403" y="207"/>
                  </a:lnTo>
                  <a:lnTo>
                    <a:pt x="410" y="1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284D3035-C85A-00F9-BEA3-C9AA1C91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3728"/>
              <a:ext cx="419" cy="385"/>
            </a:xfrm>
            <a:custGeom>
              <a:avLst/>
              <a:gdLst/>
              <a:ahLst/>
              <a:cxnLst>
                <a:cxn ang="0">
                  <a:pos x="410" y="192"/>
                </a:cxn>
                <a:cxn ang="0">
                  <a:pos x="419" y="167"/>
                </a:cxn>
                <a:cxn ang="0">
                  <a:pos x="401" y="151"/>
                </a:cxn>
                <a:cxn ang="0">
                  <a:pos x="394" y="133"/>
                </a:cxn>
                <a:cxn ang="0">
                  <a:pos x="378" y="112"/>
                </a:cxn>
                <a:cxn ang="0">
                  <a:pos x="367" y="70"/>
                </a:cxn>
                <a:cxn ang="0">
                  <a:pos x="353" y="62"/>
                </a:cxn>
                <a:cxn ang="0">
                  <a:pos x="351" y="54"/>
                </a:cxn>
                <a:cxn ang="0">
                  <a:pos x="356" y="38"/>
                </a:cxn>
                <a:cxn ang="0">
                  <a:pos x="345" y="6"/>
                </a:cxn>
                <a:cxn ang="0">
                  <a:pos x="318" y="0"/>
                </a:cxn>
                <a:cxn ang="0">
                  <a:pos x="316" y="6"/>
                </a:cxn>
                <a:cxn ang="0">
                  <a:pos x="316" y="49"/>
                </a:cxn>
                <a:cxn ang="0">
                  <a:pos x="291" y="87"/>
                </a:cxn>
                <a:cxn ang="0">
                  <a:pos x="265" y="103"/>
                </a:cxn>
                <a:cxn ang="0">
                  <a:pos x="246" y="133"/>
                </a:cxn>
                <a:cxn ang="0">
                  <a:pos x="218" y="146"/>
                </a:cxn>
                <a:cxn ang="0">
                  <a:pos x="215" y="166"/>
                </a:cxn>
                <a:cxn ang="0">
                  <a:pos x="197" y="158"/>
                </a:cxn>
                <a:cxn ang="0">
                  <a:pos x="191" y="164"/>
                </a:cxn>
                <a:cxn ang="0">
                  <a:pos x="177" y="195"/>
                </a:cxn>
                <a:cxn ang="0">
                  <a:pos x="151" y="213"/>
                </a:cxn>
                <a:cxn ang="0">
                  <a:pos x="140" y="240"/>
                </a:cxn>
                <a:cxn ang="0">
                  <a:pos x="70" y="293"/>
                </a:cxn>
                <a:cxn ang="0">
                  <a:pos x="60" y="284"/>
                </a:cxn>
                <a:cxn ang="0">
                  <a:pos x="19" y="300"/>
                </a:cxn>
                <a:cxn ang="0">
                  <a:pos x="0" y="317"/>
                </a:cxn>
                <a:cxn ang="0">
                  <a:pos x="3" y="330"/>
                </a:cxn>
                <a:cxn ang="0">
                  <a:pos x="0" y="339"/>
                </a:cxn>
                <a:cxn ang="0">
                  <a:pos x="3" y="352"/>
                </a:cxn>
                <a:cxn ang="0">
                  <a:pos x="26" y="352"/>
                </a:cxn>
                <a:cxn ang="0">
                  <a:pos x="40" y="339"/>
                </a:cxn>
                <a:cxn ang="0">
                  <a:pos x="43" y="326"/>
                </a:cxn>
                <a:cxn ang="0">
                  <a:pos x="60" y="317"/>
                </a:cxn>
                <a:cxn ang="0">
                  <a:pos x="117" y="343"/>
                </a:cxn>
                <a:cxn ang="0">
                  <a:pos x="120" y="360"/>
                </a:cxn>
                <a:cxn ang="0">
                  <a:pos x="128" y="376"/>
                </a:cxn>
                <a:cxn ang="0">
                  <a:pos x="138" y="385"/>
                </a:cxn>
                <a:cxn ang="0">
                  <a:pos x="146" y="371"/>
                </a:cxn>
                <a:cxn ang="0">
                  <a:pos x="168" y="358"/>
                </a:cxn>
                <a:cxn ang="0">
                  <a:pos x="172" y="348"/>
                </a:cxn>
                <a:cxn ang="0">
                  <a:pos x="163" y="334"/>
                </a:cxn>
                <a:cxn ang="0">
                  <a:pos x="184" y="297"/>
                </a:cxn>
                <a:cxn ang="0">
                  <a:pos x="191" y="308"/>
                </a:cxn>
                <a:cxn ang="0">
                  <a:pos x="202" y="297"/>
                </a:cxn>
                <a:cxn ang="0">
                  <a:pos x="246" y="276"/>
                </a:cxn>
                <a:cxn ang="0">
                  <a:pos x="251" y="256"/>
                </a:cxn>
                <a:cxn ang="0">
                  <a:pos x="268" y="240"/>
                </a:cxn>
                <a:cxn ang="0">
                  <a:pos x="280" y="247"/>
                </a:cxn>
                <a:cxn ang="0">
                  <a:pos x="326" y="241"/>
                </a:cxn>
                <a:cxn ang="0">
                  <a:pos x="370" y="226"/>
                </a:cxn>
                <a:cxn ang="0">
                  <a:pos x="394" y="233"/>
                </a:cxn>
                <a:cxn ang="0">
                  <a:pos x="410" y="233"/>
                </a:cxn>
                <a:cxn ang="0">
                  <a:pos x="410" y="224"/>
                </a:cxn>
                <a:cxn ang="0">
                  <a:pos x="387" y="215"/>
                </a:cxn>
                <a:cxn ang="0">
                  <a:pos x="403" y="207"/>
                </a:cxn>
                <a:cxn ang="0">
                  <a:pos x="410" y="192"/>
                </a:cxn>
              </a:cxnLst>
              <a:rect l="0" t="0" r="r" b="b"/>
              <a:pathLst>
                <a:path w="419" h="385">
                  <a:moveTo>
                    <a:pt x="410" y="192"/>
                  </a:moveTo>
                  <a:lnTo>
                    <a:pt x="419" y="167"/>
                  </a:lnTo>
                  <a:lnTo>
                    <a:pt x="401" y="151"/>
                  </a:lnTo>
                  <a:lnTo>
                    <a:pt x="394" y="133"/>
                  </a:lnTo>
                  <a:lnTo>
                    <a:pt x="378" y="112"/>
                  </a:lnTo>
                  <a:lnTo>
                    <a:pt x="367" y="70"/>
                  </a:lnTo>
                  <a:lnTo>
                    <a:pt x="353" y="62"/>
                  </a:lnTo>
                  <a:lnTo>
                    <a:pt x="351" y="54"/>
                  </a:lnTo>
                  <a:lnTo>
                    <a:pt x="356" y="38"/>
                  </a:lnTo>
                  <a:lnTo>
                    <a:pt x="345" y="6"/>
                  </a:lnTo>
                  <a:lnTo>
                    <a:pt x="318" y="0"/>
                  </a:lnTo>
                  <a:lnTo>
                    <a:pt x="316" y="6"/>
                  </a:lnTo>
                  <a:lnTo>
                    <a:pt x="316" y="49"/>
                  </a:lnTo>
                  <a:lnTo>
                    <a:pt x="291" y="87"/>
                  </a:lnTo>
                  <a:lnTo>
                    <a:pt x="265" y="103"/>
                  </a:lnTo>
                  <a:lnTo>
                    <a:pt x="246" y="133"/>
                  </a:lnTo>
                  <a:lnTo>
                    <a:pt x="218" y="146"/>
                  </a:lnTo>
                  <a:lnTo>
                    <a:pt x="215" y="166"/>
                  </a:lnTo>
                  <a:lnTo>
                    <a:pt x="197" y="158"/>
                  </a:lnTo>
                  <a:lnTo>
                    <a:pt x="191" y="164"/>
                  </a:lnTo>
                  <a:lnTo>
                    <a:pt x="177" y="195"/>
                  </a:lnTo>
                  <a:lnTo>
                    <a:pt x="151" y="213"/>
                  </a:lnTo>
                  <a:lnTo>
                    <a:pt x="140" y="240"/>
                  </a:lnTo>
                  <a:lnTo>
                    <a:pt x="70" y="293"/>
                  </a:lnTo>
                  <a:lnTo>
                    <a:pt x="60" y="284"/>
                  </a:lnTo>
                  <a:lnTo>
                    <a:pt x="19" y="300"/>
                  </a:lnTo>
                  <a:lnTo>
                    <a:pt x="0" y="317"/>
                  </a:lnTo>
                  <a:lnTo>
                    <a:pt x="3" y="330"/>
                  </a:lnTo>
                  <a:lnTo>
                    <a:pt x="0" y="339"/>
                  </a:lnTo>
                  <a:lnTo>
                    <a:pt x="3" y="352"/>
                  </a:lnTo>
                  <a:lnTo>
                    <a:pt x="26" y="352"/>
                  </a:lnTo>
                  <a:lnTo>
                    <a:pt x="40" y="339"/>
                  </a:lnTo>
                  <a:lnTo>
                    <a:pt x="43" y="326"/>
                  </a:lnTo>
                  <a:lnTo>
                    <a:pt x="60" y="317"/>
                  </a:lnTo>
                  <a:lnTo>
                    <a:pt x="117" y="343"/>
                  </a:lnTo>
                  <a:lnTo>
                    <a:pt x="120" y="360"/>
                  </a:lnTo>
                  <a:lnTo>
                    <a:pt x="128" y="376"/>
                  </a:lnTo>
                  <a:lnTo>
                    <a:pt x="138" y="385"/>
                  </a:lnTo>
                  <a:lnTo>
                    <a:pt x="146" y="371"/>
                  </a:lnTo>
                  <a:lnTo>
                    <a:pt x="168" y="358"/>
                  </a:lnTo>
                  <a:lnTo>
                    <a:pt x="172" y="348"/>
                  </a:lnTo>
                  <a:lnTo>
                    <a:pt x="163" y="334"/>
                  </a:lnTo>
                  <a:lnTo>
                    <a:pt x="184" y="297"/>
                  </a:lnTo>
                  <a:lnTo>
                    <a:pt x="191" y="308"/>
                  </a:lnTo>
                  <a:lnTo>
                    <a:pt x="202" y="297"/>
                  </a:lnTo>
                  <a:lnTo>
                    <a:pt x="246" y="276"/>
                  </a:lnTo>
                  <a:lnTo>
                    <a:pt x="251" y="256"/>
                  </a:lnTo>
                  <a:lnTo>
                    <a:pt x="268" y="240"/>
                  </a:lnTo>
                  <a:lnTo>
                    <a:pt x="280" y="247"/>
                  </a:lnTo>
                  <a:lnTo>
                    <a:pt x="326" y="241"/>
                  </a:lnTo>
                  <a:lnTo>
                    <a:pt x="370" y="226"/>
                  </a:lnTo>
                  <a:lnTo>
                    <a:pt x="394" y="233"/>
                  </a:lnTo>
                  <a:lnTo>
                    <a:pt x="410" y="233"/>
                  </a:lnTo>
                  <a:lnTo>
                    <a:pt x="410" y="224"/>
                  </a:lnTo>
                  <a:lnTo>
                    <a:pt x="387" y="215"/>
                  </a:lnTo>
                  <a:lnTo>
                    <a:pt x="403" y="207"/>
                  </a:lnTo>
                  <a:lnTo>
                    <a:pt x="410" y="19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F24320F5-615B-B04D-DA3A-1477E31B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3420"/>
              <a:ext cx="225" cy="287"/>
            </a:xfrm>
            <a:custGeom>
              <a:avLst/>
              <a:gdLst/>
              <a:ahLst/>
              <a:cxnLst>
                <a:cxn ang="0">
                  <a:pos x="10" y="236"/>
                </a:cxn>
                <a:cxn ang="0">
                  <a:pos x="32" y="244"/>
                </a:cxn>
                <a:cxn ang="0">
                  <a:pos x="63" y="287"/>
                </a:cxn>
                <a:cxn ang="0">
                  <a:pos x="112" y="273"/>
                </a:cxn>
                <a:cxn ang="0">
                  <a:pos x="146" y="267"/>
                </a:cxn>
                <a:cxn ang="0">
                  <a:pos x="186" y="287"/>
                </a:cxn>
                <a:cxn ang="0">
                  <a:pos x="200" y="270"/>
                </a:cxn>
                <a:cxn ang="0">
                  <a:pos x="196" y="258"/>
                </a:cxn>
                <a:cxn ang="0">
                  <a:pos x="200" y="242"/>
                </a:cxn>
                <a:cxn ang="0">
                  <a:pos x="173" y="175"/>
                </a:cxn>
                <a:cxn ang="0">
                  <a:pos x="211" y="162"/>
                </a:cxn>
                <a:cxn ang="0">
                  <a:pos x="225" y="131"/>
                </a:cxn>
                <a:cxn ang="0">
                  <a:pos x="205" y="98"/>
                </a:cxn>
                <a:cxn ang="0">
                  <a:pos x="211" y="85"/>
                </a:cxn>
                <a:cxn ang="0">
                  <a:pos x="188" y="54"/>
                </a:cxn>
                <a:cxn ang="0">
                  <a:pos x="171" y="35"/>
                </a:cxn>
                <a:cxn ang="0">
                  <a:pos x="179" y="19"/>
                </a:cxn>
                <a:cxn ang="0">
                  <a:pos x="169" y="3"/>
                </a:cxn>
                <a:cxn ang="0">
                  <a:pos x="147" y="6"/>
                </a:cxn>
                <a:cxn ang="0">
                  <a:pos x="131" y="0"/>
                </a:cxn>
                <a:cxn ang="0">
                  <a:pos x="114" y="12"/>
                </a:cxn>
                <a:cxn ang="0">
                  <a:pos x="89" y="17"/>
                </a:cxn>
                <a:cxn ang="0">
                  <a:pos x="76" y="10"/>
                </a:cxn>
                <a:cxn ang="0">
                  <a:pos x="34" y="42"/>
                </a:cxn>
                <a:cxn ang="0">
                  <a:pos x="17" y="42"/>
                </a:cxn>
                <a:cxn ang="0">
                  <a:pos x="17" y="67"/>
                </a:cxn>
                <a:cxn ang="0">
                  <a:pos x="7" y="81"/>
                </a:cxn>
                <a:cxn ang="0">
                  <a:pos x="20" y="111"/>
                </a:cxn>
                <a:cxn ang="0">
                  <a:pos x="4" y="136"/>
                </a:cxn>
                <a:cxn ang="0">
                  <a:pos x="13" y="150"/>
                </a:cxn>
                <a:cxn ang="0">
                  <a:pos x="24" y="178"/>
                </a:cxn>
                <a:cxn ang="0">
                  <a:pos x="0" y="224"/>
                </a:cxn>
                <a:cxn ang="0">
                  <a:pos x="3" y="235"/>
                </a:cxn>
                <a:cxn ang="0">
                  <a:pos x="10" y="236"/>
                </a:cxn>
              </a:cxnLst>
              <a:rect l="0" t="0" r="r" b="b"/>
              <a:pathLst>
                <a:path w="225" h="287">
                  <a:moveTo>
                    <a:pt x="10" y="236"/>
                  </a:moveTo>
                  <a:lnTo>
                    <a:pt x="32" y="244"/>
                  </a:lnTo>
                  <a:lnTo>
                    <a:pt x="63" y="287"/>
                  </a:lnTo>
                  <a:lnTo>
                    <a:pt x="112" y="273"/>
                  </a:lnTo>
                  <a:lnTo>
                    <a:pt x="146" y="267"/>
                  </a:lnTo>
                  <a:lnTo>
                    <a:pt x="186" y="287"/>
                  </a:lnTo>
                  <a:lnTo>
                    <a:pt x="200" y="270"/>
                  </a:lnTo>
                  <a:lnTo>
                    <a:pt x="196" y="258"/>
                  </a:lnTo>
                  <a:lnTo>
                    <a:pt x="200" y="242"/>
                  </a:lnTo>
                  <a:lnTo>
                    <a:pt x="173" y="175"/>
                  </a:lnTo>
                  <a:lnTo>
                    <a:pt x="211" y="162"/>
                  </a:lnTo>
                  <a:lnTo>
                    <a:pt x="225" y="131"/>
                  </a:lnTo>
                  <a:lnTo>
                    <a:pt x="205" y="98"/>
                  </a:lnTo>
                  <a:lnTo>
                    <a:pt x="211" y="85"/>
                  </a:lnTo>
                  <a:lnTo>
                    <a:pt x="188" y="54"/>
                  </a:lnTo>
                  <a:lnTo>
                    <a:pt x="171" y="35"/>
                  </a:lnTo>
                  <a:lnTo>
                    <a:pt x="179" y="19"/>
                  </a:lnTo>
                  <a:lnTo>
                    <a:pt x="169" y="3"/>
                  </a:lnTo>
                  <a:lnTo>
                    <a:pt x="147" y="6"/>
                  </a:lnTo>
                  <a:lnTo>
                    <a:pt x="131" y="0"/>
                  </a:lnTo>
                  <a:lnTo>
                    <a:pt x="114" y="12"/>
                  </a:lnTo>
                  <a:lnTo>
                    <a:pt x="89" y="17"/>
                  </a:lnTo>
                  <a:lnTo>
                    <a:pt x="76" y="10"/>
                  </a:lnTo>
                  <a:lnTo>
                    <a:pt x="34" y="42"/>
                  </a:lnTo>
                  <a:lnTo>
                    <a:pt x="17" y="42"/>
                  </a:lnTo>
                  <a:lnTo>
                    <a:pt x="17" y="67"/>
                  </a:lnTo>
                  <a:lnTo>
                    <a:pt x="7" y="81"/>
                  </a:lnTo>
                  <a:lnTo>
                    <a:pt x="20" y="111"/>
                  </a:lnTo>
                  <a:lnTo>
                    <a:pt x="4" y="136"/>
                  </a:lnTo>
                  <a:lnTo>
                    <a:pt x="13" y="150"/>
                  </a:lnTo>
                  <a:lnTo>
                    <a:pt x="24" y="178"/>
                  </a:lnTo>
                  <a:lnTo>
                    <a:pt x="0" y="224"/>
                  </a:lnTo>
                  <a:lnTo>
                    <a:pt x="3" y="235"/>
                  </a:lnTo>
                  <a:lnTo>
                    <a:pt x="10" y="2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D33C0722-192D-70AF-07FB-0D8D300D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3420"/>
              <a:ext cx="225" cy="287"/>
            </a:xfrm>
            <a:custGeom>
              <a:avLst/>
              <a:gdLst/>
              <a:ahLst/>
              <a:cxnLst>
                <a:cxn ang="0">
                  <a:pos x="10" y="236"/>
                </a:cxn>
                <a:cxn ang="0">
                  <a:pos x="32" y="244"/>
                </a:cxn>
                <a:cxn ang="0">
                  <a:pos x="63" y="287"/>
                </a:cxn>
                <a:cxn ang="0">
                  <a:pos x="112" y="273"/>
                </a:cxn>
                <a:cxn ang="0">
                  <a:pos x="146" y="267"/>
                </a:cxn>
                <a:cxn ang="0">
                  <a:pos x="186" y="287"/>
                </a:cxn>
                <a:cxn ang="0">
                  <a:pos x="200" y="270"/>
                </a:cxn>
                <a:cxn ang="0">
                  <a:pos x="196" y="258"/>
                </a:cxn>
                <a:cxn ang="0">
                  <a:pos x="200" y="242"/>
                </a:cxn>
                <a:cxn ang="0">
                  <a:pos x="173" y="175"/>
                </a:cxn>
                <a:cxn ang="0">
                  <a:pos x="211" y="162"/>
                </a:cxn>
                <a:cxn ang="0">
                  <a:pos x="225" y="131"/>
                </a:cxn>
                <a:cxn ang="0">
                  <a:pos x="205" y="98"/>
                </a:cxn>
                <a:cxn ang="0">
                  <a:pos x="211" y="85"/>
                </a:cxn>
                <a:cxn ang="0">
                  <a:pos x="188" y="54"/>
                </a:cxn>
                <a:cxn ang="0">
                  <a:pos x="171" y="35"/>
                </a:cxn>
                <a:cxn ang="0">
                  <a:pos x="179" y="19"/>
                </a:cxn>
                <a:cxn ang="0">
                  <a:pos x="169" y="3"/>
                </a:cxn>
                <a:cxn ang="0">
                  <a:pos x="147" y="6"/>
                </a:cxn>
                <a:cxn ang="0">
                  <a:pos x="131" y="0"/>
                </a:cxn>
                <a:cxn ang="0">
                  <a:pos x="114" y="12"/>
                </a:cxn>
                <a:cxn ang="0">
                  <a:pos x="89" y="17"/>
                </a:cxn>
                <a:cxn ang="0">
                  <a:pos x="76" y="10"/>
                </a:cxn>
                <a:cxn ang="0">
                  <a:pos x="34" y="42"/>
                </a:cxn>
                <a:cxn ang="0">
                  <a:pos x="17" y="42"/>
                </a:cxn>
                <a:cxn ang="0">
                  <a:pos x="17" y="67"/>
                </a:cxn>
                <a:cxn ang="0">
                  <a:pos x="7" y="81"/>
                </a:cxn>
                <a:cxn ang="0">
                  <a:pos x="20" y="111"/>
                </a:cxn>
                <a:cxn ang="0">
                  <a:pos x="4" y="136"/>
                </a:cxn>
                <a:cxn ang="0">
                  <a:pos x="13" y="150"/>
                </a:cxn>
                <a:cxn ang="0">
                  <a:pos x="24" y="178"/>
                </a:cxn>
                <a:cxn ang="0">
                  <a:pos x="0" y="224"/>
                </a:cxn>
                <a:cxn ang="0">
                  <a:pos x="3" y="235"/>
                </a:cxn>
                <a:cxn ang="0">
                  <a:pos x="10" y="236"/>
                </a:cxn>
              </a:cxnLst>
              <a:rect l="0" t="0" r="r" b="b"/>
              <a:pathLst>
                <a:path w="225" h="287">
                  <a:moveTo>
                    <a:pt x="10" y="236"/>
                  </a:moveTo>
                  <a:lnTo>
                    <a:pt x="32" y="244"/>
                  </a:lnTo>
                  <a:lnTo>
                    <a:pt x="63" y="287"/>
                  </a:lnTo>
                  <a:lnTo>
                    <a:pt x="112" y="273"/>
                  </a:lnTo>
                  <a:lnTo>
                    <a:pt x="146" y="267"/>
                  </a:lnTo>
                  <a:lnTo>
                    <a:pt x="186" y="287"/>
                  </a:lnTo>
                  <a:lnTo>
                    <a:pt x="200" y="270"/>
                  </a:lnTo>
                  <a:lnTo>
                    <a:pt x="196" y="258"/>
                  </a:lnTo>
                  <a:lnTo>
                    <a:pt x="200" y="242"/>
                  </a:lnTo>
                  <a:lnTo>
                    <a:pt x="173" y="175"/>
                  </a:lnTo>
                  <a:lnTo>
                    <a:pt x="211" y="162"/>
                  </a:lnTo>
                  <a:lnTo>
                    <a:pt x="225" y="131"/>
                  </a:lnTo>
                  <a:lnTo>
                    <a:pt x="205" y="98"/>
                  </a:lnTo>
                  <a:lnTo>
                    <a:pt x="211" y="85"/>
                  </a:lnTo>
                  <a:lnTo>
                    <a:pt x="188" y="54"/>
                  </a:lnTo>
                  <a:lnTo>
                    <a:pt x="171" y="35"/>
                  </a:lnTo>
                  <a:lnTo>
                    <a:pt x="179" y="19"/>
                  </a:lnTo>
                  <a:lnTo>
                    <a:pt x="169" y="3"/>
                  </a:lnTo>
                  <a:lnTo>
                    <a:pt x="147" y="6"/>
                  </a:lnTo>
                  <a:lnTo>
                    <a:pt x="131" y="0"/>
                  </a:lnTo>
                  <a:lnTo>
                    <a:pt x="114" y="12"/>
                  </a:lnTo>
                  <a:lnTo>
                    <a:pt x="89" y="17"/>
                  </a:lnTo>
                  <a:lnTo>
                    <a:pt x="76" y="10"/>
                  </a:lnTo>
                  <a:lnTo>
                    <a:pt x="34" y="42"/>
                  </a:lnTo>
                  <a:lnTo>
                    <a:pt x="17" y="42"/>
                  </a:lnTo>
                  <a:lnTo>
                    <a:pt x="17" y="67"/>
                  </a:lnTo>
                  <a:lnTo>
                    <a:pt x="7" y="81"/>
                  </a:lnTo>
                  <a:lnTo>
                    <a:pt x="20" y="111"/>
                  </a:lnTo>
                  <a:lnTo>
                    <a:pt x="4" y="136"/>
                  </a:lnTo>
                  <a:lnTo>
                    <a:pt x="13" y="150"/>
                  </a:lnTo>
                  <a:lnTo>
                    <a:pt x="24" y="178"/>
                  </a:lnTo>
                  <a:lnTo>
                    <a:pt x="0" y="224"/>
                  </a:lnTo>
                  <a:lnTo>
                    <a:pt x="3" y="235"/>
                  </a:lnTo>
                  <a:lnTo>
                    <a:pt x="10" y="23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C463903C-34DC-22AE-9FE4-430B995B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3212"/>
              <a:ext cx="175" cy="273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02" y="1"/>
                </a:cxn>
                <a:cxn ang="0">
                  <a:pos x="63" y="26"/>
                </a:cxn>
                <a:cxn ang="0">
                  <a:pos x="28" y="49"/>
                </a:cxn>
                <a:cxn ang="0">
                  <a:pos x="6" y="55"/>
                </a:cxn>
                <a:cxn ang="0">
                  <a:pos x="1" y="81"/>
                </a:cxn>
                <a:cxn ang="0">
                  <a:pos x="12" y="94"/>
                </a:cxn>
                <a:cxn ang="0">
                  <a:pos x="6" y="116"/>
                </a:cxn>
                <a:cxn ang="0">
                  <a:pos x="16" y="134"/>
                </a:cxn>
                <a:cxn ang="0">
                  <a:pos x="0" y="143"/>
                </a:cxn>
                <a:cxn ang="0">
                  <a:pos x="16" y="172"/>
                </a:cxn>
                <a:cxn ang="0">
                  <a:pos x="54" y="174"/>
                </a:cxn>
                <a:cxn ang="0">
                  <a:pos x="66" y="195"/>
                </a:cxn>
                <a:cxn ang="0">
                  <a:pos x="53" y="221"/>
                </a:cxn>
                <a:cxn ang="0">
                  <a:pos x="56" y="235"/>
                </a:cxn>
                <a:cxn ang="0">
                  <a:pos x="53" y="238"/>
                </a:cxn>
                <a:cxn ang="0">
                  <a:pos x="77" y="251"/>
                </a:cxn>
                <a:cxn ang="0">
                  <a:pos x="104" y="244"/>
                </a:cxn>
                <a:cxn ang="0">
                  <a:pos x="116" y="251"/>
                </a:cxn>
                <a:cxn ang="0">
                  <a:pos x="121" y="267"/>
                </a:cxn>
                <a:cxn ang="0">
                  <a:pos x="127" y="273"/>
                </a:cxn>
                <a:cxn ang="0">
                  <a:pos x="132" y="264"/>
                </a:cxn>
                <a:cxn ang="0">
                  <a:pos x="131" y="258"/>
                </a:cxn>
                <a:cxn ang="0">
                  <a:pos x="142" y="251"/>
                </a:cxn>
                <a:cxn ang="0">
                  <a:pos x="171" y="265"/>
                </a:cxn>
                <a:cxn ang="0">
                  <a:pos x="175" y="227"/>
                </a:cxn>
                <a:cxn ang="0">
                  <a:pos x="165" y="219"/>
                </a:cxn>
                <a:cxn ang="0">
                  <a:pos x="162" y="182"/>
                </a:cxn>
                <a:cxn ang="0">
                  <a:pos x="151" y="169"/>
                </a:cxn>
                <a:cxn ang="0">
                  <a:pos x="137" y="172"/>
                </a:cxn>
                <a:cxn ang="0">
                  <a:pos x="125" y="161"/>
                </a:cxn>
                <a:cxn ang="0">
                  <a:pos x="104" y="143"/>
                </a:cxn>
                <a:cxn ang="0">
                  <a:pos x="112" y="130"/>
                </a:cxn>
                <a:cxn ang="0">
                  <a:pos x="114" y="114"/>
                </a:cxn>
                <a:cxn ang="0">
                  <a:pos x="121" y="81"/>
                </a:cxn>
                <a:cxn ang="0">
                  <a:pos x="121" y="55"/>
                </a:cxn>
                <a:cxn ang="0">
                  <a:pos x="136" y="27"/>
                </a:cxn>
                <a:cxn ang="0">
                  <a:pos x="127" y="22"/>
                </a:cxn>
                <a:cxn ang="0">
                  <a:pos x="116" y="0"/>
                </a:cxn>
              </a:cxnLst>
              <a:rect l="0" t="0" r="r" b="b"/>
              <a:pathLst>
                <a:path w="175" h="273">
                  <a:moveTo>
                    <a:pt x="116" y="0"/>
                  </a:moveTo>
                  <a:lnTo>
                    <a:pt x="102" y="1"/>
                  </a:lnTo>
                  <a:lnTo>
                    <a:pt x="63" y="26"/>
                  </a:lnTo>
                  <a:lnTo>
                    <a:pt x="28" y="49"/>
                  </a:lnTo>
                  <a:lnTo>
                    <a:pt x="6" y="55"/>
                  </a:lnTo>
                  <a:lnTo>
                    <a:pt x="1" y="81"/>
                  </a:lnTo>
                  <a:lnTo>
                    <a:pt x="12" y="94"/>
                  </a:lnTo>
                  <a:lnTo>
                    <a:pt x="6" y="116"/>
                  </a:lnTo>
                  <a:lnTo>
                    <a:pt x="16" y="134"/>
                  </a:lnTo>
                  <a:lnTo>
                    <a:pt x="0" y="143"/>
                  </a:lnTo>
                  <a:lnTo>
                    <a:pt x="16" y="172"/>
                  </a:lnTo>
                  <a:lnTo>
                    <a:pt x="54" y="174"/>
                  </a:lnTo>
                  <a:lnTo>
                    <a:pt x="66" y="195"/>
                  </a:lnTo>
                  <a:lnTo>
                    <a:pt x="53" y="221"/>
                  </a:lnTo>
                  <a:lnTo>
                    <a:pt x="56" y="235"/>
                  </a:lnTo>
                  <a:lnTo>
                    <a:pt x="53" y="238"/>
                  </a:lnTo>
                  <a:lnTo>
                    <a:pt x="77" y="251"/>
                  </a:lnTo>
                  <a:lnTo>
                    <a:pt x="104" y="244"/>
                  </a:lnTo>
                  <a:lnTo>
                    <a:pt x="116" y="251"/>
                  </a:lnTo>
                  <a:lnTo>
                    <a:pt x="121" y="267"/>
                  </a:lnTo>
                  <a:lnTo>
                    <a:pt x="127" y="273"/>
                  </a:lnTo>
                  <a:lnTo>
                    <a:pt x="132" y="264"/>
                  </a:lnTo>
                  <a:lnTo>
                    <a:pt x="131" y="258"/>
                  </a:lnTo>
                  <a:lnTo>
                    <a:pt x="142" y="251"/>
                  </a:lnTo>
                  <a:lnTo>
                    <a:pt x="171" y="265"/>
                  </a:lnTo>
                  <a:lnTo>
                    <a:pt x="175" y="227"/>
                  </a:lnTo>
                  <a:lnTo>
                    <a:pt x="165" y="219"/>
                  </a:lnTo>
                  <a:lnTo>
                    <a:pt x="162" y="182"/>
                  </a:lnTo>
                  <a:lnTo>
                    <a:pt x="151" y="169"/>
                  </a:lnTo>
                  <a:lnTo>
                    <a:pt x="137" y="172"/>
                  </a:lnTo>
                  <a:lnTo>
                    <a:pt x="125" y="161"/>
                  </a:lnTo>
                  <a:lnTo>
                    <a:pt x="104" y="143"/>
                  </a:lnTo>
                  <a:lnTo>
                    <a:pt x="112" y="130"/>
                  </a:lnTo>
                  <a:lnTo>
                    <a:pt x="114" y="114"/>
                  </a:lnTo>
                  <a:lnTo>
                    <a:pt x="121" y="81"/>
                  </a:lnTo>
                  <a:lnTo>
                    <a:pt x="121" y="55"/>
                  </a:lnTo>
                  <a:lnTo>
                    <a:pt x="136" y="27"/>
                  </a:lnTo>
                  <a:lnTo>
                    <a:pt x="127" y="22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D1F39368-79B5-B3BA-EE3C-FAD0F9DD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3212"/>
              <a:ext cx="175" cy="273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02" y="1"/>
                </a:cxn>
                <a:cxn ang="0">
                  <a:pos x="63" y="26"/>
                </a:cxn>
                <a:cxn ang="0">
                  <a:pos x="28" y="49"/>
                </a:cxn>
                <a:cxn ang="0">
                  <a:pos x="6" y="55"/>
                </a:cxn>
                <a:cxn ang="0">
                  <a:pos x="1" y="81"/>
                </a:cxn>
                <a:cxn ang="0">
                  <a:pos x="12" y="94"/>
                </a:cxn>
                <a:cxn ang="0">
                  <a:pos x="6" y="116"/>
                </a:cxn>
                <a:cxn ang="0">
                  <a:pos x="16" y="134"/>
                </a:cxn>
                <a:cxn ang="0">
                  <a:pos x="0" y="143"/>
                </a:cxn>
                <a:cxn ang="0">
                  <a:pos x="16" y="172"/>
                </a:cxn>
                <a:cxn ang="0">
                  <a:pos x="54" y="174"/>
                </a:cxn>
                <a:cxn ang="0">
                  <a:pos x="66" y="195"/>
                </a:cxn>
                <a:cxn ang="0">
                  <a:pos x="53" y="221"/>
                </a:cxn>
                <a:cxn ang="0">
                  <a:pos x="56" y="235"/>
                </a:cxn>
                <a:cxn ang="0">
                  <a:pos x="53" y="238"/>
                </a:cxn>
                <a:cxn ang="0">
                  <a:pos x="77" y="251"/>
                </a:cxn>
                <a:cxn ang="0">
                  <a:pos x="104" y="244"/>
                </a:cxn>
                <a:cxn ang="0">
                  <a:pos x="116" y="251"/>
                </a:cxn>
                <a:cxn ang="0">
                  <a:pos x="121" y="267"/>
                </a:cxn>
                <a:cxn ang="0">
                  <a:pos x="127" y="273"/>
                </a:cxn>
                <a:cxn ang="0">
                  <a:pos x="132" y="264"/>
                </a:cxn>
                <a:cxn ang="0">
                  <a:pos x="131" y="258"/>
                </a:cxn>
                <a:cxn ang="0">
                  <a:pos x="142" y="251"/>
                </a:cxn>
                <a:cxn ang="0">
                  <a:pos x="171" y="265"/>
                </a:cxn>
                <a:cxn ang="0">
                  <a:pos x="175" y="227"/>
                </a:cxn>
                <a:cxn ang="0">
                  <a:pos x="165" y="219"/>
                </a:cxn>
                <a:cxn ang="0">
                  <a:pos x="162" y="182"/>
                </a:cxn>
                <a:cxn ang="0">
                  <a:pos x="151" y="169"/>
                </a:cxn>
                <a:cxn ang="0">
                  <a:pos x="137" y="172"/>
                </a:cxn>
                <a:cxn ang="0">
                  <a:pos x="125" y="161"/>
                </a:cxn>
                <a:cxn ang="0">
                  <a:pos x="104" y="143"/>
                </a:cxn>
                <a:cxn ang="0">
                  <a:pos x="112" y="130"/>
                </a:cxn>
                <a:cxn ang="0">
                  <a:pos x="114" y="114"/>
                </a:cxn>
                <a:cxn ang="0">
                  <a:pos x="121" y="81"/>
                </a:cxn>
                <a:cxn ang="0">
                  <a:pos x="121" y="55"/>
                </a:cxn>
                <a:cxn ang="0">
                  <a:pos x="136" y="27"/>
                </a:cxn>
                <a:cxn ang="0">
                  <a:pos x="127" y="22"/>
                </a:cxn>
                <a:cxn ang="0">
                  <a:pos x="116" y="0"/>
                </a:cxn>
              </a:cxnLst>
              <a:rect l="0" t="0" r="r" b="b"/>
              <a:pathLst>
                <a:path w="175" h="273">
                  <a:moveTo>
                    <a:pt x="116" y="0"/>
                  </a:moveTo>
                  <a:lnTo>
                    <a:pt x="102" y="1"/>
                  </a:lnTo>
                  <a:lnTo>
                    <a:pt x="63" y="26"/>
                  </a:lnTo>
                  <a:lnTo>
                    <a:pt x="28" y="49"/>
                  </a:lnTo>
                  <a:lnTo>
                    <a:pt x="6" y="55"/>
                  </a:lnTo>
                  <a:lnTo>
                    <a:pt x="1" y="81"/>
                  </a:lnTo>
                  <a:lnTo>
                    <a:pt x="12" y="94"/>
                  </a:lnTo>
                  <a:lnTo>
                    <a:pt x="6" y="116"/>
                  </a:lnTo>
                  <a:lnTo>
                    <a:pt x="16" y="134"/>
                  </a:lnTo>
                  <a:lnTo>
                    <a:pt x="0" y="143"/>
                  </a:lnTo>
                  <a:lnTo>
                    <a:pt x="16" y="172"/>
                  </a:lnTo>
                  <a:lnTo>
                    <a:pt x="54" y="174"/>
                  </a:lnTo>
                  <a:lnTo>
                    <a:pt x="66" y="195"/>
                  </a:lnTo>
                  <a:lnTo>
                    <a:pt x="53" y="221"/>
                  </a:lnTo>
                  <a:lnTo>
                    <a:pt x="56" y="235"/>
                  </a:lnTo>
                  <a:lnTo>
                    <a:pt x="53" y="238"/>
                  </a:lnTo>
                  <a:lnTo>
                    <a:pt x="77" y="251"/>
                  </a:lnTo>
                  <a:lnTo>
                    <a:pt x="104" y="244"/>
                  </a:lnTo>
                  <a:lnTo>
                    <a:pt x="116" y="251"/>
                  </a:lnTo>
                  <a:lnTo>
                    <a:pt x="121" y="267"/>
                  </a:lnTo>
                  <a:lnTo>
                    <a:pt x="127" y="273"/>
                  </a:lnTo>
                  <a:lnTo>
                    <a:pt x="132" y="264"/>
                  </a:lnTo>
                  <a:lnTo>
                    <a:pt x="131" y="258"/>
                  </a:lnTo>
                  <a:lnTo>
                    <a:pt x="142" y="251"/>
                  </a:lnTo>
                  <a:lnTo>
                    <a:pt x="171" y="265"/>
                  </a:lnTo>
                  <a:lnTo>
                    <a:pt x="175" y="227"/>
                  </a:lnTo>
                  <a:lnTo>
                    <a:pt x="165" y="219"/>
                  </a:lnTo>
                  <a:lnTo>
                    <a:pt x="162" y="182"/>
                  </a:lnTo>
                  <a:lnTo>
                    <a:pt x="151" y="169"/>
                  </a:lnTo>
                  <a:lnTo>
                    <a:pt x="137" y="172"/>
                  </a:lnTo>
                  <a:lnTo>
                    <a:pt x="125" y="161"/>
                  </a:lnTo>
                  <a:lnTo>
                    <a:pt x="104" y="143"/>
                  </a:lnTo>
                  <a:lnTo>
                    <a:pt x="112" y="130"/>
                  </a:lnTo>
                  <a:lnTo>
                    <a:pt x="114" y="114"/>
                  </a:lnTo>
                  <a:lnTo>
                    <a:pt x="121" y="81"/>
                  </a:lnTo>
                  <a:lnTo>
                    <a:pt x="121" y="55"/>
                  </a:lnTo>
                  <a:lnTo>
                    <a:pt x="136" y="27"/>
                  </a:lnTo>
                  <a:lnTo>
                    <a:pt x="127" y="22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E17F66E7-5043-C42E-77D5-4988C176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3258"/>
              <a:ext cx="363" cy="329"/>
            </a:xfrm>
            <a:custGeom>
              <a:avLst/>
              <a:gdLst/>
              <a:ahLst/>
              <a:cxnLst>
                <a:cxn ang="0">
                  <a:pos x="348" y="80"/>
                </a:cxn>
                <a:cxn ang="0">
                  <a:pos x="363" y="60"/>
                </a:cxn>
                <a:cxn ang="0">
                  <a:pos x="358" y="52"/>
                </a:cxn>
                <a:cxn ang="0">
                  <a:pos x="349" y="42"/>
                </a:cxn>
                <a:cxn ang="0">
                  <a:pos x="353" y="31"/>
                </a:cxn>
                <a:cxn ang="0">
                  <a:pos x="317" y="0"/>
                </a:cxn>
                <a:cxn ang="0">
                  <a:pos x="302" y="14"/>
                </a:cxn>
                <a:cxn ang="0">
                  <a:pos x="303" y="27"/>
                </a:cxn>
                <a:cxn ang="0">
                  <a:pos x="268" y="27"/>
                </a:cxn>
                <a:cxn ang="0">
                  <a:pos x="233" y="44"/>
                </a:cxn>
                <a:cxn ang="0">
                  <a:pos x="221" y="42"/>
                </a:cxn>
                <a:cxn ang="0">
                  <a:pos x="196" y="57"/>
                </a:cxn>
                <a:cxn ang="0">
                  <a:pos x="166" y="44"/>
                </a:cxn>
                <a:cxn ang="0">
                  <a:pos x="139" y="47"/>
                </a:cxn>
                <a:cxn ang="0">
                  <a:pos x="136" y="60"/>
                </a:cxn>
                <a:cxn ang="0">
                  <a:pos x="147" y="81"/>
                </a:cxn>
                <a:cxn ang="0">
                  <a:pos x="127" y="93"/>
                </a:cxn>
                <a:cxn ang="0">
                  <a:pos x="107" y="101"/>
                </a:cxn>
                <a:cxn ang="0">
                  <a:pos x="92" y="119"/>
                </a:cxn>
                <a:cxn ang="0">
                  <a:pos x="89" y="124"/>
                </a:cxn>
                <a:cxn ang="0">
                  <a:pos x="86" y="156"/>
                </a:cxn>
                <a:cxn ang="0">
                  <a:pos x="88" y="184"/>
                </a:cxn>
                <a:cxn ang="0">
                  <a:pos x="128" y="160"/>
                </a:cxn>
                <a:cxn ang="0">
                  <a:pos x="130" y="165"/>
                </a:cxn>
                <a:cxn ang="0">
                  <a:pos x="127" y="172"/>
                </a:cxn>
                <a:cxn ang="0">
                  <a:pos x="84" y="227"/>
                </a:cxn>
                <a:cxn ang="0">
                  <a:pos x="26" y="276"/>
                </a:cxn>
                <a:cxn ang="0">
                  <a:pos x="0" y="309"/>
                </a:cxn>
                <a:cxn ang="0">
                  <a:pos x="19" y="324"/>
                </a:cxn>
                <a:cxn ang="0">
                  <a:pos x="26" y="320"/>
                </a:cxn>
                <a:cxn ang="0">
                  <a:pos x="53" y="320"/>
                </a:cxn>
                <a:cxn ang="0">
                  <a:pos x="78" y="311"/>
                </a:cxn>
                <a:cxn ang="0">
                  <a:pos x="103" y="319"/>
                </a:cxn>
                <a:cxn ang="0">
                  <a:pos x="112" y="324"/>
                </a:cxn>
                <a:cxn ang="0">
                  <a:pos x="130" y="316"/>
                </a:cxn>
                <a:cxn ang="0">
                  <a:pos x="156" y="329"/>
                </a:cxn>
                <a:cxn ang="0">
                  <a:pos x="191" y="312"/>
                </a:cxn>
                <a:cxn ang="0">
                  <a:pos x="183" y="297"/>
                </a:cxn>
                <a:cxn ang="0">
                  <a:pos x="199" y="273"/>
                </a:cxn>
                <a:cxn ang="0">
                  <a:pos x="186" y="243"/>
                </a:cxn>
                <a:cxn ang="0">
                  <a:pos x="196" y="229"/>
                </a:cxn>
                <a:cxn ang="0">
                  <a:pos x="196" y="204"/>
                </a:cxn>
                <a:cxn ang="0">
                  <a:pos x="212" y="204"/>
                </a:cxn>
                <a:cxn ang="0">
                  <a:pos x="255" y="172"/>
                </a:cxn>
                <a:cxn ang="0">
                  <a:pos x="268" y="179"/>
                </a:cxn>
                <a:cxn ang="0">
                  <a:pos x="293" y="174"/>
                </a:cxn>
                <a:cxn ang="0">
                  <a:pos x="310" y="160"/>
                </a:cxn>
                <a:cxn ang="0">
                  <a:pos x="326" y="168"/>
                </a:cxn>
                <a:cxn ang="0">
                  <a:pos x="348" y="165"/>
                </a:cxn>
                <a:cxn ang="0">
                  <a:pos x="340" y="124"/>
                </a:cxn>
                <a:cxn ang="0">
                  <a:pos x="349" y="107"/>
                </a:cxn>
                <a:cxn ang="0">
                  <a:pos x="348" y="80"/>
                </a:cxn>
              </a:cxnLst>
              <a:rect l="0" t="0" r="r" b="b"/>
              <a:pathLst>
                <a:path w="363" h="329">
                  <a:moveTo>
                    <a:pt x="348" y="80"/>
                  </a:moveTo>
                  <a:lnTo>
                    <a:pt x="363" y="60"/>
                  </a:lnTo>
                  <a:lnTo>
                    <a:pt x="358" y="52"/>
                  </a:lnTo>
                  <a:lnTo>
                    <a:pt x="349" y="42"/>
                  </a:lnTo>
                  <a:lnTo>
                    <a:pt x="353" y="31"/>
                  </a:lnTo>
                  <a:lnTo>
                    <a:pt x="317" y="0"/>
                  </a:lnTo>
                  <a:lnTo>
                    <a:pt x="302" y="14"/>
                  </a:lnTo>
                  <a:lnTo>
                    <a:pt x="303" y="27"/>
                  </a:lnTo>
                  <a:lnTo>
                    <a:pt x="268" y="27"/>
                  </a:lnTo>
                  <a:lnTo>
                    <a:pt x="233" y="44"/>
                  </a:lnTo>
                  <a:lnTo>
                    <a:pt x="221" y="42"/>
                  </a:lnTo>
                  <a:lnTo>
                    <a:pt x="196" y="57"/>
                  </a:lnTo>
                  <a:lnTo>
                    <a:pt x="166" y="44"/>
                  </a:lnTo>
                  <a:lnTo>
                    <a:pt x="139" y="47"/>
                  </a:lnTo>
                  <a:lnTo>
                    <a:pt x="136" y="60"/>
                  </a:lnTo>
                  <a:lnTo>
                    <a:pt x="147" y="81"/>
                  </a:lnTo>
                  <a:lnTo>
                    <a:pt x="127" y="93"/>
                  </a:lnTo>
                  <a:lnTo>
                    <a:pt x="107" y="101"/>
                  </a:lnTo>
                  <a:lnTo>
                    <a:pt x="92" y="119"/>
                  </a:lnTo>
                  <a:lnTo>
                    <a:pt x="89" y="124"/>
                  </a:lnTo>
                  <a:lnTo>
                    <a:pt x="86" y="156"/>
                  </a:lnTo>
                  <a:lnTo>
                    <a:pt x="88" y="184"/>
                  </a:lnTo>
                  <a:lnTo>
                    <a:pt x="128" y="160"/>
                  </a:lnTo>
                  <a:lnTo>
                    <a:pt x="130" y="165"/>
                  </a:lnTo>
                  <a:lnTo>
                    <a:pt x="127" y="172"/>
                  </a:lnTo>
                  <a:lnTo>
                    <a:pt x="84" y="227"/>
                  </a:lnTo>
                  <a:lnTo>
                    <a:pt x="26" y="276"/>
                  </a:lnTo>
                  <a:lnTo>
                    <a:pt x="0" y="309"/>
                  </a:lnTo>
                  <a:lnTo>
                    <a:pt x="19" y="324"/>
                  </a:lnTo>
                  <a:lnTo>
                    <a:pt x="26" y="320"/>
                  </a:lnTo>
                  <a:lnTo>
                    <a:pt x="53" y="320"/>
                  </a:lnTo>
                  <a:lnTo>
                    <a:pt x="78" y="311"/>
                  </a:lnTo>
                  <a:lnTo>
                    <a:pt x="103" y="319"/>
                  </a:lnTo>
                  <a:lnTo>
                    <a:pt x="112" y="324"/>
                  </a:lnTo>
                  <a:lnTo>
                    <a:pt x="130" y="316"/>
                  </a:lnTo>
                  <a:lnTo>
                    <a:pt x="156" y="329"/>
                  </a:lnTo>
                  <a:lnTo>
                    <a:pt x="191" y="312"/>
                  </a:lnTo>
                  <a:lnTo>
                    <a:pt x="183" y="297"/>
                  </a:lnTo>
                  <a:lnTo>
                    <a:pt x="199" y="273"/>
                  </a:lnTo>
                  <a:lnTo>
                    <a:pt x="186" y="243"/>
                  </a:lnTo>
                  <a:lnTo>
                    <a:pt x="196" y="229"/>
                  </a:lnTo>
                  <a:lnTo>
                    <a:pt x="196" y="204"/>
                  </a:lnTo>
                  <a:lnTo>
                    <a:pt x="212" y="204"/>
                  </a:lnTo>
                  <a:lnTo>
                    <a:pt x="255" y="172"/>
                  </a:lnTo>
                  <a:lnTo>
                    <a:pt x="268" y="179"/>
                  </a:lnTo>
                  <a:lnTo>
                    <a:pt x="293" y="174"/>
                  </a:lnTo>
                  <a:lnTo>
                    <a:pt x="310" y="160"/>
                  </a:lnTo>
                  <a:lnTo>
                    <a:pt x="326" y="168"/>
                  </a:lnTo>
                  <a:lnTo>
                    <a:pt x="348" y="165"/>
                  </a:lnTo>
                  <a:lnTo>
                    <a:pt x="340" y="124"/>
                  </a:lnTo>
                  <a:lnTo>
                    <a:pt x="349" y="107"/>
                  </a:lnTo>
                  <a:lnTo>
                    <a:pt x="348" y="8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3470B64E-0EE4-5A79-C546-E9C8A2587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3258"/>
              <a:ext cx="363" cy="329"/>
            </a:xfrm>
            <a:custGeom>
              <a:avLst/>
              <a:gdLst/>
              <a:ahLst/>
              <a:cxnLst>
                <a:cxn ang="0">
                  <a:pos x="348" y="80"/>
                </a:cxn>
                <a:cxn ang="0">
                  <a:pos x="363" y="60"/>
                </a:cxn>
                <a:cxn ang="0">
                  <a:pos x="358" y="52"/>
                </a:cxn>
                <a:cxn ang="0">
                  <a:pos x="349" y="42"/>
                </a:cxn>
                <a:cxn ang="0">
                  <a:pos x="353" y="31"/>
                </a:cxn>
                <a:cxn ang="0">
                  <a:pos x="317" y="0"/>
                </a:cxn>
                <a:cxn ang="0">
                  <a:pos x="302" y="14"/>
                </a:cxn>
                <a:cxn ang="0">
                  <a:pos x="303" y="27"/>
                </a:cxn>
                <a:cxn ang="0">
                  <a:pos x="268" y="27"/>
                </a:cxn>
                <a:cxn ang="0">
                  <a:pos x="233" y="44"/>
                </a:cxn>
                <a:cxn ang="0">
                  <a:pos x="221" y="42"/>
                </a:cxn>
                <a:cxn ang="0">
                  <a:pos x="196" y="57"/>
                </a:cxn>
                <a:cxn ang="0">
                  <a:pos x="166" y="44"/>
                </a:cxn>
                <a:cxn ang="0">
                  <a:pos x="139" y="47"/>
                </a:cxn>
                <a:cxn ang="0">
                  <a:pos x="136" y="60"/>
                </a:cxn>
                <a:cxn ang="0">
                  <a:pos x="147" y="81"/>
                </a:cxn>
                <a:cxn ang="0">
                  <a:pos x="127" y="93"/>
                </a:cxn>
                <a:cxn ang="0">
                  <a:pos x="107" y="101"/>
                </a:cxn>
                <a:cxn ang="0">
                  <a:pos x="92" y="119"/>
                </a:cxn>
                <a:cxn ang="0">
                  <a:pos x="89" y="124"/>
                </a:cxn>
                <a:cxn ang="0">
                  <a:pos x="86" y="156"/>
                </a:cxn>
                <a:cxn ang="0">
                  <a:pos x="88" y="184"/>
                </a:cxn>
                <a:cxn ang="0">
                  <a:pos x="128" y="160"/>
                </a:cxn>
                <a:cxn ang="0">
                  <a:pos x="130" y="165"/>
                </a:cxn>
                <a:cxn ang="0">
                  <a:pos x="127" y="172"/>
                </a:cxn>
                <a:cxn ang="0">
                  <a:pos x="84" y="227"/>
                </a:cxn>
                <a:cxn ang="0">
                  <a:pos x="26" y="276"/>
                </a:cxn>
                <a:cxn ang="0">
                  <a:pos x="0" y="309"/>
                </a:cxn>
                <a:cxn ang="0">
                  <a:pos x="19" y="324"/>
                </a:cxn>
                <a:cxn ang="0">
                  <a:pos x="26" y="320"/>
                </a:cxn>
                <a:cxn ang="0">
                  <a:pos x="53" y="320"/>
                </a:cxn>
                <a:cxn ang="0">
                  <a:pos x="78" y="311"/>
                </a:cxn>
                <a:cxn ang="0">
                  <a:pos x="103" y="319"/>
                </a:cxn>
                <a:cxn ang="0">
                  <a:pos x="112" y="324"/>
                </a:cxn>
                <a:cxn ang="0">
                  <a:pos x="130" y="316"/>
                </a:cxn>
                <a:cxn ang="0">
                  <a:pos x="156" y="329"/>
                </a:cxn>
                <a:cxn ang="0">
                  <a:pos x="191" y="312"/>
                </a:cxn>
                <a:cxn ang="0">
                  <a:pos x="183" y="297"/>
                </a:cxn>
                <a:cxn ang="0">
                  <a:pos x="199" y="273"/>
                </a:cxn>
                <a:cxn ang="0">
                  <a:pos x="186" y="243"/>
                </a:cxn>
                <a:cxn ang="0">
                  <a:pos x="196" y="229"/>
                </a:cxn>
                <a:cxn ang="0">
                  <a:pos x="196" y="204"/>
                </a:cxn>
                <a:cxn ang="0">
                  <a:pos x="212" y="204"/>
                </a:cxn>
                <a:cxn ang="0">
                  <a:pos x="255" y="172"/>
                </a:cxn>
                <a:cxn ang="0">
                  <a:pos x="268" y="179"/>
                </a:cxn>
                <a:cxn ang="0">
                  <a:pos x="293" y="174"/>
                </a:cxn>
                <a:cxn ang="0">
                  <a:pos x="310" y="160"/>
                </a:cxn>
                <a:cxn ang="0">
                  <a:pos x="326" y="168"/>
                </a:cxn>
                <a:cxn ang="0">
                  <a:pos x="348" y="165"/>
                </a:cxn>
                <a:cxn ang="0">
                  <a:pos x="340" y="124"/>
                </a:cxn>
                <a:cxn ang="0">
                  <a:pos x="349" y="107"/>
                </a:cxn>
                <a:cxn ang="0">
                  <a:pos x="348" y="80"/>
                </a:cxn>
              </a:cxnLst>
              <a:rect l="0" t="0" r="r" b="b"/>
              <a:pathLst>
                <a:path w="363" h="329">
                  <a:moveTo>
                    <a:pt x="348" y="80"/>
                  </a:moveTo>
                  <a:lnTo>
                    <a:pt x="363" y="60"/>
                  </a:lnTo>
                  <a:lnTo>
                    <a:pt x="358" y="52"/>
                  </a:lnTo>
                  <a:lnTo>
                    <a:pt x="349" y="42"/>
                  </a:lnTo>
                  <a:lnTo>
                    <a:pt x="353" y="31"/>
                  </a:lnTo>
                  <a:lnTo>
                    <a:pt x="317" y="0"/>
                  </a:lnTo>
                  <a:lnTo>
                    <a:pt x="302" y="14"/>
                  </a:lnTo>
                  <a:lnTo>
                    <a:pt x="303" y="27"/>
                  </a:lnTo>
                  <a:lnTo>
                    <a:pt x="268" y="27"/>
                  </a:lnTo>
                  <a:lnTo>
                    <a:pt x="233" y="44"/>
                  </a:lnTo>
                  <a:lnTo>
                    <a:pt x="221" y="42"/>
                  </a:lnTo>
                  <a:lnTo>
                    <a:pt x="196" y="57"/>
                  </a:lnTo>
                  <a:lnTo>
                    <a:pt x="166" y="44"/>
                  </a:lnTo>
                  <a:lnTo>
                    <a:pt x="139" y="47"/>
                  </a:lnTo>
                  <a:lnTo>
                    <a:pt x="136" y="60"/>
                  </a:lnTo>
                  <a:lnTo>
                    <a:pt x="147" y="81"/>
                  </a:lnTo>
                  <a:lnTo>
                    <a:pt x="127" y="93"/>
                  </a:lnTo>
                  <a:lnTo>
                    <a:pt x="107" y="101"/>
                  </a:lnTo>
                  <a:lnTo>
                    <a:pt x="92" y="119"/>
                  </a:lnTo>
                  <a:lnTo>
                    <a:pt x="89" y="124"/>
                  </a:lnTo>
                  <a:lnTo>
                    <a:pt x="86" y="156"/>
                  </a:lnTo>
                  <a:lnTo>
                    <a:pt x="88" y="184"/>
                  </a:lnTo>
                  <a:lnTo>
                    <a:pt x="128" y="160"/>
                  </a:lnTo>
                  <a:lnTo>
                    <a:pt x="130" y="165"/>
                  </a:lnTo>
                  <a:lnTo>
                    <a:pt x="127" y="172"/>
                  </a:lnTo>
                  <a:lnTo>
                    <a:pt x="84" y="227"/>
                  </a:lnTo>
                  <a:lnTo>
                    <a:pt x="26" y="276"/>
                  </a:lnTo>
                  <a:lnTo>
                    <a:pt x="0" y="309"/>
                  </a:lnTo>
                  <a:lnTo>
                    <a:pt x="19" y="324"/>
                  </a:lnTo>
                  <a:lnTo>
                    <a:pt x="26" y="320"/>
                  </a:lnTo>
                  <a:lnTo>
                    <a:pt x="53" y="320"/>
                  </a:lnTo>
                  <a:lnTo>
                    <a:pt x="78" y="311"/>
                  </a:lnTo>
                  <a:lnTo>
                    <a:pt x="103" y="319"/>
                  </a:lnTo>
                  <a:lnTo>
                    <a:pt x="112" y="324"/>
                  </a:lnTo>
                  <a:lnTo>
                    <a:pt x="130" y="316"/>
                  </a:lnTo>
                  <a:lnTo>
                    <a:pt x="156" y="329"/>
                  </a:lnTo>
                  <a:lnTo>
                    <a:pt x="191" y="312"/>
                  </a:lnTo>
                  <a:lnTo>
                    <a:pt x="183" y="297"/>
                  </a:lnTo>
                  <a:lnTo>
                    <a:pt x="199" y="273"/>
                  </a:lnTo>
                  <a:lnTo>
                    <a:pt x="186" y="243"/>
                  </a:lnTo>
                  <a:lnTo>
                    <a:pt x="196" y="229"/>
                  </a:lnTo>
                  <a:lnTo>
                    <a:pt x="196" y="204"/>
                  </a:lnTo>
                  <a:lnTo>
                    <a:pt x="212" y="204"/>
                  </a:lnTo>
                  <a:lnTo>
                    <a:pt x="255" y="172"/>
                  </a:lnTo>
                  <a:lnTo>
                    <a:pt x="268" y="179"/>
                  </a:lnTo>
                  <a:lnTo>
                    <a:pt x="293" y="174"/>
                  </a:lnTo>
                  <a:lnTo>
                    <a:pt x="310" y="160"/>
                  </a:lnTo>
                  <a:lnTo>
                    <a:pt x="326" y="168"/>
                  </a:lnTo>
                  <a:lnTo>
                    <a:pt x="348" y="165"/>
                  </a:lnTo>
                  <a:lnTo>
                    <a:pt x="340" y="124"/>
                  </a:lnTo>
                  <a:lnTo>
                    <a:pt x="349" y="107"/>
                  </a:lnTo>
                  <a:lnTo>
                    <a:pt x="348" y="8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65CB593F-EB19-C41F-2CE7-2F71C875F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159"/>
              <a:ext cx="134" cy="197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7" y="134"/>
                </a:cxn>
                <a:cxn ang="0">
                  <a:pos x="7" y="108"/>
                </a:cxn>
                <a:cxn ang="0">
                  <a:pos x="20" y="80"/>
                </a:cxn>
                <a:cxn ang="0">
                  <a:pos x="13" y="76"/>
                </a:cxn>
                <a:cxn ang="0">
                  <a:pos x="1" y="53"/>
                </a:cxn>
                <a:cxn ang="0">
                  <a:pos x="1" y="28"/>
                </a:cxn>
                <a:cxn ang="0">
                  <a:pos x="10" y="17"/>
                </a:cxn>
                <a:cxn ang="0">
                  <a:pos x="26" y="22"/>
                </a:cxn>
                <a:cxn ang="0">
                  <a:pos x="45" y="0"/>
                </a:cxn>
                <a:cxn ang="0">
                  <a:pos x="67" y="19"/>
                </a:cxn>
                <a:cxn ang="0">
                  <a:pos x="92" y="30"/>
                </a:cxn>
                <a:cxn ang="0">
                  <a:pos x="110" y="61"/>
                </a:cxn>
                <a:cxn ang="0">
                  <a:pos x="134" y="65"/>
                </a:cxn>
                <a:cxn ang="0">
                  <a:pos x="134" y="100"/>
                </a:cxn>
                <a:cxn ang="0">
                  <a:pos x="79" y="146"/>
                </a:cxn>
                <a:cxn ang="0">
                  <a:pos x="90" y="176"/>
                </a:cxn>
                <a:cxn ang="0">
                  <a:pos x="82" y="187"/>
                </a:cxn>
                <a:cxn ang="0">
                  <a:pos x="60" y="185"/>
                </a:cxn>
                <a:cxn ang="0">
                  <a:pos x="39" y="197"/>
                </a:cxn>
                <a:cxn ang="0">
                  <a:pos x="30" y="180"/>
                </a:cxn>
                <a:cxn ang="0">
                  <a:pos x="16" y="167"/>
                </a:cxn>
                <a:cxn ang="0">
                  <a:pos x="0" y="167"/>
                </a:cxn>
              </a:cxnLst>
              <a:rect l="0" t="0" r="r" b="b"/>
              <a:pathLst>
                <a:path w="134" h="197">
                  <a:moveTo>
                    <a:pt x="0" y="167"/>
                  </a:moveTo>
                  <a:lnTo>
                    <a:pt x="7" y="134"/>
                  </a:lnTo>
                  <a:lnTo>
                    <a:pt x="7" y="108"/>
                  </a:lnTo>
                  <a:lnTo>
                    <a:pt x="20" y="80"/>
                  </a:lnTo>
                  <a:lnTo>
                    <a:pt x="13" y="76"/>
                  </a:lnTo>
                  <a:lnTo>
                    <a:pt x="1" y="53"/>
                  </a:lnTo>
                  <a:lnTo>
                    <a:pt x="1" y="28"/>
                  </a:lnTo>
                  <a:lnTo>
                    <a:pt x="10" y="17"/>
                  </a:lnTo>
                  <a:lnTo>
                    <a:pt x="26" y="22"/>
                  </a:lnTo>
                  <a:lnTo>
                    <a:pt x="45" y="0"/>
                  </a:lnTo>
                  <a:lnTo>
                    <a:pt x="67" y="19"/>
                  </a:lnTo>
                  <a:lnTo>
                    <a:pt x="92" y="30"/>
                  </a:lnTo>
                  <a:lnTo>
                    <a:pt x="110" y="61"/>
                  </a:lnTo>
                  <a:lnTo>
                    <a:pt x="134" y="65"/>
                  </a:lnTo>
                  <a:lnTo>
                    <a:pt x="134" y="100"/>
                  </a:lnTo>
                  <a:lnTo>
                    <a:pt x="79" y="146"/>
                  </a:lnTo>
                  <a:lnTo>
                    <a:pt x="90" y="176"/>
                  </a:lnTo>
                  <a:lnTo>
                    <a:pt x="82" y="187"/>
                  </a:lnTo>
                  <a:lnTo>
                    <a:pt x="60" y="185"/>
                  </a:lnTo>
                  <a:lnTo>
                    <a:pt x="39" y="197"/>
                  </a:lnTo>
                  <a:lnTo>
                    <a:pt x="30" y="180"/>
                  </a:lnTo>
                  <a:lnTo>
                    <a:pt x="16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419D4992-A19A-7F2A-B62F-EAC4A6980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159"/>
              <a:ext cx="134" cy="197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7" y="134"/>
                </a:cxn>
                <a:cxn ang="0">
                  <a:pos x="7" y="108"/>
                </a:cxn>
                <a:cxn ang="0">
                  <a:pos x="20" y="80"/>
                </a:cxn>
                <a:cxn ang="0">
                  <a:pos x="13" y="76"/>
                </a:cxn>
                <a:cxn ang="0">
                  <a:pos x="1" y="53"/>
                </a:cxn>
                <a:cxn ang="0">
                  <a:pos x="1" y="28"/>
                </a:cxn>
                <a:cxn ang="0">
                  <a:pos x="10" y="17"/>
                </a:cxn>
                <a:cxn ang="0">
                  <a:pos x="26" y="22"/>
                </a:cxn>
                <a:cxn ang="0">
                  <a:pos x="45" y="0"/>
                </a:cxn>
                <a:cxn ang="0">
                  <a:pos x="67" y="19"/>
                </a:cxn>
                <a:cxn ang="0">
                  <a:pos x="92" y="30"/>
                </a:cxn>
                <a:cxn ang="0">
                  <a:pos x="110" y="61"/>
                </a:cxn>
                <a:cxn ang="0">
                  <a:pos x="134" y="65"/>
                </a:cxn>
                <a:cxn ang="0">
                  <a:pos x="134" y="100"/>
                </a:cxn>
                <a:cxn ang="0">
                  <a:pos x="79" y="146"/>
                </a:cxn>
                <a:cxn ang="0">
                  <a:pos x="90" y="176"/>
                </a:cxn>
                <a:cxn ang="0">
                  <a:pos x="82" y="187"/>
                </a:cxn>
                <a:cxn ang="0">
                  <a:pos x="60" y="185"/>
                </a:cxn>
                <a:cxn ang="0">
                  <a:pos x="39" y="197"/>
                </a:cxn>
                <a:cxn ang="0">
                  <a:pos x="30" y="180"/>
                </a:cxn>
                <a:cxn ang="0">
                  <a:pos x="16" y="167"/>
                </a:cxn>
                <a:cxn ang="0">
                  <a:pos x="0" y="167"/>
                </a:cxn>
              </a:cxnLst>
              <a:rect l="0" t="0" r="r" b="b"/>
              <a:pathLst>
                <a:path w="134" h="197">
                  <a:moveTo>
                    <a:pt x="0" y="167"/>
                  </a:moveTo>
                  <a:lnTo>
                    <a:pt x="7" y="134"/>
                  </a:lnTo>
                  <a:lnTo>
                    <a:pt x="7" y="108"/>
                  </a:lnTo>
                  <a:lnTo>
                    <a:pt x="20" y="80"/>
                  </a:lnTo>
                  <a:lnTo>
                    <a:pt x="13" y="76"/>
                  </a:lnTo>
                  <a:lnTo>
                    <a:pt x="1" y="53"/>
                  </a:lnTo>
                  <a:lnTo>
                    <a:pt x="1" y="28"/>
                  </a:lnTo>
                  <a:lnTo>
                    <a:pt x="10" y="17"/>
                  </a:lnTo>
                  <a:lnTo>
                    <a:pt x="26" y="22"/>
                  </a:lnTo>
                  <a:lnTo>
                    <a:pt x="45" y="0"/>
                  </a:lnTo>
                  <a:lnTo>
                    <a:pt x="67" y="19"/>
                  </a:lnTo>
                  <a:lnTo>
                    <a:pt x="92" y="30"/>
                  </a:lnTo>
                  <a:lnTo>
                    <a:pt x="110" y="61"/>
                  </a:lnTo>
                  <a:lnTo>
                    <a:pt x="134" y="65"/>
                  </a:lnTo>
                  <a:lnTo>
                    <a:pt x="134" y="100"/>
                  </a:lnTo>
                  <a:lnTo>
                    <a:pt x="79" y="146"/>
                  </a:lnTo>
                  <a:lnTo>
                    <a:pt x="90" y="176"/>
                  </a:lnTo>
                  <a:lnTo>
                    <a:pt x="82" y="187"/>
                  </a:lnTo>
                  <a:lnTo>
                    <a:pt x="60" y="185"/>
                  </a:lnTo>
                  <a:lnTo>
                    <a:pt x="39" y="197"/>
                  </a:lnTo>
                  <a:lnTo>
                    <a:pt x="30" y="180"/>
                  </a:lnTo>
                  <a:lnTo>
                    <a:pt x="16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7190BF5A-8878-1739-2CB7-65A92A819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" y="3031"/>
              <a:ext cx="351" cy="251"/>
            </a:xfrm>
            <a:custGeom>
              <a:avLst/>
              <a:gdLst/>
              <a:ahLst/>
              <a:cxnLst>
                <a:cxn ang="0">
                  <a:pos x="207" y="251"/>
                </a:cxn>
                <a:cxn ang="0">
                  <a:pos x="191" y="244"/>
                </a:cxn>
                <a:cxn ang="0">
                  <a:pos x="121" y="242"/>
                </a:cxn>
                <a:cxn ang="0">
                  <a:pos x="106" y="218"/>
                </a:cxn>
                <a:cxn ang="0">
                  <a:pos x="96" y="203"/>
                </a:cxn>
                <a:cxn ang="0">
                  <a:pos x="80" y="201"/>
                </a:cxn>
                <a:cxn ang="0">
                  <a:pos x="54" y="215"/>
                </a:cxn>
                <a:cxn ang="0">
                  <a:pos x="20" y="210"/>
                </a:cxn>
                <a:cxn ang="0">
                  <a:pos x="17" y="190"/>
                </a:cxn>
                <a:cxn ang="0">
                  <a:pos x="34" y="165"/>
                </a:cxn>
                <a:cxn ang="0">
                  <a:pos x="34" y="147"/>
                </a:cxn>
                <a:cxn ang="0">
                  <a:pos x="20" y="143"/>
                </a:cxn>
                <a:cxn ang="0">
                  <a:pos x="0" y="136"/>
                </a:cxn>
                <a:cxn ang="0">
                  <a:pos x="0" y="133"/>
                </a:cxn>
                <a:cxn ang="0">
                  <a:pos x="11" y="126"/>
                </a:cxn>
                <a:cxn ang="0">
                  <a:pos x="27" y="133"/>
                </a:cxn>
                <a:cxn ang="0">
                  <a:pos x="34" y="129"/>
                </a:cxn>
                <a:cxn ang="0">
                  <a:pos x="39" y="124"/>
                </a:cxn>
                <a:cxn ang="0">
                  <a:pos x="5" y="86"/>
                </a:cxn>
                <a:cxn ang="0">
                  <a:pos x="11" y="67"/>
                </a:cxn>
                <a:cxn ang="0">
                  <a:pos x="74" y="55"/>
                </a:cxn>
                <a:cxn ang="0">
                  <a:pos x="82" y="62"/>
                </a:cxn>
                <a:cxn ang="0">
                  <a:pos x="78" y="69"/>
                </a:cxn>
                <a:cxn ang="0">
                  <a:pos x="87" y="78"/>
                </a:cxn>
                <a:cxn ang="0">
                  <a:pos x="156" y="74"/>
                </a:cxn>
                <a:cxn ang="0">
                  <a:pos x="178" y="78"/>
                </a:cxn>
                <a:cxn ang="0">
                  <a:pos x="223" y="78"/>
                </a:cxn>
                <a:cxn ang="0">
                  <a:pos x="276" y="40"/>
                </a:cxn>
                <a:cxn ang="0">
                  <a:pos x="323" y="34"/>
                </a:cxn>
                <a:cxn ang="0">
                  <a:pos x="337" y="22"/>
                </a:cxn>
                <a:cxn ang="0">
                  <a:pos x="327" y="7"/>
                </a:cxn>
                <a:cxn ang="0">
                  <a:pos x="337" y="0"/>
                </a:cxn>
                <a:cxn ang="0">
                  <a:pos x="351" y="26"/>
                </a:cxn>
                <a:cxn ang="0">
                  <a:pos x="320" y="136"/>
                </a:cxn>
                <a:cxn ang="0">
                  <a:pos x="314" y="187"/>
                </a:cxn>
                <a:cxn ang="0">
                  <a:pos x="274" y="224"/>
                </a:cxn>
                <a:cxn ang="0">
                  <a:pos x="262" y="242"/>
                </a:cxn>
                <a:cxn ang="0">
                  <a:pos x="254" y="246"/>
                </a:cxn>
                <a:cxn ang="0">
                  <a:pos x="229" y="223"/>
                </a:cxn>
                <a:cxn ang="0">
                  <a:pos x="224" y="224"/>
                </a:cxn>
                <a:cxn ang="0">
                  <a:pos x="234" y="236"/>
                </a:cxn>
                <a:cxn ang="0">
                  <a:pos x="207" y="251"/>
                </a:cxn>
              </a:cxnLst>
              <a:rect l="0" t="0" r="r" b="b"/>
              <a:pathLst>
                <a:path w="351" h="251">
                  <a:moveTo>
                    <a:pt x="207" y="251"/>
                  </a:moveTo>
                  <a:lnTo>
                    <a:pt x="191" y="244"/>
                  </a:lnTo>
                  <a:lnTo>
                    <a:pt x="121" y="242"/>
                  </a:lnTo>
                  <a:lnTo>
                    <a:pt x="106" y="218"/>
                  </a:lnTo>
                  <a:lnTo>
                    <a:pt x="96" y="203"/>
                  </a:lnTo>
                  <a:lnTo>
                    <a:pt x="80" y="201"/>
                  </a:lnTo>
                  <a:lnTo>
                    <a:pt x="54" y="215"/>
                  </a:lnTo>
                  <a:lnTo>
                    <a:pt x="20" y="210"/>
                  </a:lnTo>
                  <a:lnTo>
                    <a:pt x="17" y="190"/>
                  </a:lnTo>
                  <a:lnTo>
                    <a:pt x="34" y="165"/>
                  </a:lnTo>
                  <a:lnTo>
                    <a:pt x="34" y="147"/>
                  </a:lnTo>
                  <a:lnTo>
                    <a:pt x="20" y="143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11" y="126"/>
                  </a:lnTo>
                  <a:lnTo>
                    <a:pt x="27" y="133"/>
                  </a:lnTo>
                  <a:lnTo>
                    <a:pt x="34" y="129"/>
                  </a:lnTo>
                  <a:lnTo>
                    <a:pt x="39" y="124"/>
                  </a:lnTo>
                  <a:lnTo>
                    <a:pt x="5" y="86"/>
                  </a:lnTo>
                  <a:lnTo>
                    <a:pt x="11" y="67"/>
                  </a:lnTo>
                  <a:lnTo>
                    <a:pt x="74" y="55"/>
                  </a:lnTo>
                  <a:lnTo>
                    <a:pt x="82" y="62"/>
                  </a:lnTo>
                  <a:lnTo>
                    <a:pt x="78" y="69"/>
                  </a:lnTo>
                  <a:lnTo>
                    <a:pt x="87" y="78"/>
                  </a:lnTo>
                  <a:lnTo>
                    <a:pt x="156" y="74"/>
                  </a:lnTo>
                  <a:lnTo>
                    <a:pt x="178" y="78"/>
                  </a:lnTo>
                  <a:lnTo>
                    <a:pt x="223" y="78"/>
                  </a:lnTo>
                  <a:lnTo>
                    <a:pt x="276" y="40"/>
                  </a:lnTo>
                  <a:lnTo>
                    <a:pt x="323" y="34"/>
                  </a:lnTo>
                  <a:lnTo>
                    <a:pt x="337" y="22"/>
                  </a:lnTo>
                  <a:lnTo>
                    <a:pt x="327" y="7"/>
                  </a:lnTo>
                  <a:lnTo>
                    <a:pt x="337" y="0"/>
                  </a:lnTo>
                  <a:lnTo>
                    <a:pt x="351" y="26"/>
                  </a:lnTo>
                  <a:lnTo>
                    <a:pt x="320" y="136"/>
                  </a:lnTo>
                  <a:lnTo>
                    <a:pt x="314" y="187"/>
                  </a:lnTo>
                  <a:lnTo>
                    <a:pt x="274" y="224"/>
                  </a:lnTo>
                  <a:lnTo>
                    <a:pt x="262" y="242"/>
                  </a:lnTo>
                  <a:lnTo>
                    <a:pt x="254" y="246"/>
                  </a:lnTo>
                  <a:lnTo>
                    <a:pt x="229" y="223"/>
                  </a:lnTo>
                  <a:lnTo>
                    <a:pt x="224" y="224"/>
                  </a:lnTo>
                  <a:lnTo>
                    <a:pt x="234" y="236"/>
                  </a:lnTo>
                  <a:lnTo>
                    <a:pt x="207" y="25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C40FF8CF-1097-8347-4C3B-0DDAEECEC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" y="3031"/>
              <a:ext cx="351" cy="251"/>
            </a:xfrm>
            <a:custGeom>
              <a:avLst/>
              <a:gdLst/>
              <a:ahLst/>
              <a:cxnLst>
                <a:cxn ang="0">
                  <a:pos x="207" y="251"/>
                </a:cxn>
                <a:cxn ang="0">
                  <a:pos x="191" y="244"/>
                </a:cxn>
                <a:cxn ang="0">
                  <a:pos x="121" y="242"/>
                </a:cxn>
                <a:cxn ang="0">
                  <a:pos x="106" y="218"/>
                </a:cxn>
                <a:cxn ang="0">
                  <a:pos x="96" y="203"/>
                </a:cxn>
                <a:cxn ang="0">
                  <a:pos x="80" y="201"/>
                </a:cxn>
                <a:cxn ang="0">
                  <a:pos x="54" y="215"/>
                </a:cxn>
                <a:cxn ang="0">
                  <a:pos x="20" y="210"/>
                </a:cxn>
                <a:cxn ang="0">
                  <a:pos x="17" y="190"/>
                </a:cxn>
                <a:cxn ang="0">
                  <a:pos x="34" y="165"/>
                </a:cxn>
                <a:cxn ang="0">
                  <a:pos x="34" y="147"/>
                </a:cxn>
                <a:cxn ang="0">
                  <a:pos x="20" y="143"/>
                </a:cxn>
                <a:cxn ang="0">
                  <a:pos x="0" y="136"/>
                </a:cxn>
                <a:cxn ang="0">
                  <a:pos x="0" y="133"/>
                </a:cxn>
                <a:cxn ang="0">
                  <a:pos x="11" y="126"/>
                </a:cxn>
                <a:cxn ang="0">
                  <a:pos x="27" y="133"/>
                </a:cxn>
                <a:cxn ang="0">
                  <a:pos x="34" y="129"/>
                </a:cxn>
                <a:cxn ang="0">
                  <a:pos x="39" y="124"/>
                </a:cxn>
                <a:cxn ang="0">
                  <a:pos x="5" y="86"/>
                </a:cxn>
                <a:cxn ang="0">
                  <a:pos x="11" y="67"/>
                </a:cxn>
                <a:cxn ang="0">
                  <a:pos x="74" y="55"/>
                </a:cxn>
                <a:cxn ang="0">
                  <a:pos x="82" y="62"/>
                </a:cxn>
                <a:cxn ang="0">
                  <a:pos x="78" y="69"/>
                </a:cxn>
                <a:cxn ang="0">
                  <a:pos x="87" y="78"/>
                </a:cxn>
                <a:cxn ang="0">
                  <a:pos x="156" y="74"/>
                </a:cxn>
                <a:cxn ang="0">
                  <a:pos x="178" y="78"/>
                </a:cxn>
                <a:cxn ang="0">
                  <a:pos x="223" y="78"/>
                </a:cxn>
                <a:cxn ang="0">
                  <a:pos x="276" y="40"/>
                </a:cxn>
                <a:cxn ang="0">
                  <a:pos x="323" y="34"/>
                </a:cxn>
                <a:cxn ang="0">
                  <a:pos x="337" y="22"/>
                </a:cxn>
                <a:cxn ang="0">
                  <a:pos x="327" y="7"/>
                </a:cxn>
                <a:cxn ang="0">
                  <a:pos x="337" y="0"/>
                </a:cxn>
                <a:cxn ang="0">
                  <a:pos x="351" y="26"/>
                </a:cxn>
                <a:cxn ang="0">
                  <a:pos x="320" y="136"/>
                </a:cxn>
                <a:cxn ang="0">
                  <a:pos x="314" y="187"/>
                </a:cxn>
                <a:cxn ang="0">
                  <a:pos x="274" y="224"/>
                </a:cxn>
                <a:cxn ang="0">
                  <a:pos x="262" y="242"/>
                </a:cxn>
                <a:cxn ang="0">
                  <a:pos x="254" y="246"/>
                </a:cxn>
                <a:cxn ang="0">
                  <a:pos x="229" y="223"/>
                </a:cxn>
                <a:cxn ang="0">
                  <a:pos x="224" y="224"/>
                </a:cxn>
                <a:cxn ang="0">
                  <a:pos x="234" y="236"/>
                </a:cxn>
                <a:cxn ang="0">
                  <a:pos x="207" y="251"/>
                </a:cxn>
              </a:cxnLst>
              <a:rect l="0" t="0" r="r" b="b"/>
              <a:pathLst>
                <a:path w="351" h="251">
                  <a:moveTo>
                    <a:pt x="207" y="251"/>
                  </a:moveTo>
                  <a:lnTo>
                    <a:pt x="191" y="244"/>
                  </a:lnTo>
                  <a:lnTo>
                    <a:pt x="121" y="242"/>
                  </a:lnTo>
                  <a:lnTo>
                    <a:pt x="106" y="218"/>
                  </a:lnTo>
                  <a:lnTo>
                    <a:pt x="96" y="203"/>
                  </a:lnTo>
                  <a:lnTo>
                    <a:pt x="80" y="201"/>
                  </a:lnTo>
                  <a:lnTo>
                    <a:pt x="54" y="215"/>
                  </a:lnTo>
                  <a:lnTo>
                    <a:pt x="20" y="210"/>
                  </a:lnTo>
                  <a:lnTo>
                    <a:pt x="17" y="190"/>
                  </a:lnTo>
                  <a:lnTo>
                    <a:pt x="34" y="165"/>
                  </a:lnTo>
                  <a:lnTo>
                    <a:pt x="34" y="147"/>
                  </a:lnTo>
                  <a:lnTo>
                    <a:pt x="20" y="143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11" y="126"/>
                  </a:lnTo>
                  <a:lnTo>
                    <a:pt x="27" y="133"/>
                  </a:lnTo>
                  <a:lnTo>
                    <a:pt x="34" y="129"/>
                  </a:lnTo>
                  <a:lnTo>
                    <a:pt x="39" y="124"/>
                  </a:lnTo>
                  <a:lnTo>
                    <a:pt x="5" y="86"/>
                  </a:lnTo>
                  <a:lnTo>
                    <a:pt x="11" y="67"/>
                  </a:lnTo>
                  <a:lnTo>
                    <a:pt x="74" y="55"/>
                  </a:lnTo>
                  <a:lnTo>
                    <a:pt x="82" y="62"/>
                  </a:lnTo>
                  <a:lnTo>
                    <a:pt x="78" y="69"/>
                  </a:lnTo>
                  <a:lnTo>
                    <a:pt x="87" y="78"/>
                  </a:lnTo>
                  <a:lnTo>
                    <a:pt x="156" y="74"/>
                  </a:lnTo>
                  <a:lnTo>
                    <a:pt x="178" y="78"/>
                  </a:lnTo>
                  <a:lnTo>
                    <a:pt x="223" y="78"/>
                  </a:lnTo>
                  <a:lnTo>
                    <a:pt x="276" y="40"/>
                  </a:lnTo>
                  <a:lnTo>
                    <a:pt x="323" y="34"/>
                  </a:lnTo>
                  <a:lnTo>
                    <a:pt x="337" y="22"/>
                  </a:lnTo>
                  <a:lnTo>
                    <a:pt x="327" y="7"/>
                  </a:lnTo>
                  <a:lnTo>
                    <a:pt x="337" y="0"/>
                  </a:lnTo>
                  <a:lnTo>
                    <a:pt x="351" y="26"/>
                  </a:lnTo>
                  <a:lnTo>
                    <a:pt x="320" y="136"/>
                  </a:lnTo>
                  <a:lnTo>
                    <a:pt x="314" y="187"/>
                  </a:lnTo>
                  <a:lnTo>
                    <a:pt x="274" y="224"/>
                  </a:lnTo>
                  <a:lnTo>
                    <a:pt x="262" y="242"/>
                  </a:lnTo>
                  <a:lnTo>
                    <a:pt x="254" y="246"/>
                  </a:lnTo>
                  <a:lnTo>
                    <a:pt x="229" y="223"/>
                  </a:lnTo>
                  <a:lnTo>
                    <a:pt x="224" y="224"/>
                  </a:lnTo>
                  <a:lnTo>
                    <a:pt x="234" y="236"/>
                  </a:lnTo>
                  <a:lnTo>
                    <a:pt x="207" y="25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CFF318C7-5EA1-94FA-D2CC-8ED7E7D1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" y="2886"/>
              <a:ext cx="403" cy="225"/>
            </a:xfrm>
            <a:custGeom>
              <a:avLst/>
              <a:gdLst/>
              <a:ahLst/>
              <a:cxnLst>
                <a:cxn ang="0">
                  <a:pos x="76" y="211"/>
                </a:cxn>
                <a:cxn ang="0">
                  <a:pos x="139" y="200"/>
                </a:cxn>
                <a:cxn ang="0">
                  <a:pos x="147" y="206"/>
                </a:cxn>
                <a:cxn ang="0">
                  <a:pos x="143" y="215"/>
                </a:cxn>
                <a:cxn ang="0">
                  <a:pos x="152" y="225"/>
                </a:cxn>
                <a:cxn ang="0">
                  <a:pos x="221" y="219"/>
                </a:cxn>
                <a:cxn ang="0">
                  <a:pos x="243" y="225"/>
                </a:cxn>
                <a:cxn ang="0">
                  <a:pos x="288" y="225"/>
                </a:cxn>
                <a:cxn ang="0">
                  <a:pos x="341" y="185"/>
                </a:cxn>
                <a:cxn ang="0">
                  <a:pos x="388" y="179"/>
                </a:cxn>
                <a:cxn ang="0">
                  <a:pos x="403" y="169"/>
                </a:cxn>
                <a:cxn ang="0">
                  <a:pos x="393" y="151"/>
                </a:cxn>
                <a:cxn ang="0">
                  <a:pos x="403" y="144"/>
                </a:cxn>
                <a:cxn ang="0">
                  <a:pos x="397" y="110"/>
                </a:cxn>
                <a:cxn ang="0">
                  <a:pos x="385" y="75"/>
                </a:cxn>
                <a:cxn ang="0">
                  <a:pos x="293" y="18"/>
                </a:cxn>
                <a:cxn ang="0">
                  <a:pos x="258" y="11"/>
                </a:cxn>
                <a:cxn ang="0">
                  <a:pos x="203" y="0"/>
                </a:cxn>
                <a:cxn ang="0">
                  <a:pos x="194" y="3"/>
                </a:cxn>
                <a:cxn ang="0">
                  <a:pos x="161" y="3"/>
                </a:cxn>
                <a:cxn ang="0">
                  <a:pos x="88" y="9"/>
                </a:cxn>
                <a:cxn ang="0">
                  <a:pos x="47" y="84"/>
                </a:cxn>
                <a:cxn ang="0">
                  <a:pos x="36" y="77"/>
                </a:cxn>
                <a:cxn ang="0">
                  <a:pos x="20" y="98"/>
                </a:cxn>
                <a:cxn ang="0">
                  <a:pos x="0" y="101"/>
                </a:cxn>
                <a:cxn ang="0">
                  <a:pos x="9" y="139"/>
                </a:cxn>
                <a:cxn ang="0">
                  <a:pos x="22" y="151"/>
                </a:cxn>
                <a:cxn ang="0">
                  <a:pos x="19" y="169"/>
                </a:cxn>
                <a:cxn ang="0">
                  <a:pos x="24" y="185"/>
                </a:cxn>
                <a:cxn ang="0">
                  <a:pos x="51" y="187"/>
                </a:cxn>
                <a:cxn ang="0">
                  <a:pos x="76" y="211"/>
                </a:cxn>
              </a:cxnLst>
              <a:rect l="0" t="0" r="r" b="b"/>
              <a:pathLst>
                <a:path w="403" h="225">
                  <a:moveTo>
                    <a:pt x="76" y="211"/>
                  </a:moveTo>
                  <a:lnTo>
                    <a:pt x="139" y="200"/>
                  </a:lnTo>
                  <a:lnTo>
                    <a:pt x="147" y="206"/>
                  </a:lnTo>
                  <a:lnTo>
                    <a:pt x="143" y="215"/>
                  </a:lnTo>
                  <a:lnTo>
                    <a:pt x="152" y="225"/>
                  </a:lnTo>
                  <a:lnTo>
                    <a:pt x="221" y="219"/>
                  </a:lnTo>
                  <a:lnTo>
                    <a:pt x="243" y="225"/>
                  </a:lnTo>
                  <a:lnTo>
                    <a:pt x="288" y="225"/>
                  </a:lnTo>
                  <a:lnTo>
                    <a:pt x="341" y="185"/>
                  </a:lnTo>
                  <a:lnTo>
                    <a:pt x="388" y="179"/>
                  </a:lnTo>
                  <a:lnTo>
                    <a:pt x="403" y="169"/>
                  </a:lnTo>
                  <a:lnTo>
                    <a:pt x="393" y="151"/>
                  </a:lnTo>
                  <a:lnTo>
                    <a:pt x="403" y="144"/>
                  </a:lnTo>
                  <a:lnTo>
                    <a:pt x="397" y="110"/>
                  </a:lnTo>
                  <a:lnTo>
                    <a:pt x="385" y="75"/>
                  </a:lnTo>
                  <a:lnTo>
                    <a:pt x="293" y="18"/>
                  </a:lnTo>
                  <a:lnTo>
                    <a:pt x="258" y="11"/>
                  </a:lnTo>
                  <a:lnTo>
                    <a:pt x="203" y="0"/>
                  </a:lnTo>
                  <a:lnTo>
                    <a:pt x="194" y="3"/>
                  </a:lnTo>
                  <a:lnTo>
                    <a:pt x="161" y="3"/>
                  </a:lnTo>
                  <a:lnTo>
                    <a:pt x="88" y="9"/>
                  </a:lnTo>
                  <a:lnTo>
                    <a:pt x="47" y="84"/>
                  </a:lnTo>
                  <a:lnTo>
                    <a:pt x="36" y="77"/>
                  </a:lnTo>
                  <a:lnTo>
                    <a:pt x="20" y="98"/>
                  </a:lnTo>
                  <a:lnTo>
                    <a:pt x="0" y="101"/>
                  </a:lnTo>
                  <a:lnTo>
                    <a:pt x="9" y="139"/>
                  </a:lnTo>
                  <a:lnTo>
                    <a:pt x="22" y="151"/>
                  </a:lnTo>
                  <a:lnTo>
                    <a:pt x="19" y="169"/>
                  </a:lnTo>
                  <a:lnTo>
                    <a:pt x="24" y="185"/>
                  </a:lnTo>
                  <a:lnTo>
                    <a:pt x="51" y="187"/>
                  </a:lnTo>
                  <a:lnTo>
                    <a:pt x="76" y="21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E52FB312-8275-87EF-5990-0CE5B942F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" y="2886"/>
              <a:ext cx="403" cy="225"/>
            </a:xfrm>
            <a:custGeom>
              <a:avLst/>
              <a:gdLst/>
              <a:ahLst/>
              <a:cxnLst>
                <a:cxn ang="0">
                  <a:pos x="76" y="211"/>
                </a:cxn>
                <a:cxn ang="0">
                  <a:pos x="139" y="200"/>
                </a:cxn>
                <a:cxn ang="0">
                  <a:pos x="147" y="206"/>
                </a:cxn>
                <a:cxn ang="0">
                  <a:pos x="143" y="215"/>
                </a:cxn>
                <a:cxn ang="0">
                  <a:pos x="152" y="225"/>
                </a:cxn>
                <a:cxn ang="0">
                  <a:pos x="221" y="219"/>
                </a:cxn>
                <a:cxn ang="0">
                  <a:pos x="243" y="225"/>
                </a:cxn>
                <a:cxn ang="0">
                  <a:pos x="288" y="225"/>
                </a:cxn>
                <a:cxn ang="0">
                  <a:pos x="341" y="185"/>
                </a:cxn>
                <a:cxn ang="0">
                  <a:pos x="388" y="179"/>
                </a:cxn>
                <a:cxn ang="0">
                  <a:pos x="403" y="169"/>
                </a:cxn>
                <a:cxn ang="0">
                  <a:pos x="393" y="151"/>
                </a:cxn>
                <a:cxn ang="0">
                  <a:pos x="403" y="144"/>
                </a:cxn>
                <a:cxn ang="0">
                  <a:pos x="397" y="110"/>
                </a:cxn>
                <a:cxn ang="0">
                  <a:pos x="385" y="75"/>
                </a:cxn>
                <a:cxn ang="0">
                  <a:pos x="293" y="18"/>
                </a:cxn>
                <a:cxn ang="0">
                  <a:pos x="258" y="11"/>
                </a:cxn>
                <a:cxn ang="0">
                  <a:pos x="203" y="0"/>
                </a:cxn>
                <a:cxn ang="0">
                  <a:pos x="194" y="3"/>
                </a:cxn>
                <a:cxn ang="0">
                  <a:pos x="161" y="3"/>
                </a:cxn>
                <a:cxn ang="0">
                  <a:pos x="88" y="9"/>
                </a:cxn>
                <a:cxn ang="0">
                  <a:pos x="47" y="84"/>
                </a:cxn>
                <a:cxn ang="0">
                  <a:pos x="36" y="77"/>
                </a:cxn>
                <a:cxn ang="0">
                  <a:pos x="20" y="98"/>
                </a:cxn>
                <a:cxn ang="0">
                  <a:pos x="0" y="101"/>
                </a:cxn>
                <a:cxn ang="0">
                  <a:pos x="9" y="139"/>
                </a:cxn>
                <a:cxn ang="0">
                  <a:pos x="22" y="151"/>
                </a:cxn>
                <a:cxn ang="0">
                  <a:pos x="19" y="169"/>
                </a:cxn>
                <a:cxn ang="0">
                  <a:pos x="24" y="185"/>
                </a:cxn>
                <a:cxn ang="0">
                  <a:pos x="51" y="187"/>
                </a:cxn>
                <a:cxn ang="0">
                  <a:pos x="76" y="211"/>
                </a:cxn>
              </a:cxnLst>
              <a:rect l="0" t="0" r="r" b="b"/>
              <a:pathLst>
                <a:path w="403" h="225">
                  <a:moveTo>
                    <a:pt x="76" y="211"/>
                  </a:moveTo>
                  <a:lnTo>
                    <a:pt x="139" y="200"/>
                  </a:lnTo>
                  <a:lnTo>
                    <a:pt x="147" y="206"/>
                  </a:lnTo>
                  <a:lnTo>
                    <a:pt x="143" y="215"/>
                  </a:lnTo>
                  <a:lnTo>
                    <a:pt x="152" y="225"/>
                  </a:lnTo>
                  <a:lnTo>
                    <a:pt x="221" y="219"/>
                  </a:lnTo>
                  <a:lnTo>
                    <a:pt x="243" y="225"/>
                  </a:lnTo>
                  <a:lnTo>
                    <a:pt x="288" y="225"/>
                  </a:lnTo>
                  <a:lnTo>
                    <a:pt x="341" y="185"/>
                  </a:lnTo>
                  <a:lnTo>
                    <a:pt x="388" y="179"/>
                  </a:lnTo>
                  <a:lnTo>
                    <a:pt x="403" y="169"/>
                  </a:lnTo>
                  <a:lnTo>
                    <a:pt x="393" y="151"/>
                  </a:lnTo>
                  <a:lnTo>
                    <a:pt x="403" y="144"/>
                  </a:lnTo>
                  <a:lnTo>
                    <a:pt x="397" y="110"/>
                  </a:lnTo>
                  <a:lnTo>
                    <a:pt x="385" y="75"/>
                  </a:lnTo>
                  <a:lnTo>
                    <a:pt x="293" y="18"/>
                  </a:lnTo>
                  <a:lnTo>
                    <a:pt x="258" y="11"/>
                  </a:lnTo>
                  <a:lnTo>
                    <a:pt x="203" y="0"/>
                  </a:lnTo>
                  <a:lnTo>
                    <a:pt x="194" y="3"/>
                  </a:lnTo>
                  <a:lnTo>
                    <a:pt x="161" y="3"/>
                  </a:lnTo>
                  <a:lnTo>
                    <a:pt x="88" y="9"/>
                  </a:lnTo>
                  <a:lnTo>
                    <a:pt x="47" y="84"/>
                  </a:lnTo>
                  <a:lnTo>
                    <a:pt x="36" y="77"/>
                  </a:lnTo>
                  <a:lnTo>
                    <a:pt x="20" y="98"/>
                  </a:lnTo>
                  <a:lnTo>
                    <a:pt x="0" y="101"/>
                  </a:lnTo>
                  <a:lnTo>
                    <a:pt x="9" y="139"/>
                  </a:lnTo>
                  <a:lnTo>
                    <a:pt x="22" y="151"/>
                  </a:lnTo>
                  <a:lnTo>
                    <a:pt x="19" y="169"/>
                  </a:lnTo>
                  <a:lnTo>
                    <a:pt x="24" y="185"/>
                  </a:lnTo>
                  <a:lnTo>
                    <a:pt x="51" y="187"/>
                  </a:lnTo>
                  <a:lnTo>
                    <a:pt x="76" y="21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71DF2121-1C04-F8FF-E146-1DBB16419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656"/>
              <a:ext cx="298" cy="375"/>
            </a:xfrm>
            <a:custGeom>
              <a:avLst/>
              <a:gdLst/>
              <a:ahLst/>
              <a:cxnLst>
                <a:cxn ang="0">
                  <a:pos x="102" y="375"/>
                </a:cxn>
                <a:cxn ang="0">
                  <a:pos x="151" y="366"/>
                </a:cxn>
                <a:cxn ang="0">
                  <a:pos x="220" y="368"/>
                </a:cxn>
                <a:cxn ang="0">
                  <a:pos x="236" y="350"/>
                </a:cxn>
                <a:cxn ang="0">
                  <a:pos x="254" y="333"/>
                </a:cxn>
                <a:cxn ang="0">
                  <a:pos x="259" y="332"/>
                </a:cxn>
                <a:cxn ang="0">
                  <a:pos x="282" y="329"/>
                </a:cxn>
                <a:cxn ang="0">
                  <a:pos x="298" y="307"/>
                </a:cxn>
                <a:cxn ang="0">
                  <a:pos x="280" y="310"/>
                </a:cxn>
                <a:cxn ang="0">
                  <a:pos x="266" y="299"/>
                </a:cxn>
                <a:cxn ang="0">
                  <a:pos x="239" y="276"/>
                </a:cxn>
                <a:cxn ang="0">
                  <a:pos x="221" y="279"/>
                </a:cxn>
                <a:cxn ang="0">
                  <a:pos x="214" y="274"/>
                </a:cxn>
                <a:cxn ang="0">
                  <a:pos x="288" y="187"/>
                </a:cxn>
                <a:cxn ang="0">
                  <a:pos x="286" y="136"/>
                </a:cxn>
                <a:cxn ang="0">
                  <a:pos x="244" y="64"/>
                </a:cxn>
                <a:cxn ang="0">
                  <a:pos x="193" y="26"/>
                </a:cxn>
                <a:cxn ang="0">
                  <a:pos x="184" y="31"/>
                </a:cxn>
                <a:cxn ang="0">
                  <a:pos x="180" y="54"/>
                </a:cxn>
                <a:cxn ang="0">
                  <a:pos x="176" y="65"/>
                </a:cxn>
                <a:cxn ang="0">
                  <a:pos x="166" y="61"/>
                </a:cxn>
                <a:cxn ang="0">
                  <a:pos x="159" y="47"/>
                </a:cxn>
                <a:cxn ang="0">
                  <a:pos x="157" y="18"/>
                </a:cxn>
                <a:cxn ang="0">
                  <a:pos x="129" y="0"/>
                </a:cxn>
                <a:cxn ang="0">
                  <a:pos x="112" y="13"/>
                </a:cxn>
                <a:cxn ang="0">
                  <a:pos x="93" y="18"/>
                </a:cxn>
                <a:cxn ang="0">
                  <a:pos x="90" y="21"/>
                </a:cxn>
                <a:cxn ang="0">
                  <a:pos x="102" y="31"/>
                </a:cxn>
                <a:cxn ang="0">
                  <a:pos x="82" y="45"/>
                </a:cxn>
                <a:cxn ang="0">
                  <a:pos x="76" y="54"/>
                </a:cxn>
                <a:cxn ang="0">
                  <a:pos x="55" y="59"/>
                </a:cxn>
                <a:cxn ang="0">
                  <a:pos x="46" y="54"/>
                </a:cxn>
                <a:cxn ang="0">
                  <a:pos x="42" y="45"/>
                </a:cxn>
                <a:cxn ang="0">
                  <a:pos x="23" y="36"/>
                </a:cxn>
                <a:cxn ang="0">
                  <a:pos x="10" y="47"/>
                </a:cxn>
                <a:cxn ang="0">
                  <a:pos x="5" y="70"/>
                </a:cxn>
                <a:cxn ang="0">
                  <a:pos x="0" y="88"/>
                </a:cxn>
                <a:cxn ang="0">
                  <a:pos x="10" y="114"/>
                </a:cxn>
                <a:cxn ang="0">
                  <a:pos x="9" y="141"/>
                </a:cxn>
                <a:cxn ang="0">
                  <a:pos x="39" y="145"/>
                </a:cxn>
                <a:cxn ang="0">
                  <a:pos x="42" y="150"/>
                </a:cxn>
                <a:cxn ang="0">
                  <a:pos x="21" y="174"/>
                </a:cxn>
                <a:cxn ang="0">
                  <a:pos x="32" y="215"/>
                </a:cxn>
                <a:cxn ang="0">
                  <a:pos x="14" y="243"/>
                </a:cxn>
                <a:cxn ang="0">
                  <a:pos x="9" y="270"/>
                </a:cxn>
                <a:cxn ang="0">
                  <a:pos x="43" y="317"/>
                </a:cxn>
                <a:cxn ang="0">
                  <a:pos x="48" y="330"/>
                </a:cxn>
                <a:cxn ang="0">
                  <a:pos x="104" y="350"/>
                </a:cxn>
                <a:cxn ang="0">
                  <a:pos x="112" y="357"/>
                </a:cxn>
                <a:cxn ang="0">
                  <a:pos x="101" y="371"/>
                </a:cxn>
                <a:cxn ang="0">
                  <a:pos x="102" y="375"/>
                </a:cxn>
              </a:cxnLst>
              <a:rect l="0" t="0" r="r" b="b"/>
              <a:pathLst>
                <a:path w="298" h="375">
                  <a:moveTo>
                    <a:pt x="102" y="375"/>
                  </a:moveTo>
                  <a:lnTo>
                    <a:pt x="151" y="366"/>
                  </a:lnTo>
                  <a:lnTo>
                    <a:pt x="220" y="368"/>
                  </a:lnTo>
                  <a:lnTo>
                    <a:pt x="236" y="350"/>
                  </a:lnTo>
                  <a:lnTo>
                    <a:pt x="254" y="333"/>
                  </a:lnTo>
                  <a:lnTo>
                    <a:pt x="259" y="332"/>
                  </a:lnTo>
                  <a:lnTo>
                    <a:pt x="282" y="329"/>
                  </a:lnTo>
                  <a:lnTo>
                    <a:pt x="298" y="307"/>
                  </a:lnTo>
                  <a:lnTo>
                    <a:pt x="280" y="310"/>
                  </a:lnTo>
                  <a:lnTo>
                    <a:pt x="266" y="299"/>
                  </a:lnTo>
                  <a:lnTo>
                    <a:pt x="239" y="276"/>
                  </a:lnTo>
                  <a:lnTo>
                    <a:pt x="221" y="279"/>
                  </a:lnTo>
                  <a:lnTo>
                    <a:pt x="214" y="274"/>
                  </a:lnTo>
                  <a:lnTo>
                    <a:pt x="288" y="187"/>
                  </a:lnTo>
                  <a:lnTo>
                    <a:pt x="286" y="136"/>
                  </a:lnTo>
                  <a:lnTo>
                    <a:pt x="244" y="64"/>
                  </a:lnTo>
                  <a:lnTo>
                    <a:pt x="193" y="26"/>
                  </a:lnTo>
                  <a:lnTo>
                    <a:pt x="184" y="31"/>
                  </a:lnTo>
                  <a:lnTo>
                    <a:pt x="180" y="54"/>
                  </a:lnTo>
                  <a:lnTo>
                    <a:pt x="176" y="65"/>
                  </a:lnTo>
                  <a:lnTo>
                    <a:pt x="166" y="61"/>
                  </a:lnTo>
                  <a:lnTo>
                    <a:pt x="159" y="47"/>
                  </a:lnTo>
                  <a:lnTo>
                    <a:pt x="157" y="18"/>
                  </a:lnTo>
                  <a:lnTo>
                    <a:pt x="129" y="0"/>
                  </a:lnTo>
                  <a:lnTo>
                    <a:pt x="112" y="13"/>
                  </a:lnTo>
                  <a:lnTo>
                    <a:pt x="93" y="18"/>
                  </a:lnTo>
                  <a:lnTo>
                    <a:pt x="90" y="21"/>
                  </a:lnTo>
                  <a:lnTo>
                    <a:pt x="102" y="31"/>
                  </a:lnTo>
                  <a:lnTo>
                    <a:pt x="82" y="45"/>
                  </a:lnTo>
                  <a:lnTo>
                    <a:pt x="76" y="54"/>
                  </a:lnTo>
                  <a:lnTo>
                    <a:pt x="55" y="59"/>
                  </a:lnTo>
                  <a:lnTo>
                    <a:pt x="46" y="54"/>
                  </a:lnTo>
                  <a:lnTo>
                    <a:pt x="42" y="45"/>
                  </a:lnTo>
                  <a:lnTo>
                    <a:pt x="23" y="36"/>
                  </a:lnTo>
                  <a:lnTo>
                    <a:pt x="10" y="47"/>
                  </a:lnTo>
                  <a:lnTo>
                    <a:pt x="5" y="70"/>
                  </a:lnTo>
                  <a:lnTo>
                    <a:pt x="0" y="88"/>
                  </a:lnTo>
                  <a:lnTo>
                    <a:pt x="10" y="114"/>
                  </a:lnTo>
                  <a:lnTo>
                    <a:pt x="9" y="141"/>
                  </a:lnTo>
                  <a:lnTo>
                    <a:pt x="39" y="145"/>
                  </a:lnTo>
                  <a:lnTo>
                    <a:pt x="42" y="150"/>
                  </a:lnTo>
                  <a:lnTo>
                    <a:pt x="21" y="174"/>
                  </a:lnTo>
                  <a:lnTo>
                    <a:pt x="32" y="215"/>
                  </a:lnTo>
                  <a:lnTo>
                    <a:pt x="14" y="243"/>
                  </a:lnTo>
                  <a:lnTo>
                    <a:pt x="9" y="270"/>
                  </a:lnTo>
                  <a:lnTo>
                    <a:pt x="43" y="317"/>
                  </a:lnTo>
                  <a:lnTo>
                    <a:pt x="48" y="330"/>
                  </a:lnTo>
                  <a:lnTo>
                    <a:pt x="104" y="350"/>
                  </a:lnTo>
                  <a:lnTo>
                    <a:pt x="112" y="357"/>
                  </a:lnTo>
                  <a:lnTo>
                    <a:pt x="101" y="371"/>
                  </a:lnTo>
                  <a:lnTo>
                    <a:pt x="102" y="37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C41FFA4C-2453-393C-E983-1A0C3F41F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656"/>
              <a:ext cx="298" cy="375"/>
            </a:xfrm>
            <a:custGeom>
              <a:avLst/>
              <a:gdLst/>
              <a:ahLst/>
              <a:cxnLst>
                <a:cxn ang="0">
                  <a:pos x="102" y="375"/>
                </a:cxn>
                <a:cxn ang="0">
                  <a:pos x="151" y="366"/>
                </a:cxn>
                <a:cxn ang="0">
                  <a:pos x="220" y="368"/>
                </a:cxn>
                <a:cxn ang="0">
                  <a:pos x="236" y="350"/>
                </a:cxn>
                <a:cxn ang="0">
                  <a:pos x="254" y="333"/>
                </a:cxn>
                <a:cxn ang="0">
                  <a:pos x="259" y="332"/>
                </a:cxn>
                <a:cxn ang="0">
                  <a:pos x="282" y="329"/>
                </a:cxn>
                <a:cxn ang="0">
                  <a:pos x="298" y="307"/>
                </a:cxn>
                <a:cxn ang="0">
                  <a:pos x="280" y="310"/>
                </a:cxn>
                <a:cxn ang="0">
                  <a:pos x="266" y="299"/>
                </a:cxn>
                <a:cxn ang="0">
                  <a:pos x="239" y="276"/>
                </a:cxn>
                <a:cxn ang="0">
                  <a:pos x="221" y="279"/>
                </a:cxn>
                <a:cxn ang="0">
                  <a:pos x="214" y="274"/>
                </a:cxn>
                <a:cxn ang="0">
                  <a:pos x="288" y="187"/>
                </a:cxn>
                <a:cxn ang="0">
                  <a:pos x="286" y="136"/>
                </a:cxn>
                <a:cxn ang="0">
                  <a:pos x="244" y="64"/>
                </a:cxn>
                <a:cxn ang="0">
                  <a:pos x="193" y="26"/>
                </a:cxn>
                <a:cxn ang="0">
                  <a:pos x="184" y="31"/>
                </a:cxn>
                <a:cxn ang="0">
                  <a:pos x="180" y="54"/>
                </a:cxn>
                <a:cxn ang="0">
                  <a:pos x="176" y="65"/>
                </a:cxn>
                <a:cxn ang="0">
                  <a:pos x="166" y="61"/>
                </a:cxn>
                <a:cxn ang="0">
                  <a:pos x="159" y="47"/>
                </a:cxn>
                <a:cxn ang="0">
                  <a:pos x="157" y="18"/>
                </a:cxn>
                <a:cxn ang="0">
                  <a:pos x="129" y="0"/>
                </a:cxn>
                <a:cxn ang="0">
                  <a:pos x="112" y="13"/>
                </a:cxn>
                <a:cxn ang="0">
                  <a:pos x="93" y="18"/>
                </a:cxn>
                <a:cxn ang="0">
                  <a:pos x="90" y="21"/>
                </a:cxn>
                <a:cxn ang="0">
                  <a:pos x="102" y="31"/>
                </a:cxn>
                <a:cxn ang="0">
                  <a:pos x="82" y="45"/>
                </a:cxn>
                <a:cxn ang="0">
                  <a:pos x="76" y="54"/>
                </a:cxn>
                <a:cxn ang="0">
                  <a:pos x="55" y="59"/>
                </a:cxn>
                <a:cxn ang="0">
                  <a:pos x="46" y="54"/>
                </a:cxn>
                <a:cxn ang="0">
                  <a:pos x="42" y="45"/>
                </a:cxn>
                <a:cxn ang="0">
                  <a:pos x="23" y="36"/>
                </a:cxn>
                <a:cxn ang="0">
                  <a:pos x="10" y="47"/>
                </a:cxn>
                <a:cxn ang="0">
                  <a:pos x="5" y="70"/>
                </a:cxn>
                <a:cxn ang="0">
                  <a:pos x="0" y="88"/>
                </a:cxn>
                <a:cxn ang="0">
                  <a:pos x="10" y="114"/>
                </a:cxn>
                <a:cxn ang="0">
                  <a:pos x="9" y="141"/>
                </a:cxn>
                <a:cxn ang="0">
                  <a:pos x="39" y="145"/>
                </a:cxn>
                <a:cxn ang="0">
                  <a:pos x="42" y="150"/>
                </a:cxn>
                <a:cxn ang="0">
                  <a:pos x="21" y="174"/>
                </a:cxn>
                <a:cxn ang="0">
                  <a:pos x="32" y="215"/>
                </a:cxn>
                <a:cxn ang="0">
                  <a:pos x="14" y="243"/>
                </a:cxn>
                <a:cxn ang="0">
                  <a:pos x="9" y="270"/>
                </a:cxn>
                <a:cxn ang="0">
                  <a:pos x="43" y="317"/>
                </a:cxn>
                <a:cxn ang="0">
                  <a:pos x="48" y="330"/>
                </a:cxn>
                <a:cxn ang="0">
                  <a:pos x="104" y="350"/>
                </a:cxn>
                <a:cxn ang="0">
                  <a:pos x="112" y="357"/>
                </a:cxn>
                <a:cxn ang="0">
                  <a:pos x="101" y="371"/>
                </a:cxn>
                <a:cxn ang="0">
                  <a:pos x="102" y="375"/>
                </a:cxn>
              </a:cxnLst>
              <a:rect l="0" t="0" r="r" b="b"/>
              <a:pathLst>
                <a:path w="298" h="375">
                  <a:moveTo>
                    <a:pt x="102" y="375"/>
                  </a:moveTo>
                  <a:lnTo>
                    <a:pt x="151" y="366"/>
                  </a:lnTo>
                  <a:lnTo>
                    <a:pt x="220" y="368"/>
                  </a:lnTo>
                  <a:lnTo>
                    <a:pt x="236" y="350"/>
                  </a:lnTo>
                  <a:lnTo>
                    <a:pt x="254" y="333"/>
                  </a:lnTo>
                  <a:lnTo>
                    <a:pt x="259" y="332"/>
                  </a:lnTo>
                  <a:lnTo>
                    <a:pt x="282" y="329"/>
                  </a:lnTo>
                  <a:lnTo>
                    <a:pt x="298" y="307"/>
                  </a:lnTo>
                  <a:lnTo>
                    <a:pt x="280" y="310"/>
                  </a:lnTo>
                  <a:lnTo>
                    <a:pt x="266" y="299"/>
                  </a:lnTo>
                  <a:lnTo>
                    <a:pt x="239" y="276"/>
                  </a:lnTo>
                  <a:lnTo>
                    <a:pt x="221" y="279"/>
                  </a:lnTo>
                  <a:lnTo>
                    <a:pt x="214" y="274"/>
                  </a:lnTo>
                  <a:lnTo>
                    <a:pt x="288" y="187"/>
                  </a:lnTo>
                  <a:lnTo>
                    <a:pt x="286" y="136"/>
                  </a:lnTo>
                  <a:lnTo>
                    <a:pt x="244" y="64"/>
                  </a:lnTo>
                  <a:lnTo>
                    <a:pt x="193" y="26"/>
                  </a:lnTo>
                  <a:lnTo>
                    <a:pt x="184" y="31"/>
                  </a:lnTo>
                  <a:lnTo>
                    <a:pt x="180" y="54"/>
                  </a:lnTo>
                  <a:lnTo>
                    <a:pt x="176" y="65"/>
                  </a:lnTo>
                  <a:lnTo>
                    <a:pt x="166" y="61"/>
                  </a:lnTo>
                  <a:lnTo>
                    <a:pt x="159" y="47"/>
                  </a:lnTo>
                  <a:lnTo>
                    <a:pt x="157" y="18"/>
                  </a:lnTo>
                  <a:lnTo>
                    <a:pt x="129" y="0"/>
                  </a:lnTo>
                  <a:lnTo>
                    <a:pt x="112" y="13"/>
                  </a:lnTo>
                  <a:lnTo>
                    <a:pt x="93" y="18"/>
                  </a:lnTo>
                  <a:lnTo>
                    <a:pt x="90" y="21"/>
                  </a:lnTo>
                  <a:lnTo>
                    <a:pt x="102" y="31"/>
                  </a:lnTo>
                  <a:lnTo>
                    <a:pt x="82" y="45"/>
                  </a:lnTo>
                  <a:lnTo>
                    <a:pt x="76" y="54"/>
                  </a:lnTo>
                  <a:lnTo>
                    <a:pt x="55" y="59"/>
                  </a:lnTo>
                  <a:lnTo>
                    <a:pt x="46" y="54"/>
                  </a:lnTo>
                  <a:lnTo>
                    <a:pt x="42" y="45"/>
                  </a:lnTo>
                  <a:lnTo>
                    <a:pt x="23" y="36"/>
                  </a:lnTo>
                  <a:lnTo>
                    <a:pt x="10" y="47"/>
                  </a:lnTo>
                  <a:lnTo>
                    <a:pt x="5" y="70"/>
                  </a:lnTo>
                  <a:lnTo>
                    <a:pt x="0" y="88"/>
                  </a:lnTo>
                  <a:lnTo>
                    <a:pt x="10" y="114"/>
                  </a:lnTo>
                  <a:lnTo>
                    <a:pt x="9" y="141"/>
                  </a:lnTo>
                  <a:lnTo>
                    <a:pt x="39" y="145"/>
                  </a:lnTo>
                  <a:lnTo>
                    <a:pt x="42" y="150"/>
                  </a:lnTo>
                  <a:lnTo>
                    <a:pt x="21" y="174"/>
                  </a:lnTo>
                  <a:lnTo>
                    <a:pt x="32" y="215"/>
                  </a:lnTo>
                  <a:lnTo>
                    <a:pt x="14" y="243"/>
                  </a:lnTo>
                  <a:lnTo>
                    <a:pt x="9" y="270"/>
                  </a:lnTo>
                  <a:lnTo>
                    <a:pt x="43" y="317"/>
                  </a:lnTo>
                  <a:lnTo>
                    <a:pt x="48" y="330"/>
                  </a:lnTo>
                  <a:lnTo>
                    <a:pt x="104" y="350"/>
                  </a:lnTo>
                  <a:lnTo>
                    <a:pt x="112" y="357"/>
                  </a:lnTo>
                  <a:lnTo>
                    <a:pt x="101" y="371"/>
                  </a:lnTo>
                  <a:lnTo>
                    <a:pt x="102" y="37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79E4C430-4A46-FC19-D2E5-BF1FC81EE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3779"/>
              <a:ext cx="129" cy="73"/>
            </a:xfrm>
            <a:custGeom>
              <a:avLst/>
              <a:gdLst/>
              <a:ahLst/>
              <a:cxnLst>
                <a:cxn ang="0">
                  <a:pos x="108" y="7"/>
                </a:cxn>
                <a:cxn ang="0">
                  <a:pos x="92" y="12"/>
                </a:cxn>
                <a:cxn ang="0">
                  <a:pos x="61" y="0"/>
                </a:cxn>
                <a:cxn ang="0">
                  <a:pos x="40" y="19"/>
                </a:cxn>
                <a:cxn ang="0">
                  <a:pos x="15" y="27"/>
                </a:cxn>
                <a:cxn ang="0">
                  <a:pos x="0" y="41"/>
                </a:cxn>
                <a:cxn ang="0">
                  <a:pos x="9" y="41"/>
                </a:cxn>
                <a:cxn ang="0">
                  <a:pos x="50" y="61"/>
                </a:cxn>
                <a:cxn ang="0">
                  <a:pos x="81" y="73"/>
                </a:cxn>
                <a:cxn ang="0">
                  <a:pos x="99" y="61"/>
                </a:cxn>
                <a:cxn ang="0">
                  <a:pos x="102" y="50"/>
                </a:cxn>
                <a:cxn ang="0">
                  <a:pos x="129" y="31"/>
                </a:cxn>
                <a:cxn ang="0">
                  <a:pos x="108" y="7"/>
                </a:cxn>
              </a:cxnLst>
              <a:rect l="0" t="0" r="r" b="b"/>
              <a:pathLst>
                <a:path w="129" h="73">
                  <a:moveTo>
                    <a:pt x="108" y="7"/>
                  </a:moveTo>
                  <a:lnTo>
                    <a:pt x="92" y="12"/>
                  </a:lnTo>
                  <a:lnTo>
                    <a:pt x="61" y="0"/>
                  </a:lnTo>
                  <a:lnTo>
                    <a:pt x="40" y="19"/>
                  </a:lnTo>
                  <a:lnTo>
                    <a:pt x="15" y="27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50" y="61"/>
                  </a:lnTo>
                  <a:lnTo>
                    <a:pt x="81" y="73"/>
                  </a:lnTo>
                  <a:lnTo>
                    <a:pt x="99" y="61"/>
                  </a:lnTo>
                  <a:lnTo>
                    <a:pt x="102" y="50"/>
                  </a:lnTo>
                  <a:lnTo>
                    <a:pt x="129" y="31"/>
                  </a:lnTo>
                  <a:lnTo>
                    <a:pt x="108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BF732365-9397-40CE-CB88-1DAB17A5F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3779"/>
              <a:ext cx="129" cy="73"/>
            </a:xfrm>
            <a:custGeom>
              <a:avLst/>
              <a:gdLst/>
              <a:ahLst/>
              <a:cxnLst>
                <a:cxn ang="0">
                  <a:pos x="108" y="7"/>
                </a:cxn>
                <a:cxn ang="0">
                  <a:pos x="92" y="12"/>
                </a:cxn>
                <a:cxn ang="0">
                  <a:pos x="61" y="0"/>
                </a:cxn>
                <a:cxn ang="0">
                  <a:pos x="40" y="19"/>
                </a:cxn>
                <a:cxn ang="0">
                  <a:pos x="15" y="27"/>
                </a:cxn>
                <a:cxn ang="0">
                  <a:pos x="0" y="41"/>
                </a:cxn>
                <a:cxn ang="0">
                  <a:pos x="9" y="41"/>
                </a:cxn>
                <a:cxn ang="0">
                  <a:pos x="50" y="61"/>
                </a:cxn>
                <a:cxn ang="0">
                  <a:pos x="81" y="73"/>
                </a:cxn>
                <a:cxn ang="0">
                  <a:pos x="99" y="61"/>
                </a:cxn>
                <a:cxn ang="0">
                  <a:pos x="102" y="50"/>
                </a:cxn>
                <a:cxn ang="0">
                  <a:pos x="129" y="31"/>
                </a:cxn>
                <a:cxn ang="0">
                  <a:pos x="108" y="7"/>
                </a:cxn>
              </a:cxnLst>
              <a:rect l="0" t="0" r="r" b="b"/>
              <a:pathLst>
                <a:path w="129" h="73">
                  <a:moveTo>
                    <a:pt x="108" y="7"/>
                  </a:moveTo>
                  <a:lnTo>
                    <a:pt x="92" y="12"/>
                  </a:lnTo>
                  <a:lnTo>
                    <a:pt x="61" y="0"/>
                  </a:lnTo>
                  <a:lnTo>
                    <a:pt x="40" y="19"/>
                  </a:lnTo>
                  <a:lnTo>
                    <a:pt x="15" y="27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50" y="61"/>
                  </a:lnTo>
                  <a:lnTo>
                    <a:pt x="81" y="73"/>
                  </a:lnTo>
                  <a:lnTo>
                    <a:pt x="99" y="61"/>
                  </a:lnTo>
                  <a:lnTo>
                    <a:pt x="102" y="50"/>
                  </a:lnTo>
                  <a:lnTo>
                    <a:pt x="129" y="31"/>
                  </a:lnTo>
                  <a:lnTo>
                    <a:pt x="108" y="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F273CB44-6C85-CCF2-97C3-6DE50BEA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086"/>
              <a:ext cx="254" cy="247"/>
            </a:xfrm>
            <a:custGeom>
              <a:avLst/>
              <a:gdLst/>
              <a:ahLst/>
              <a:cxnLst>
                <a:cxn ang="0">
                  <a:pos x="254" y="141"/>
                </a:cxn>
                <a:cxn ang="0">
                  <a:pos x="244" y="123"/>
                </a:cxn>
                <a:cxn ang="0">
                  <a:pos x="246" y="122"/>
                </a:cxn>
                <a:cxn ang="0">
                  <a:pos x="237" y="104"/>
                </a:cxn>
                <a:cxn ang="0">
                  <a:pos x="229" y="59"/>
                </a:cxn>
                <a:cxn ang="0">
                  <a:pos x="195" y="0"/>
                </a:cxn>
                <a:cxn ang="0">
                  <a:pos x="140" y="4"/>
                </a:cxn>
                <a:cxn ang="0">
                  <a:pos x="131" y="22"/>
                </a:cxn>
                <a:cxn ang="0">
                  <a:pos x="109" y="64"/>
                </a:cxn>
                <a:cxn ang="0">
                  <a:pos x="109" y="87"/>
                </a:cxn>
                <a:cxn ang="0">
                  <a:pos x="109" y="90"/>
                </a:cxn>
                <a:cxn ang="0">
                  <a:pos x="87" y="90"/>
                </a:cxn>
                <a:cxn ang="0">
                  <a:pos x="31" y="117"/>
                </a:cxn>
                <a:cxn ang="0">
                  <a:pos x="8" y="122"/>
                </a:cxn>
                <a:cxn ang="0">
                  <a:pos x="0" y="159"/>
                </a:cxn>
                <a:cxn ang="0">
                  <a:pos x="2" y="164"/>
                </a:cxn>
                <a:cxn ang="0">
                  <a:pos x="24" y="159"/>
                </a:cxn>
                <a:cxn ang="0">
                  <a:pos x="65" y="178"/>
                </a:cxn>
                <a:cxn ang="0">
                  <a:pos x="140" y="227"/>
                </a:cxn>
                <a:cxn ang="0">
                  <a:pos x="144" y="224"/>
                </a:cxn>
                <a:cxn ang="0">
                  <a:pos x="175" y="225"/>
                </a:cxn>
                <a:cxn ang="0">
                  <a:pos x="200" y="247"/>
                </a:cxn>
                <a:cxn ang="0">
                  <a:pos x="218" y="242"/>
                </a:cxn>
                <a:cxn ang="0">
                  <a:pos x="215" y="237"/>
                </a:cxn>
                <a:cxn ang="0">
                  <a:pos x="225" y="227"/>
                </a:cxn>
                <a:cxn ang="0">
                  <a:pos x="218" y="217"/>
                </a:cxn>
                <a:cxn ang="0">
                  <a:pos x="227" y="187"/>
                </a:cxn>
                <a:cxn ang="0">
                  <a:pos x="254" y="141"/>
                </a:cxn>
              </a:cxnLst>
              <a:rect l="0" t="0" r="r" b="b"/>
              <a:pathLst>
                <a:path w="254" h="247">
                  <a:moveTo>
                    <a:pt x="254" y="141"/>
                  </a:moveTo>
                  <a:lnTo>
                    <a:pt x="244" y="123"/>
                  </a:lnTo>
                  <a:lnTo>
                    <a:pt x="246" y="122"/>
                  </a:lnTo>
                  <a:lnTo>
                    <a:pt x="237" y="104"/>
                  </a:lnTo>
                  <a:lnTo>
                    <a:pt x="229" y="59"/>
                  </a:lnTo>
                  <a:lnTo>
                    <a:pt x="195" y="0"/>
                  </a:lnTo>
                  <a:lnTo>
                    <a:pt x="140" y="4"/>
                  </a:lnTo>
                  <a:lnTo>
                    <a:pt x="131" y="22"/>
                  </a:lnTo>
                  <a:lnTo>
                    <a:pt x="109" y="64"/>
                  </a:lnTo>
                  <a:lnTo>
                    <a:pt x="109" y="87"/>
                  </a:lnTo>
                  <a:lnTo>
                    <a:pt x="109" y="90"/>
                  </a:lnTo>
                  <a:lnTo>
                    <a:pt x="87" y="90"/>
                  </a:lnTo>
                  <a:lnTo>
                    <a:pt x="31" y="117"/>
                  </a:lnTo>
                  <a:lnTo>
                    <a:pt x="8" y="122"/>
                  </a:lnTo>
                  <a:lnTo>
                    <a:pt x="0" y="159"/>
                  </a:lnTo>
                  <a:lnTo>
                    <a:pt x="2" y="164"/>
                  </a:lnTo>
                  <a:lnTo>
                    <a:pt x="24" y="159"/>
                  </a:lnTo>
                  <a:lnTo>
                    <a:pt x="65" y="178"/>
                  </a:lnTo>
                  <a:lnTo>
                    <a:pt x="140" y="227"/>
                  </a:lnTo>
                  <a:lnTo>
                    <a:pt x="144" y="224"/>
                  </a:lnTo>
                  <a:lnTo>
                    <a:pt x="175" y="225"/>
                  </a:lnTo>
                  <a:lnTo>
                    <a:pt x="200" y="247"/>
                  </a:lnTo>
                  <a:lnTo>
                    <a:pt x="218" y="242"/>
                  </a:lnTo>
                  <a:lnTo>
                    <a:pt x="215" y="237"/>
                  </a:lnTo>
                  <a:lnTo>
                    <a:pt x="225" y="227"/>
                  </a:lnTo>
                  <a:lnTo>
                    <a:pt x="218" y="217"/>
                  </a:lnTo>
                  <a:lnTo>
                    <a:pt x="227" y="187"/>
                  </a:lnTo>
                  <a:lnTo>
                    <a:pt x="254" y="1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0464AF12-8928-91EC-6125-FC0E285D4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086"/>
              <a:ext cx="254" cy="247"/>
            </a:xfrm>
            <a:custGeom>
              <a:avLst/>
              <a:gdLst/>
              <a:ahLst/>
              <a:cxnLst>
                <a:cxn ang="0">
                  <a:pos x="254" y="141"/>
                </a:cxn>
                <a:cxn ang="0">
                  <a:pos x="244" y="123"/>
                </a:cxn>
                <a:cxn ang="0">
                  <a:pos x="246" y="122"/>
                </a:cxn>
                <a:cxn ang="0">
                  <a:pos x="237" y="104"/>
                </a:cxn>
                <a:cxn ang="0">
                  <a:pos x="229" y="59"/>
                </a:cxn>
                <a:cxn ang="0">
                  <a:pos x="195" y="0"/>
                </a:cxn>
                <a:cxn ang="0">
                  <a:pos x="140" y="4"/>
                </a:cxn>
                <a:cxn ang="0">
                  <a:pos x="131" y="22"/>
                </a:cxn>
                <a:cxn ang="0">
                  <a:pos x="109" y="64"/>
                </a:cxn>
                <a:cxn ang="0">
                  <a:pos x="109" y="87"/>
                </a:cxn>
                <a:cxn ang="0">
                  <a:pos x="109" y="90"/>
                </a:cxn>
                <a:cxn ang="0">
                  <a:pos x="87" y="90"/>
                </a:cxn>
                <a:cxn ang="0">
                  <a:pos x="31" y="117"/>
                </a:cxn>
                <a:cxn ang="0">
                  <a:pos x="8" y="122"/>
                </a:cxn>
                <a:cxn ang="0">
                  <a:pos x="0" y="159"/>
                </a:cxn>
                <a:cxn ang="0">
                  <a:pos x="2" y="164"/>
                </a:cxn>
                <a:cxn ang="0">
                  <a:pos x="24" y="159"/>
                </a:cxn>
                <a:cxn ang="0">
                  <a:pos x="65" y="178"/>
                </a:cxn>
                <a:cxn ang="0">
                  <a:pos x="140" y="227"/>
                </a:cxn>
                <a:cxn ang="0">
                  <a:pos x="144" y="224"/>
                </a:cxn>
                <a:cxn ang="0">
                  <a:pos x="175" y="225"/>
                </a:cxn>
                <a:cxn ang="0">
                  <a:pos x="200" y="247"/>
                </a:cxn>
                <a:cxn ang="0">
                  <a:pos x="218" y="242"/>
                </a:cxn>
                <a:cxn ang="0">
                  <a:pos x="215" y="237"/>
                </a:cxn>
                <a:cxn ang="0">
                  <a:pos x="225" y="227"/>
                </a:cxn>
                <a:cxn ang="0">
                  <a:pos x="218" y="217"/>
                </a:cxn>
                <a:cxn ang="0">
                  <a:pos x="227" y="187"/>
                </a:cxn>
                <a:cxn ang="0">
                  <a:pos x="254" y="141"/>
                </a:cxn>
              </a:cxnLst>
              <a:rect l="0" t="0" r="r" b="b"/>
              <a:pathLst>
                <a:path w="254" h="247">
                  <a:moveTo>
                    <a:pt x="254" y="141"/>
                  </a:moveTo>
                  <a:lnTo>
                    <a:pt x="244" y="123"/>
                  </a:lnTo>
                  <a:lnTo>
                    <a:pt x="246" y="122"/>
                  </a:lnTo>
                  <a:lnTo>
                    <a:pt x="237" y="104"/>
                  </a:lnTo>
                  <a:lnTo>
                    <a:pt x="229" y="59"/>
                  </a:lnTo>
                  <a:lnTo>
                    <a:pt x="195" y="0"/>
                  </a:lnTo>
                  <a:lnTo>
                    <a:pt x="140" y="4"/>
                  </a:lnTo>
                  <a:lnTo>
                    <a:pt x="131" y="22"/>
                  </a:lnTo>
                  <a:lnTo>
                    <a:pt x="109" y="64"/>
                  </a:lnTo>
                  <a:lnTo>
                    <a:pt x="109" y="87"/>
                  </a:lnTo>
                  <a:lnTo>
                    <a:pt x="109" y="90"/>
                  </a:lnTo>
                  <a:lnTo>
                    <a:pt x="87" y="90"/>
                  </a:lnTo>
                  <a:lnTo>
                    <a:pt x="31" y="117"/>
                  </a:lnTo>
                  <a:lnTo>
                    <a:pt x="8" y="122"/>
                  </a:lnTo>
                  <a:lnTo>
                    <a:pt x="0" y="159"/>
                  </a:lnTo>
                  <a:lnTo>
                    <a:pt x="2" y="164"/>
                  </a:lnTo>
                  <a:lnTo>
                    <a:pt x="24" y="159"/>
                  </a:lnTo>
                  <a:lnTo>
                    <a:pt x="65" y="178"/>
                  </a:lnTo>
                  <a:lnTo>
                    <a:pt x="140" y="227"/>
                  </a:lnTo>
                  <a:lnTo>
                    <a:pt x="144" y="224"/>
                  </a:lnTo>
                  <a:lnTo>
                    <a:pt x="175" y="225"/>
                  </a:lnTo>
                  <a:lnTo>
                    <a:pt x="200" y="247"/>
                  </a:lnTo>
                  <a:lnTo>
                    <a:pt x="218" y="242"/>
                  </a:lnTo>
                  <a:lnTo>
                    <a:pt x="215" y="237"/>
                  </a:lnTo>
                  <a:lnTo>
                    <a:pt x="225" y="227"/>
                  </a:lnTo>
                  <a:lnTo>
                    <a:pt x="218" y="217"/>
                  </a:lnTo>
                  <a:lnTo>
                    <a:pt x="227" y="187"/>
                  </a:lnTo>
                  <a:lnTo>
                    <a:pt x="254" y="14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20DD2172-C6BD-8272-E812-3DD767FA5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348"/>
              <a:ext cx="76" cy="147"/>
            </a:xfrm>
            <a:custGeom>
              <a:avLst/>
              <a:gdLst/>
              <a:ahLst/>
              <a:cxnLst>
                <a:cxn ang="0">
                  <a:pos x="68" y="60"/>
                </a:cxn>
                <a:cxn ang="0">
                  <a:pos x="57" y="70"/>
                </a:cxn>
                <a:cxn ang="0">
                  <a:pos x="57" y="14"/>
                </a:cxn>
                <a:cxn ang="0">
                  <a:pos x="39" y="0"/>
                </a:cxn>
                <a:cxn ang="0">
                  <a:pos x="0" y="39"/>
                </a:cxn>
                <a:cxn ang="0">
                  <a:pos x="0" y="83"/>
                </a:cxn>
                <a:cxn ang="0">
                  <a:pos x="4" y="86"/>
                </a:cxn>
                <a:cxn ang="0">
                  <a:pos x="0" y="118"/>
                </a:cxn>
                <a:cxn ang="0">
                  <a:pos x="5" y="137"/>
                </a:cxn>
                <a:cxn ang="0">
                  <a:pos x="24" y="147"/>
                </a:cxn>
                <a:cxn ang="0">
                  <a:pos x="38" y="115"/>
                </a:cxn>
                <a:cxn ang="0">
                  <a:pos x="49" y="99"/>
                </a:cxn>
                <a:cxn ang="0">
                  <a:pos x="58" y="115"/>
                </a:cxn>
                <a:cxn ang="0">
                  <a:pos x="76" y="106"/>
                </a:cxn>
                <a:cxn ang="0">
                  <a:pos x="68" y="60"/>
                </a:cxn>
              </a:cxnLst>
              <a:rect l="0" t="0" r="r" b="b"/>
              <a:pathLst>
                <a:path w="76" h="147">
                  <a:moveTo>
                    <a:pt x="68" y="60"/>
                  </a:moveTo>
                  <a:lnTo>
                    <a:pt x="57" y="70"/>
                  </a:lnTo>
                  <a:lnTo>
                    <a:pt x="57" y="14"/>
                  </a:lnTo>
                  <a:lnTo>
                    <a:pt x="39" y="0"/>
                  </a:lnTo>
                  <a:lnTo>
                    <a:pt x="0" y="39"/>
                  </a:lnTo>
                  <a:lnTo>
                    <a:pt x="0" y="83"/>
                  </a:lnTo>
                  <a:lnTo>
                    <a:pt x="4" y="86"/>
                  </a:lnTo>
                  <a:lnTo>
                    <a:pt x="0" y="118"/>
                  </a:lnTo>
                  <a:lnTo>
                    <a:pt x="5" y="137"/>
                  </a:lnTo>
                  <a:lnTo>
                    <a:pt x="24" y="147"/>
                  </a:lnTo>
                  <a:lnTo>
                    <a:pt x="38" y="115"/>
                  </a:lnTo>
                  <a:lnTo>
                    <a:pt x="49" y="99"/>
                  </a:lnTo>
                  <a:lnTo>
                    <a:pt x="58" y="115"/>
                  </a:lnTo>
                  <a:lnTo>
                    <a:pt x="76" y="106"/>
                  </a:lnTo>
                  <a:lnTo>
                    <a:pt x="68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4652A3D2-389A-83E6-E338-D4DE1D95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348"/>
              <a:ext cx="76" cy="147"/>
            </a:xfrm>
            <a:custGeom>
              <a:avLst/>
              <a:gdLst/>
              <a:ahLst/>
              <a:cxnLst>
                <a:cxn ang="0">
                  <a:pos x="68" y="60"/>
                </a:cxn>
                <a:cxn ang="0">
                  <a:pos x="57" y="70"/>
                </a:cxn>
                <a:cxn ang="0">
                  <a:pos x="57" y="14"/>
                </a:cxn>
                <a:cxn ang="0">
                  <a:pos x="39" y="0"/>
                </a:cxn>
                <a:cxn ang="0">
                  <a:pos x="0" y="39"/>
                </a:cxn>
                <a:cxn ang="0">
                  <a:pos x="0" y="83"/>
                </a:cxn>
                <a:cxn ang="0">
                  <a:pos x="4" y="86"/>
                </a:cxn>
                <a:cxn ang="0">
                  <a:pos x="0" y="118"/>
                </a:cxn>
                <a:cxn ang="0">
                  <a:pos x="5" y="137"/>
                </a:cxn>
                <a:cxn ang="0">
                  <a:pos x="24" y="147"/>
                </a:cxn>
                <a:cxn ang="0">
                  <a:pos x="38" y="115"/>
                </a:cxn>
                <a:cxn ang="0">
                  <a:pos x="49" y="99"/>
                </a:cxn>
                <a:cxn ang="0">
                  <a:pos x="58" y="115"/>
                </a:cxn>
                <a:cxn ang="0">
                  <a:pos x="76" y="106"/>
                </a:cxn>
                <a:cxn ang="0">
                  <a:pos x="68" y="60"/>
                </a:cxn>
              </a:cxnLst>
              <a:rect l="0" t="0" r="r" b="b"/>
              <a:pathLst>
                <a:path w="76" h="147">
                  <a:moveTo>
                    <a:pt x="68" y="60"/>
                  </a:moveTo>
                  <a:lnTo>
                    <a:pt x="57" y="70"/>
                  </a:lnTo>
                  <a:lnTo>
                    <a:pt x="57" y="14"/>
                  </a:lnTo>
                  <a:lnTo>
                    <a:pt x="39" y="0"/>
                  </a:lnTo>
                  <a:lnTo>
                    <a:pt x="0" y="39"/>
                  </a:lnTo>
                  <a:lnTo>
                    <a:pt x="0" y="83"/>
                  </a:lnTo>
                  <a:lnTo>
                    <a:pt x="4" y="86"/>
                  </a:lnTo>
                  <a:lnTo>
                    <a:pt x="0" y="118"/>
                  </a:lnTo>
                  <a:lnTo>
                    <a:pt x="5" y="137"/>
                  </a:lnTo>
                  <a:lnTo>
                    <a:pt x="24" y="147"/>
                  </a:lnTo>
                  <a:lnTo>
                    <a:pt x="38" y="115"/>
                  </a:lnTo>
                  <a:lnTo>
                    <a:pt x="49" y="99"/>
                  </a:lnTo>
                  <a:lnTo>
                    <a:pt x="58" y="115"/>
                  </a:lnTo>
                  <a:lnTo>
                    <a:pt x="76" y="106"/>
                  </a:lnTo>
                  <a:lnTo>
                    <a:pt x="68" y="6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C983FECD-FD4D-F814-D0A3-C0D3166E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2060"/>
              <a:ext cx="329" cy="390"/>
            </a:xfrm>
            <a:custGeom>
              <a:avLst/>
              <a:gdLst/>
              <a:ahLst/>
              <a:cxnLst>
                <a:cxn ang="0">
                  <a:pos x="167" y="238"/>
                </a:cxn>
                <a:cxn ang="0">
                  <a:pos x="261" y="214"/>
                </a:cxn>
                <a:cxn ang="0">
                  <a:pos x="320" y="179"/>
                </a:cxn>
                <a:cxn ang="0">
                  <a:pos x="329" y="148"/>
                </a:cxn>
                <a:cxn ang="0">
                  <a:pos x="304" y="125"/>
                </a:cxn>
                <a:cxn ang="0">
                  <a:pos x="286" y="136"/>
                </a:cxn>
                <a:cxn ang="0">
                  <a:pos x="266" y="136"/>
                </a:cxn>
                <a:cxn ang="0">
                  <a:pos x="260" y="123"/>
                </a:cxn>
                <a:cxn ang="0">
                  <a:pos x="264" y="111"/>
                </a:cxn>
                <a:cxn ang="0">
                  <a:pos x="257" y="73"/>
                </a:cxn>
                <a:cxn ang="0">
                  <a:pos x="282" y="45"/>
                </a:cxn>
                <a:cxn ang="0">
                  <a:pos x="277" y="32"/>
                </a:cxn>
                <a:cxn ang="0">
                  <a:pos x="266" y="32"/>
                </a:cxn>
                <a:cxn ang="0">
                  <a:pos x="224" y="0"/>
                </a:cxn>
                <a:cxn ang="0">
                  <a:pos x="188" y="11"/>
                </a:cxn>
                <a:cxn ang="0">
                  <a:pos x="166" y="49"/>
                </a:cxn>
                <a:cxn ang="0">
                  <a:pos x="147" y="52"/>
                </a:cxn>
                <a:cxn ang="0">
                  <a:pos x="132" y="81"/>
                </a:cxn>
                <a:cxn ang="0">
                  <a:pos x="132" y="88"/>
                </a:cxn>
                <a:cxn ang="0">
                  <a:pos x="127" y="95"/>
                </a:cxn>
                <a:cxn ang="0">
                  <a:pos x="81" y="98"/>
                </a:cxn>
                <a:cxn ang="0">
                  <a:pos x="78" y="116"/>
                </a:cxn>
                <a:cxn ang="0">
                  <a:pos x="71" y="119"/>
                </a:cxn>
                <a:cxn ang="0">
                  <a:pos x="61" y="114"/>
                </a:cxn>
                <a:cxn ang="0">
                  <a:pos x="52" y="125"/>
                </a:cxn>
                <a:cxn ang="0">
                  <a:pos x="42" y="166"/>
                </a:cxn>
                <a:cxn ang="0">
                  <a:pos x="24" y="192"/>
                </a:cxn>
                <a:cxn ang="0">
                  <a:pos x="0" y="266"/>
                </a:cxn>
                <a:cxn ang="0">
                  <a:pos x="53" y="330"/>
                </a:cxn>
                <a:cxn ang="0">
                  <a:pos x="59" y="365"/>
                </a:cxn>
                <a:cxn ang="0">
                  <a:pos x="78" y="386"/>
                </a:cxn>
                <a:cxn ang="0">
                  <a:pos x="87" y="390"/>
                </a:cxn>
                <a:cxn ang="0">
                  <a:pos x="96" y="371"/>
                </a:cxn>
                <a:cxn ang="0">
                  <a:pos x="96" y="327"/>
                </a:cxn>
                <a:cxn ang="0">
                  <a:pos x="137" y="289"/>
                </a:cxn>
                <a:cxn ang="0">
                  <a:pos x="134" y="275"/>
                </a:cxn>
                <a:cxn ang="0">
                  <a:pos x="167" y="238"/>
                </a:cxn>
              </a:cxnLst>
              <a:rect l="0" t="0" r="r" b="b"/>
              <a:pathLst>
                <a:path w="329" h="390">
                  <a:moveTo>
                    <a:pt x="167" y="238"/>
                  </a:moveTo>
                  <a:lnTo>
                    <a:pt x="261" y="214"/>
                  </a:lnTo>
                  <a:lnTo>
                    <a:pt x="320" y="179"/>
                  </a:lnTo>
                  <a:lnTo>
                    <a:pt x="329" y="148"/>
                  </a:lnTo>
                  <a:lnTo>
                    <a:pt x="304" y="125"/>
                  </a:lnTo>
                  <a:lnTo>
                    <a:pt x="286" y="136"/>
                  </a:lnTo>
                  <a:lnTo>
                    <a:pt x="266" y="136"/>
                  </a:lnTo>
                  <a:lnTo>
                    <a:pt x="260" y="123"/>
                  </a:lnTo>
                  <a:lnTo>
                    <a:pt x="264" y="111"/>
                  </a:lnTo>
                  <a:lnTo>
                    <a:pt x="257" y="73"/>
                  </a:lnTo>
                  <a:lnTo>
                    <a:pt x="282" y="45"/>
                  </a:lnTo>
                  <a:lnTo>
                    <a:pt x="277" y="32"/>
                  </a:lnTo>
                  <a:lnTo>
                    <a:pt x="266" y="32"/>
                  </a:lnTo>
                  <a:lnTo>
                    <a:pt x="224" y="0"/>
                  </a:lnTo>
                  <a:lnTo>
                    <a:pt x="188" y="11"/>
                  </a:lnTo>
                  <a:lnTo>
                    <a:pt x="166" y="49"/>
                  </a:lnTo>
                  <a:lnTo>
                    <a:pt x="147" y="52"/>
                  </a:lnTo>
                  <a:lnTo>
                    <a:pt x="132" y="81"/>
                  </a:lnTo>
                  <a:lnTo>
                    <a:pt x="132" y="88"/>
                  </a:lnTo>
                  <a:lnTo>
                    <a:pt x="127" y="95"/>
                  </a:lnTo>
                  <a:lnTo>
                    <a:pt x="81" y="98"/>
                  </a:lnTo>
                  <a:lnTo>
                    <a:pt x="78" y="116"/>
                  </a:lnTo>
                  <a:lnTo>
                    <a:pt x="71" y="119"/>
                  </a:lnTo>
                  <a:lnTo>
                    <a:pt x="61" y="114"/>
                  </a:lnTo>
                  <a:lnTo>
                    <a:pt x="52" y="125"/>
                  </a:lnTo>
                  <a:lnTo>
                    <a:pt x="42" y="166"/>
                  </a:lnTo>
                  <a:lnTo>
                    <a:pt x="24" y="192"/>
                  </a:lnTo>
                  <a:lnTo>
                    <a:pt x="0" y="266"/>
                  </a:lnTo>
                  <a:lnTo>
                    <a:pt x="53" y="330"/>
                  </a:lnTo>
                  <a:lnTo>
                    <a:pt x="59" y="365"/>
                  </a:lnTo>
                  <a:lnTo>
                    <a:pt x="78" y="386"/>
                  </a:lnTo>
                  <a:lnTo>
                    <a:pt x="87" y="390"/>
                  </a:lnTo>
                  <a:lnTo>
                    <a:pt x="96" y="371"/>
                  </a:lnTo>
                  <a:lnTo>
                    <a:pt x="96" y="327"/>
                  </a:lnTo>
                  <a:lnTo>
                    <a:pt x="137" y="289"/>
                  </a:lnTo>
                  <a:lnTo>
                    <a:pt x="134" y="275"/>
                  </a:lnTo>
                  <a:lnTo>
                    <a:pt x="167" y="2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91D2A459-49BB-2CB2-3953-C7A7A0EDB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2060"/>
              <a:ext cx="329" cy="390"/>
            </a:xfrm>
            <a:custGeom>
              <a:avLst/>
              <a:gdLst/>
              <a:ahLst/>
              <a:cxnLst>
                <a:cxn ang="0">
                  <a:pos x="167" y="238"/>
                </a:cxn>
                <a:cxn ang="0">
                  <a:pos x="261" y="214"/>
                </a:cxn>
                <a:cxn ang="0">
                  <a:pos x="320" y="179"/>
                </a:cxn>
                <a:cxn ang="0">
                  <a:pos x="329" y="148"/>
                </a:cxn>
                <a:cxn ang="0">
                  <a:pos x="304" y="125"/>
                </a:cxn>
                <a:cxn ang="0">
                  <a:pos x="286" y="136"/>
                </a:cxn>
                <a:cxn ang="0">
                  <a:pos x="266" y="136"/>
                </a:cxn>
                <a:cxn ang="0">
                  <a:pos x="260" y="123"/>
                </a:cxn>
                <a:cxn ang="0">
                  <a:pos x="264" y="111"/>
                </a:cxn>
                <a:cxn ang="0">
                  <a:pos x="257" y="73"/>
                </a:cxn>
                <a:cxn ang="0">
                  <a:pos x="282" y="45"/>
                </a:cxn>
                <a:cxn ang="0">
                  <a:pos x="277" y="32"/>
                </a:cxn>
                <a:cxn ang="0">
                  <a:pos x="266" y="32"/>
                </a:cxn>
                <a:cxn ang="0">
                  <a:pos x="224" y="0"/>
                </a:cxn>
                <a:cxn ang="0">
                  <a:pos x="188" y="11"/>
                </a:cxn>
                <a:cxn ang="0">
                  <a:pos x="166" y="49"/>
                </a:cxn>
                <a:cxn ang="0">
                  <a:pos x="147" y="52"/>
                </a:cxn>
                <a:cxn ang="0">
                  <a:pos x="132" y="81"/>
                </a:cxn>
                <a:cxn ang="0">
                  <a:pos x="132" y="88"/>
                </a:cxn>
                <a:cxn ang="0">
                  <a:pos x="127" y="95"/>
                </a:cxn>
                <a:cxn ang="0">
                  <a:pos x="81" y="98"/>
                </a:cxn>
                <a:cxn ang="0">
                  <a:pos x="78" y="116"/>
                </a:cxn>
                <a:cxn ang="0">
                  <a:pos x="71" y="119"/>
                </a:cxn>
                <a:cxn ang="0">
                  <a:pos x="61" y="114"/>
                </a:cxn>
                <a:cxn ang="0">
                  <a:pos x="52" y="125"/>
                </a:cxn>
                <a:cxn ang="0">
                  <a:pos x="42" y="166"/>
                </a:cxn>
                <a:cxn ang="0">
                  <a:pos x="24" y="192"/>
                </a:cxn>
                <a:cxn ang="0">
                  <a:pos x="0" y="266"/>
                </a:cxn>
                <a:cxn ang="0">
                  <a:pos x="53" y="330"/>
                </a:cxn>
                <a:cxn ang="0">
                  <a:pos x="59" y="365"/>
                </a:cxn>
                <a:cxn ang="0">
                  <a:pos x="78" y="386"/>
                </a:cxn>
                <a:cxn ang="0">
                  <a:pos x="87" y="390"/>
                </a:cxn>
                <a:cxn ang="0">
                  <a:pos x="96" y="371"/>
                </a:cxn>
                <a:cxn ang="0">
                  <a:pos x="96" y="327"/>
                </a:cxn>
                <a:cxn ang="0">
                  <a:pos x="137" y="289"/>
                </a:cxn>
                <a:cxn ang="0">
                  <a:pos x="134" y="275"/>
                </a:cxn>
                <a:cxn ang="0">
                  <a:pos x="167" y="238"/>
                </a:cxn>
              </a:cxnLst>
              <a:rect l="0" t="0" r="r" b="b"/>
              <a:pathLst>
                <a:path w="329" h="390">
                  <a:moveTo>
                    <a:pt x="167" y="238"/>
                  </a:moveTo>
                  <a:lnTo>
                    <a:pt x="261" y="214"/>
                  </a:lnTo>
                  <a:lnTo>
                    <a:pt x="320" y="179"/>
                  </a:lnTo>
                  <a:lnTo>
                    <a:pt x="329" y="148"/>
                  </a:lnTo>
                  <a:lnTo>
                    <a:pt x="304" y="125"/>
                  </a:lnTo>
                  <a:lnTo>
                    <a:pt x="286" y="136"/>
                  </a:lnTo>
                  <a:lnTo>
                    <a:pt x="266" y="136"/>
                  </a:lnTo>
                  <a:lnTo>
                    <a:pt x="260" y="123"/>
                  </a:lnTo>
                  <a:lnTo>
                    <a:pt x="264" y="111"/>
                  </a:lnTo>
                  <a:lnTo>
                    <a:pt x="257" y="73"/>
                  </a:lnTo>
                  <a:lnTo>
                    <a:pt x="282" y="45"/>
                  </a:lnTo>
                  <a:lnTo>
                    <a:pt x="277" y="32"/>
                  </a:lnTo>
                  <a:lnTo>
                    <a:pt x="266" y="32"/>
                  </a:lnTo>
                  <a:lnTo>
                    <a:pt x="224" y="0"/>
                  </a:lnTo>
                  <a:lnTo>
                    <a:pt x="188" y="11"/>
                  </a:lnTo>
                  <a:lnTo>
                    <a:pt x="166" y="49"/>
                  </a:lnTo>
                  <a:lnTo>
                    <a:pt x="147" y="52"/>
                  </a:lnTo>
                  <a:lnTo>
                    <a:pt x="132" y="81"/>
                  </a:lnTo>
                  <a:lnTo>
                    <a:pt x="132" y="88"/>
                  </a:lnTo>
                  <a:lnTo>
                    <a:pt x="127" y="95"/>
                  </a:lnTo>
                  <a:lnTo>
                    <a:pt x="81" y="98"/>
                  </a:lnTo>
                  <a:lnTo>
                    <a:pt x="78" y="116"/>
                  </a:lnTo>
                  <a:lnTo>
                    <a:pt x="71" y="119"/>
                  </a:lnTo>
                  <a:lnTo>
                    <a:pt x="61" y="114"/>
                  </a:lnTo>
                  <a:lnTo>
                    <a:pt x="52" y="125"/>
                  </a:lnTo>
                  <a:lnTo>
                    <a:pt x="42" y="166"/>
                  </a:lnTo>
                  <a:lnTo>
                    <a:pt x="24" y="192"/>
                  </a:lnTo>
                  <a:lnTo>
                    <a:pt x="0" y="266"/>
                  </a:lnTo>
                  <a:lnTo>
                    <a:pt x="53" y="330"/>
                  </a:lnTo>
                  <a:lnTo>
                    <a:pt x="59" y="365"/>
                  </a:lnTo>
                  <a:lnTo>
                    <a:pt x="78" y="386"/>
                  </a:lnTo>
                  <a:lnTo>
                    <a:pt x="87" y="390"/>
                  </a:lnTo>
                  <a:lnTo>
                    <a:pt x="96" y="371"/>
                  </a:lnTo>
                  <a:lnTo>
                    <a:pt x="96" y="327"/>
                  </a:lnTo>
                  <a:lnTo>
                    <a:pt x="137" y="289"/>
                  </a:lnTo>
                  <a:lnTo>
                    <a:pt x="134" y="275"/>
                  </a:lnTo>
                  <a:lnTo>
                    <a:pt x="167" y="23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F6C6D782-1146-01EE-22B7-2D2F6FE13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242"/>
              <a:ext cx="234" cy="214"/>
            </a:xfrm>
            <a:custGeom>
              <a:avLst/>
              <a:gdLst/>
              <a:ahLst/>
              <a:cxnLst>
                <a:cxn ang="0">
                  <a:pos x="19" y="123"/>
                </a:cxn>
                <a:cxn ang="0">
                  <a:pos x="19" y="181"/>
                </a:cxn>
                <a:cxn ang="0">
                  <a:pos x="29" y="169"/>
                </a:cxn>
                <a:cxn ang="0">
                  <a:pos x="40" y="214"/>
                </a:cxn>
                <a:cxn ang="0">
                  <a:pos x="59" y="204"/>
                </a:cxn>
                <a:cxn ang="0">
                  <a:pos x="63" y="214"/>
                </a:cxn>
                <a:cxn ang="0">
                  <a:pos x="84" y="207"/>
                </a:cxn>
                <a:cxn ang="0">
                  <a:pos x="100" y="214"/>
                </a:cxn>
                <a:cxn ang="0">
                  <a:pos x="139" y="192"/>
                </a:cxn>
                <a:cxn ang="0">
                  <a:pos x="167" y="186"/>
                </a:cxn>
                <a:cxn ang="0">
                  <a:pos x="196" y="177"/>
                </a:cxn>
                <a:cxn ang="0">
                  <a:pos x="198" y="146"/>
                </a:cxn>
                <a:cxn ang="0">
                  <a:pos x="188" y="135"/>
                </a:cxn>
                <a:cxn ang="0">
                  <a:pos x="198" y="127"/>
                </a:cxn>
                <a:cxn ang="0">
                  <a:pos x="202" y="107"/>
                </a:cxn>
                <a:cxn ang="0">
                  <a:pos x="234" y="94"/>
                </a:cxn>
                <a:cxn ang="0">
                  <a:pos x="230" y="74"/>
                </a:cxn>
                <a:cxn ang="0">
                  <a:pos x="199" y="45"/>
                </a:cxn>
                <a:cxn ang="0">
                  <a:pos x="199" y="28"/>
                </a:cxn>
                <a:cxn ang="0">
                  <a:pos x="186" y="5"/>
                </a:cxn>
                <a:cxn ang="0">
                  <a:pos x="188" y="0"/>
                </a:cxn>
                <a:cxn ang="0">
                  <a:pos x="127" y="33"/>
                </a:cxn>
                <a:cxn ang="0">
                  <a:pos x="33" y="59"/>
                </a:cxn>
                <a:cxn ang="0">
                  <a:pos x="0" y="94"/>
                </a:cxn>
                <a:cxn ang="0">
                  <a:pos x="1" y="112"/>
                </a:cxn>
                <a:cxn ang="0">
                  <a:pos x="3" y="107"/>
                </a:cxn>
                <a:cxn ang="0">
                  <a:pos x="19" y="123"/>
                </a:cxn>
              </a:cxnLst>
              <a:rect l="0" t="0" r="r" b="b"/>
              <a:pathLst>
                <a:path w="234" h="214">
                  <a:moveTo>
                    <a:pt x="19" y="123"/>
                  </a:moveTo>
                  <a:lnTo>
                    <a:pt x="19" y="181"/>
                  </a:lnTo>
                  <a:lnTo>
                    <a:pt x="29" y="169"/>
                  </a:lnTo>
                  <a:lnTo>
                    <a:pt x="40" y="214"/>
                  </a:lnTo>
                  <a:lnTo>
                    <a:pt x="59" y="204"/>
                  </a:lnTo>
                  <a:lnTo>
                    <a:pt x="63" y="214"/>
                  </a:lnTo>
                  <a:lnTo>
                    <a:pt x="84" y="207"/>
                  </a:lnTo>
                  <a:lnTo>
                    <a:pt x="100" y="214"/>
                  </a:lnTo>
                  <a:lnTo>
                    <a:pt x="139" y="192"/>
                  </a:lnTo>
                  <a:lnTo>
                    <a:pt x="167" y="186"/>
                  </a:lnTo>
                  <a:lnTo>
                    <a:pt x="196" y="177"/>
                  </a:lnTo>
                  <a:lnTo>
                    <a:pt x="198" y="146"/>
                  </a:lnTo>
                  <a:lnTo>
                    <a:pt x="188" y="135"/>
                  </a:lnTo>
                  <a:lnTo>
                    <a:pt x="198" y="127"/>
                  </a:lnTo>
                  <a:lnTo>
                    <a:pt x="202" y="107"/>
                  </a:lnTo>
                  <a:lnTo>
                    <a:pt x="234" y="94"/>
                  </a:lnTo>
                  <a:lnTo>
                    <a:pt x="230" y="74"/>
                  </a:lnTo>
                  <a:lnTo>
                    <a:pt x="199" y="45"/>
                  </a:lnTo>
                  <a:lnTo>
                    <a:pt x="199" y="28"/>
                  </a:lnTo>
                  <a:lnTo>
                    <a:pt x="186" y="5"/>
                  </a:lnTo>
                  <a:lnTo>
                    <a:pt x="188" y="0"/>
                  </a:lnTo>
                  <a:lnTo>
                    <a:pt x="127" y="33"/>
                  </a:lnTo>
                  <a:lnTo>
                    <a:pt x="33" y="59"/>
                  </a:lnTo>
                  <a:lnTo>
                    <a:pt x="0" y="94"/>
                  </a:lnTo>
                  <a:lnTo>
                    <a:pt x="1" y="112"/>
                  </a:lnTo>
                  <a:lnTo>
                    <a:pt x="3" y="107"/>
                  </a:lnTo>
                  <a:lnTo>
                    <a:pt x="19" y="12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5343B7CE-57CC-C19D-F020-2817DCB9C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242"/>
              <a:ext cx="234" cy="214"/>
            </a:xfrm>
            <a:custGeom>
              <a:avLst/>
              <a:gdLst/>
              <a:ahLst/>
              <a:cxnLst>
                <a:cxn ang="0">
                  <a:pos x="19" y="123"/>
                </a:cxn>
                <a:cxn ang="0">
                  <a:pos x="19" y="181"/>
                </a:cxn>
                <a:cxn ang="0">
                  <a:pos x="29" y="169"/>
                </a:cxn>
                <a:cxn ang="0">
                  <a:pos x="40" y="214"/>
                </a:cxn>
                <a:cxn ang="0">
                  <a:pos x="59" y="204"/>
                </a:cxn>
                <a:cxn ang="0">
                  <a:pos x="63" y="214"/>
                </a:cxn>
                <a:cxn ang="0">
                  <a:pos x="84" y="207"/>
                </a:cxn>
                <a:cxn ang="0">
                  <a:pos x="100" y="214"/>
                </a:cxn>
                <a:cxn ang="0">
                  <a:pos x="139" y="192"/>
                </a:cxn>
                <a:cxn ang="0">
                  <a:pos x="167" y="186"/>
                </a:cxn>
                <a:cxn ang="0">
                  <a:pos x="196" y="177"/>
                </a:cxn>
                <a:cxn ang="0">
                  <a:pos x="198" y="146"/>
                </a:cxn>
                <a:cxn ang="0">
                  <a:pos x="188" y="135"/>
                </a:cxn>
                <a:cxn ang="0">
                  <a:pos x="198" y="127"/>
                </a:cxn>
                <a:cxn ang="0">
                  <a:pos x="202" y="107"/>
                </a:cxn>
                <a:cxn ang="0">
                  <a:pos x="234" y="94"/>
                </a:cxn>
                <a:cxn ang="0">
                  <a:pos x="230" y="74"/>
                </a:cxn>
                <a:cxn ang="0">
                  <a:pos x="199" y="45"/>
                </a:cxn>
                <a:cxn ang="0">
                  <a:pos x="199" y="28"/>
                </a:cxn>
                <a:cxn ang="0">
                  <a:pos x="186" y="5"/>
                </a:cxn>
                <a:cxn ang="0">
                  <a:pos x="188" y="0"/>
                </a:cxn>
                <a:cxn ang="0">
                  <a:pos x="127" y="33"/>
                </a:cxn>
                <a:cxn ang="0">
                  <a:pos x="33" y="59"/>
                </a:cxn>
                <a:cxn ang="0">
                  <a:pos x="0" y="94"/>
                </a:cxn>
                <a:cxn ang="0">
                  <a:pos x="1" y="112"/>
                </a:cxn>
                <a:cxn ang="0">
                  <a:pos x="3" y="107"/>
                </a:cxn>
                <a:cxn ang="0">
                  <a:pos x="19" y="123"/>
                </a:cxn>
              </a:cxnLst>
              <a:rect l="0" t="0" r="r" b="b"/>
              <a:pathLst>
                <a:path w="234" h="214">
                  <a:moveTo>
                    <a:pt x="19" y="123"/>
                  </a:moveTo>
                  <a:lnTo>
                    <a:pt x="19" y="181"/>
                  </a:lnTo>
                  <a:lnTo>
                    <a:pt x="29" y="169"/>
                  </a:lnTo>
                  <a:lnTo>
                    <a:pt x="40" y="214"/>
                  </a:lnTo>
                  <a:lnTo>
                    <a:pt x="59" y="204"/>
                  </a:lnTo>
                  <a:lnTo>
                    <a:pt x="63" y="214"/>
                  </a:lnTo>
                  <a:lnTo>
                    <a:pt x="84" y="207"/>
                  </a:lnTo>
                  <a:lnTo>
                    <a:pt x="100" y="214"/>
                  </a:lnTo>
                  <a:lnTo>
                    <a:pt x="139" y="192"/>
                  </a:lnTo>
                  <a:lnTo>
                    <a:pt x="167" y="186"/>
                  </a:lnTo>
                  <a:lnTo>
                    <a:pt x="196" y="177"/>
                  </a:lnTo>
                  <a:lnTo>
                    <a:pt x="198" y="146"/>
                  </a:lnTo>
                  <a:lnTo>
                    <a:pt x="188" y="135"/>
                  </a:lnTo>
                  <a:lnTo>
                    <a:pt x="198" y="127"/>
                  </a:lnTo>
                  <a:lnTo>
                    <a:pt x="202" y="107"/>
                  </a:lnTo>
                  <a:lnTo>
                    <a:pt x="234" y="94"/>
                  </a:lnTo>
                  <a:lnTo>
                    <a:pt x="230" y="74"/>
                  </a:lnTo>
                  <a:lnTo>
                    <a:pt x="199" y="45"/>
                  </a:lnTo>
                  <a:lnTo>
                    <a:pt x="199" y="28"/>
                  </a:lnTo>
                  <a:lnTo>
                    <a:pt x="186" y="5"/>
                  </a:lnTo>
                  <a:lnTo>
                    <a:pt x="188" y="0"/>
                  </a:lnTo>
                  <a:lnTo>
                    <a:pt x="127" y="33"/>
                  </a:lnTo>
                  <a:lnTo>
                    <a:pt x="33" y="59"/>
                  </a:lnTo>
                  <a:lnTo>
                    <a:pt x="0" y="94"/>
                  </a:lnTo>
                  <a:lnTo>
                    <a:pt x="1" y="112"/>
                  </a:lnTo>
                  <a:lnTo>
                    <a:pt x="3" y="107"/>
                  </a:lnTo>
                  <a:lnTo>
                    <a:pt x="19" y="123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3AD124B4-C6F3-645B-685C-2A49EA2B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676"/>
              <a:ext cx="334" cy="258"/>
            </a:xfrm>
            <a:custGeom>
              <a:avLst/>
              <a:gdLst/>
              <a:ahLst/>
              <a:cxnLst>
                <a:cxn ang="0">
                  <a:pos x="310" y="87"/>
                </a:cxn>
                <a:cxn ang="0">
                  <a:pos x="314" y="61"/>
                </a:cxn>
                <a:cxn ang="0">
                  <a:pos x="334" y="24"/>
                </a:cxn>
                <a:cxn ang="0">
                  <a:pos x="324" y="11"/>
                </a:cxn>
                <a:cxn ang="0">
                  <a:pos x="317" y="0"/>
                </a:cxn>
                <a:cxn ang="0">
                  <a:pos x="285" y="27"/>
                </a:cxn>
                <a:cxn ang="0">
                  <a:pos x="270" y="44"/>
                </a:cxn>
                <a:cxn ang="0">
                  <a:pos x="231" y="44"/>
                </a:cxn>
                <a:cxn ang="0">
                  <a:pos x="188" y="57"/>
                </a:cxn>
                <a:cxn ang="0">
                  <a:pos x="168" y="64"/>
                </a:cxn>
                <a:cxn ang="0">
                  <a:pos x="146" y="57"/>
                </a:cxn>
                <a:cxn ang="0">
                  <a:pos x="145" y="72"/>
                </a:cxn>
                <a:cxn ang="0">
                  <a:pos x="121" y="82"/>
                </a:cxn>
                <a:cxn ang="0">
                  <a:pos x="92" y="73"/>
                </a:cxn>
                <a:cxn ang="0">
                  <a:pos x="29" y="37"/>
                </a:cxn>
                <a:cxn ang="0">
                  <a:pos x="0" y="68"/>
                </a:cxn>
                <a:cxn ang="0">
                  <a:pos x="36" y="96"/>
                </a:cxn>
                <a:cxn ang="0">
                  <a:pos x="48" y="119"/>
                </a:cxn>
                <a:cxn ang="0">
                  <a:pos x="40" y="136"/>
                </a:cxn>
                <a:cxn ang="0">
                  <a:pos x="84" y="163"/>
                </a:cxn>
                <a:cxn ang="0">
                  <a:pos x="114" y="241"/>
                </a:cxn>
                <a:cxn ang="0">
                  <a:pos x="137" y="250"/>
                </a:cxn>
                <a:cxn ang="0">
                  <a:pos x="164" y="244"/>
                </a:cxn>
                <a:cxn ang="0">
                  <a:pos x="188" y="258"/>
                </a:cxn>
                <a:cxn ang="0">
                  <a:pos x="223" y="236"/>
                </a:cxn>
                <a:cxn ang="0">
                  <a:pos x="227" y="213"/>
                </a:cxn>
                <a:cxn ang="0">
                  <a:pos x="254" y="200"/>
                </a:cxn>
                <a:cxn ang="0">
                  <a:pos x="284" y="162"/>
                </a:cxn>
                <a:cxn ang="0">
                  <a:pos x="290" y="167"/>
                </a:cxn>
                <a:cxn ang="0">
                  <a:pos x="324" y="153"/>
                </a:cxn>
                <a:cxn ang="0">
                  <a:pos x="314" y="119"/>
                </a:cxn>
                <a:cxn ang="0">
                  <a:pos x="310" y="87"/>
                </a:cxn>
              </a:cxnLst>
              <a:rect l="0" t="0" r="r" b="b"/>
              <a:pathLst>
                <a:path w="334" h="258">
                  <a:moveTo>
                    <a:pt x="310" y="87"/>
                  </a:moveTo>
                  <a:lnTo>
                    <a:pt x="314" y="61"/>
                  </a:lnTo>
                  <a:lnTo>
                    <a:pt x="334" y="24"/>
                  </a:lnTo>
                  <a:lnTo>
                    <a:pt x="324" y="11"/>
                  </a:lnTo>
                  <a:lnTo>
                    <a:pt x="317" y="0"/>
                  </a:lnTo>
                  <a:lnTo>
                    <a:pt x="285" y="27"/>
                  </a:lnTo>
                  <a:lnTo>
                    <a:pt x="270" y="44"/>
                  </a:lnTo>
                  <a:lnTo>
                    <a:pt x="231" y="44"/>
                  </a:lnTo>
                  <a:lnTo>
                    <a:pt x="188" y="57"/>
                  </a:lnTo>
                  <a:lnTo>
                    <a:pt x="168" y="64"/>
                  </a:lnTo>
                  <a:lnTo>
                    <a:pt x="146" y="57"/>
                  </a:lnTo>
                  <a:lnTo>
                    <a:pt x="145" y="72"/>
                  </a:lnTo>
                  <a:lnTo>
                    <a:pt x="121" y="82"/>
                  </a:lnTo>
                  <a:lnTo>
                    <a:pt x="92" y="73"/>
                  </a:lnTo>
                  <a:lnTo>
                    <a:pt x="29" y="37"/>
                  </a:lnTo>
                  <a:lnTo>
                    <a:pt x="0" y="68"/>
                  </a:lnTo>
                  <a:lnTo>
                    <a:pt x="36" y="96"/>
                  </a:lnTo>
                  <a:lnTo>
                    <a:pt x="48" y="119"/>
                  </a:lnTo>
                  <a:lnTo>
                    <a:pt x="40" y="136"/>
                  </a:lnTo>
                  <a:lnTo>
                    <a:pt x="84" y="163"/>
                  </a:lnTo>
                  <a:lnTo>
                    <a:pt x="114" y="241"/>
                  </a:lnTo>
                  <a:lnTo>
                    <a:pt x="137" y="250"/>
                  </a:lnTo>
                  <a:lnTo>
                    <a:pt x="164" y="244"/>
                  </a:lnTo>
                  <a:lnTo>
                    <a:pt x="188" y="258"/>
                  </a:lnTo>
                  <a:lnTo>
                    <a:pt x="223" y="236"/>
                  </a:lnTo>
                  <a:lnTo>
                    <a:pt x="227" y="213"/>
                  </a:lnTo>
                  <a:lnTo>
                    <a:pt x="254" y="200"/>
                  </a:lnTo>
                  <a:lnTo>
                    <a:pt x="284" y="162"/>
                  </a:lnTo>
                  <a:lnTo>
                    <a:pt x="290" y="167"/>
                  </a:lnTo>
                  <a:lnTo>
                    <a:pt x="324" y="153"/>
                  </a:lnTo>
                  <a:lnTo>
                    <a:pt x="314" y="119"/>
                  </a:lnTo>
                  <a:lnTo>
                    <a:pt x="310" y="8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98E9E6BE-CDE8-E719-4D77-F20C88331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676"/>
              <a:ext cx="334" cy="258"/>
            </a:xfrm>
            <a:custGeom>
              <a:avLst/>
              <a:gdLst/>
              <a:ahLst/>
              <a:cxnLst>
                <a:cxn ang="0">
                  <a:pos x="310" y="87"/>
                </a:cxn>
                <a:cxn ang="0">
                  <a:pos x="314" y="61"/>
                </a:cxn>
                <a:cxn ang="0">
                  <a:pos x="334" y="24"/>
                </a:cxn>
                <a:cxn ang="0">
                  <a:pos x="324" y="11"/>
                </a:cxn>
                <a:cxn ang="0">
                  <a:pos x="317" y="0"/>
                </a:cxn>
                <a:cxn ang="0">
                  <a:pos x="285" y="27"/>
                </a:cxn>
                <a:cxn ang="0">
                  <a:pos x="270" y="44"/>
                </a:cxn>
                <a:cxn ang="0">
                  <a:pos x="231" y="44"/>
                </a:cxn>
                <a:cxn ang="0">
                  <a:pos x="188" y="57"/>
                </a:cxn>
                <a:cxn ang="0">
                  <a:pos x="168" y="64"/>
                </a:cxn>
                <a:cxn ang="0">
                  <a:pos x="146" y="57"/>
                </a:cxn>
                <a:cxn ang="0">
                  <a:pos x="145" y="72"/>
                </a:cxn>
                <a:cxn ang="0">
                  <a:pos x="121" y="82"/>
                </a:cxn>
                <a:cxn ang="0">
                  <a:pos x="92" y="73"/>
                </a:cxn>
                <a:cxn ang="0">
                  <a:pos x="29" y="37"/>
                </a:cxn>
                <a:cxn ang="0">
                  <a:pos x="0" y="68"/>
                </a:cxn>
                <a:cxn ang="0">
                  <a:pos x="36" y="96"/>
                </a:cxn>
                <a:cxn ang="0">
                  <a:pos x="48" y="119"/>
                </a:cxn>
                <a:cxn ang="0">
                  <a:pos x="40" y="136"/>
                </a:cxn>
                <a:cxn ang="0">
                  <a:pos x="84" y="163"/>
                </a:cxn>
                <a:cxn ang="0">
                  <a:pos x="114" y="241"/>
                </a:cxn>
                <a:cxn ang="0">
                  <a:pos x="137" y="250"/>
                </a:cxn>
                <a:cxn ang="0">
                  <a:pos x="164" y="244"/>
                </a:cxn>
                <a:cxn ang="0">
                  <a:pos x="188" y="258"/>
                </a:cxn>
                <a:cxn ang="0">
                  <a:pos x="223" y="236"/>
                </a:cxn>
                <a:cxn ang="0">
                  <a:pos x="227" y="213"/>
                </a:cxn>
                <a:cxn ang="0">
                  <a:pos x="254" y="200"/>
                </a:cxn>
                <a:cxn ang="0">
                  <a:pos x="284" y="162"/>
                </a:cxn>
                <a:cxn ang="0">
                  <a:pos x="290" y="167"/>
                </a:cxn>
                <a:cxn ang="0">
                  <a:pos x="324" y="153"/>
                </a:cxn>
                <a:cxn ang="0">
                  <a:pos x="314" y="119"/>
                </a:cxn>
                <a:cxn ang="0">
                  <a:pos x="310" y="87"/>
                </a:cxn>
              </a:cxnLst>
              <a:rect l="0" t="0" r="r" b="b"/>
              <a:pathLst>
                <a:path w="334" h="258">
                  <a:moveTo>
                    <a:pt x="310" y="87"/>
                  </a:moveTo>
                  <a:lnTo>
                    <a:pt x="314" y="61"/>
                  </a:lnTo>
                  <a:lnTo>
                    <a:pt x="334" y="24"/>
                  </a:lnTo>
                  <a:lnTo>
                    <a:pt x="324" y="11"/>
                  </a:lnTo>
                  <a:lnTo>
                    <a:pt x="317" y="0"/>
                  </a:lnTo>
                  <a:lnTo>
                    <a:pt x="285" y="27"/>
                  </a:lnTo>
                  <a:lnTo>
                    <a:pt x="270" y="44"/>
                  </a:lnTo>
                  <a:lnTo>
                    <a:pt x="231" y="44"/>
                  </a:lnTo>
                  <a:lnTo>
                    <a:pt x="188" y="57"/>
                  </a:lnTo>
                  <a:lnTo>
                    <a:pt x="168" y="64"/>
                  </a:lnTo>
                  <a:lnTo>
                    <a:pt x="146" y="57"/>
                  </a:lnTo>
                  <a:lnTo>
                    <a:pt x="145" y="72"/>
                  </a:lnTo>
                  <a:lnTo>
                    <a:pt x="121" y="82"/>
                  </a:lnTo>
                  <a:lnTo>
                    <a:pt x="92" y="73"/>
                  </a:lnTo>
                  <a:lnTo>
                    <a:pt x="29" y="37"/>
                  </a:lnTo>
                  <a:lnTo>
                    <a:pt x="0" y="68"/>
                  </a:lnTo>
                  <a:lnTo>
                    <a:pt x="36" y="96"/>
                  </a:lnTo>
                  <a:lnTo>
                    <a:pt x="48" y="119"/>
                  </a:lnTo>
                  <a:lnTo>
                    <a:pt x="40" y="136"/>
                  </a:lnTo>
                  <a:lnTo>
                    <a:pt x="84" y="163"/>
                  </a:lnTo>
                  <a:lnTo>
                    <a:pt x="114" y="241"/>
                  </a:lnTo>
                  <a:lnTo>
                    <a:pt x="137" y="250"/>
                  </a:lnTo>
                  <a:lnTo>
                    <a:pt x="164" y="244"/>
                  </a:lnTo>
                  <a:lnTo>
                    <a:pt x="188" y="258"/>
                  </a:lnTo>
                  <a:lnTo>
                    <a:pt x="223" y="236"/>
                  </a:lnTo>
                  <a:lnTo>
                    <a:pt x="227" y="213"/>
                  </a:lnTo>
                  <a:lnTo>
                    <a:pt x="254" y="200"/>
                  </a:lnTo>
                  <a:lnTo>
                    <a:pt x="284" y="162"/>
                  </a:lnTo>
                  <a:lnTo>
                    <a:pt x="290" y="167"/>
                  </a:lnTo>
                  <a:lnTo>
                    <a:pt x="324" y="153"/>
                  </a:lnTo>
                  <a:lnTo>
                    <a:pt x="314" y="119"/>
                  </a:lnTo>
                  <a:lnTo>
                    <a:pt x="310" y="8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75DB5E65-3CD8-82B4-E1C6-AE56237EC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433"/>
              <a:ext cx="281" cy="306"/>
            </a:xfrm>
            <a:custGeom>
              <a:avLst/>
              <a:gdLst/>
              <a:ahLst/>
              <a:cxnLst>
                <a:cxn ang="0">
                  <a:pos x="260" y="210"/>
                </a:cxn>
                <a:cxn ang="0">
                  <a:pos x="253" y="210"/>
                </a:cxn>
                <a:cxn ang="0">
                  <a:pos x="231" y="203"/>
                </a:cxn>
                <a:cxn ang="0">
                  <a:pos x="231" y="191"/>
                </a:cxn>
                <a:cxn ang="0">
                  <a:pos x="234" y="168"/>
                </a:cxn>
                <a:cxn ang="0">
                  <a:pos x="257" y="141"/>
                </a:cxn>
                <a:cxn ang="0">
                  <a:pos x="218" y="103"/>
                </a:cxn>
                <a:cxn ang="0">
                  <a:pos x="190" y="97"/>
                </a:cxn>
                <a:cxn ang="0">
                  <a:pos x="171" y="72"/>
                </a:cxn>
                <a:cxn ang="0">
                  <a:pos x="155" y="72"/>
                </a:cxn>
                <a:cxn ang="0">
                  <a:pos x="125" y="44"/>
                </a:cxn>
                <a:cxn ang="0">
                  <a:pos x="135" y="16"/>
                </a:cxn>
                <a:cxn ang="0">
                  <a:pos x="152" y="0"/>
                </a:cxn>
                <a:cxn ang="0">
                  <a:pos x="125" y="7"/>
                </a:cxn>
                <a:cxn ang="0">
                  <a:pos x="85" y="27"/>
                </a:cxn>
                <a:cxn ang="0">
                  <a:pos x="70" y="21"/>
                </a:cxn>
                <a:cxn ang="0">
                  <a:pos x="48" y="27"/>
                </a:cxn>
                <a:cxn ang="0">
                  <a:pos x="54" y="54"/>
                </a:cxn>
                <a:cxn ang="0">
                  <a:pos x="31" y="85"/>
                </a:cxn>
                <a:cxn ang="0">
                  <a:pos x="47" y="97"/>
                </a:cxn>
                <a:cxn ang="0">
                  <a:pos x="43" y="109"/>
                </a:cxn>
                <a:cxn ang="0">
                  <a:pos x="0" y="129"/>
                </a:cxn>
                <a:cxn ang="0">
                  <a:pos x="0" y="182"/>
                </a:cxn>
                <a:cxn ang="0">
                  <a:pos x="3" y="200"/>
                </a:cxn>
                <a:cxn ang="0">
                  <a:pos x="12" y="201"/>
                </a:cxn>
                <a:cxn ang="0">
                  <a:pos x="31" y="206"/>
                </a:cxn>
                <a:cxn ang="0">
                  <a:pos x="12" y="231"/>
                </a:cxn>
                <a:cxn ang="0">
                  <a:pos x="13" y="272"/>
                </a:cxn>
                <a:cxn ang="0">
                  <a:pos x="24" y="277"/>
                </a:cxn>
                <a:cxn ang="0">
                  <a:pos x="38" y="272"/>
                </a:cxn>
                <a:cxn ang="0">
                  <a:pos x="64" y="288"/>
                </a:cxn>
                <a:cxn ang="0">
                  <a:pos x="79" y="275"/>
                </a:cxn>
                <a:cxn ang="0">
                  <a:pos x="85" y="275"/>
                </a:cxn>
                <a:cxn ang="0">
                  <a:pos x="87" y="272"/>
                </a:cxn>
                <a:cxn ang="0">
                  <a:pos x="89" y="274"/>
                </a:cxn>
                <a:cxn ang="0">
                  <a:pos x="112" y="297"/>
                </a:cxn>
                <a:cxn ang="0">
                  <a:pos x="130" y="306"/>
                </a:cxn>
                <a:cxn ang="0">
                  <a:pos x="152" y="297"/>
                </a:cxn>
                <a:cxn ang="0">
                  <a:pos x="193" y="284"/>
                </a:cxn>
                <a:cxn ang="0">
                  <a:pos x="232" y="284"/>
                </a:cxn>
                <a:cxn ang="0">
                  <a:pos x="281" y="241"/>
                </a:cxn>
                <a:cxn ang="0">
                  <a:pos x="260" y="210"/>
                </a:cxn>
              </a:cxnLst>
              <a:rect l="0" t="0" r="r" b="b"/>
              <a:pathLst>
                <a:path w="281" h="306">
                  <a:moveTo>
                    <a:pt x="260" y="210"/>
                  </a:moveTo>
                  <a:lnTo>
                    <a:pt x="253" y="210"/>
                  </a:lnTo>
                  <a:lnTo>
                    <a:pt x="231" y="203"/>
                  </a:lnTo>
                  <a:lnTo>
                    <a:pt x="231" y="191"/>
                  </a:lnTo>
                  <a:lnTo>
                    <a:pt x="234" y="168"/>
                  </a:lnTo>
                  <a:lnTo>
                    <a:pt x="257" y="141"/>
                  </a:lnTo>
                  <a:lnTo>
                    <a:pt x="218" y="103"/>
                  </a:lnTo>
                  <a:lnTo>
                    <a:pt x="190" y="97"/>
                  </a:lnTo>
                  <a:lnTo>
                    <a:pt x="171" y="72"/>
                  </a:lnTo>
                  <a:lnTo>
                    <a:pt x="155" y="72"/>
                  </a:lnTo>
                  <a:lnTo>
                    <a:pt x="125" y="44"/>
                  </a:lnTo>
                  <a:lnTo>
                    <a:pt x="135" y="16"/>
                  </a:lnTo>
                  <a:lnTo>
                    <a:pt x="152" y="0"/>
                  </a:lnTo>
                  <a:lnTo>
                    <a:pt x="125" y="7"/>
                  </a:lnTo>
                  <a:lnTo>
                    <a:pt x="85" y="27"/>
                  </a:lnTo>
                  <a:lnTo>
                    <a:pt x="70" y="21"/>
                  </a:lnTo>
                  <a:lnTo>
                    <a:pt x="48" y="27"/>
                  </a:lnTo>
                  <a:lnTo>
                    <a:pt x="54" y="54"/>
                  </a:lnTo>
                  <a:lnTo>
                    <a:pt x="31" y="85"/>
                  </a:lnTo>
                  <a:lnTo>
                    <a:pt x="47" y="97"/>
                  </a:lnTo>
                  <a:lnTo>
                    <a:pt x="43" y="109"/>
                  </a:lnTo>
                  <a:lnTo>
                    <a:pt x="0" y="129"/>
                  </a:lnTo>
                  <a:lnTo>
                    <a:pt x="0" y="182"/>
                  </a:lnTo>
                  <a:lnTo>
                    <a:pt x="3" y="200"/>
                  </a:lnTo>
                  <a:lnTo>
                    <a:pt x="12" y="201"/>
                  </a:lnTo>
                  <a:lnTo>
                    <a:pt x="31" y="206"/>
                  </a:lnTo>
                  <a:lnTo>
                    <a:pt x="12" y="231"/>
                  </a:lnTo>
                  <a:lnTo>
                    <a:pt x="13" y="272"/>
                  </a:lnTo>
                  <a:lnTo>
                    <a:pt x="24" y="277"/>
                  </a:lnTo>
                  <a:lnTo>
                    <a:pt x="38" y="272"/>
                  </a:lnTo>
                  <a:lnTo>
                    <a:pt x="64" y="288"/>
                  </a:lnTo>
                  <a:lnTo>
                    <a:pt x="79" y="275"/>
                  </a:lnTo>
                  <a:lnTo>
                    <a:pt x="85" y="275"/>
                  </a:lnTo>
                  <a:lnTo>
                    <a:pt x="87" y="272"/>
                  </a:lnTo>
                  <a:lnTo>
                    <a:pt x="89" y="274"/>
                  </a:lnTo>
                  <a:lnTo>
                    <a:pt x="112" y="297"/>
                  </a:lnTo>
                  <a:lnTo>
                    <a:pt x="130" y="306"/>
                  </a:lnTo>
                  <a:lnTo>
                    <a:pt x="152" y="297"/>
                  </a:lnTo>
                  <a:lnTo>
                    <a:pt x="193" y="284"/>
                  </a:lnTo>
                  <a:lnTo>
                    <a:pt x="232" y="284"/>
                  </a:lnTo>
                  <a:lnTo>
                    <a:pt x="281" y="241"/>
                  </a:lnTo>
                  <a:lnTo>
                    <a:pt x="260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6" name="Freeform 54">
              <a:extLst>
                <a:ext uri="{FF2B5EF4-FFF2-40B4-BE49-F238E27FC236}">
                  <a16:creationId xmlns:a16="http://schemas.microsoft.com/office/drawing/2014/main" id="{99EEFC6A-EF51-4116-491B-7328B8533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433"/>
              <a:ext cx="281" cy="306"/>
            </a:xfrm>
            <a:custGeom>
              <a:avLst/>
              <a:gdLst/>
              <a:ahLst/>
              <a:cxnLst>
                <a:cxn ang="0">
                  <a:pos x="260" y="210"/>
                </a:cxn>
                <a:cxn ang="0">
                  <a:pos x="253" y="210"/>
                </a:cxn>
                <a:cxn ang="0">
                  <a:pos x="231" y="203"/>
                </a:cxn>
                <a:cxn ang="0">
                  <a:pos x="231" y="191"/>
                </a:cxn>
                <a:cxn ang="0">
                  <a:pos x="234" y="168"/>
                </a:cxn>
                <a:cxn ang="0">
                  <a:pos x="257" y="141"/>
                </a:cxn>
                <a:cxn ang="0">
                  <a:pos x="218" y="103"/>
                </a:cxn>
                <a:cxn ang="0">
                  <a:pos x="190" y="97"/>
                </a:cxn>
                <a:cxn ang="0">
                  <a:pos x="171" y="72"/>
                </a:cxn>
                <a:cxn ang="0">
                  <a:pos x="155" y="72"/>
                </a:cxn>
                <a:cxn ang="0">
                  <a:pos x="125" y="44"/>
                </a:cxn>
                <a:cxn ang="0">
                  <a:pos x="135" y="16"/>
                </a:cxn>
                <a:cxn ang="0">
                  <a:pos x="152" y="0"/>
                </a:cxn>
                <a:cxn ang="0">
                  <a:pos x="125" y="7"/>
                </a:cxn>
                <a:cxn ang="0">
                  <a:pos x="85" y="27"/>
                </a:cxn>
                <a:cxn ang="0">
                  <a:pos x="70" y="21"/>
                </a:cxn>
                <a:cxn ang="0">
                  <a:pos x="48" y="27"/>
                </a:cxn>
                <a:cxn ang="0">
                  <a:pos x="54" y="54"/>
                </a:cxn>
                <a:cxn ang="0">
                  <a:pos x="31" y="85"/>
                </a:cxn>
                <a:cxn ang="0">
                  <a:pos x="47" y="97"/>
                </a:cxn>
                <a:cxn ang="0">
                  <a:pos x="43" y="109"/>
                </a:cxn>
                <a:cxn ang="0">
                  <a:pos x="0" y="129"/>
                </a:cxn>
                <a:cxn ang="0">
                  <a:pos x="0" y="182"/>
                </a:cxn>
                <a:cxn ang="0">
                  <a:pos x="3" y="200"/>
                </a:cxn>
                <a:cxn ang="0">
                  <a:pos x="12" y="201"/>
                </a:cxn>
                <a:cxn ang="0">
                  <a:pos x="31" y="206"/>
                </a:cxn>
                <a:cxn ang="0">
                  <a:pos x="12" y="231"/>
                </a:cxn>
                <a:cxn ang="0">
                  <a:pos x="13" y="272"/>
                </a:cxn>
                <a:cxn ang="0">
                  <a:pos x="24" y="277"/>
                </a:cxn>
                <a:cxn ang="0">
                  <a:pos x="38" y="272"/>
                </a:cxn>
                <a:cxn ang="0">
                  <a:pos x="64" y="288"/>
                </a:cxn>
                <a:cxn ang="0">
                  <a:pos x="79" y="275"/>
                </a:cxn>
                <a:cxn ang="0">
                  <a:pos x="85" y="275"/>
                </a:cxn>
                <a:cxn ang="0">
                  <a:pos x="87" y="272"/>
                </a:cxn>
                <a:cxn ang="0">
                  <a:pos x="89" y="274"/>
                </a:cxn>
                <a:cxn ang="0">
                  <a:pos x="112" y="297"/>
                </a:cxn>
                <a:cxn ang="0">
                  <a:pos x="130" y="306"/>
                </a:cxn>
                <a:cxn ang="0">
                  <a:pos x="152" y="297"/>
                </a:cxn>
                <a:cxn ang="0">
                  <a:pos x="193" y="284"/>
                </a:cxn>
                <a:cxn ang="0">
                  <a:pos x="232" y="284"/>
                </a:cxn>
                <a:cxn ang="0">
                  <a:pos x="281" y="241"/>
                </a:cxn>
                <a:cxn ang="0">
                  <a:pos x="260" y="210"/>
                </a:cxn>
              </a:cxnLst>
              <a:rect l="0" t="0" r="r" b="b"/>
              <a:pathLst>
                <a:path w="281" h="306">
                  <a:moveTo>
                    <a:pt x="260" y="210"/>
                  </a:moveTo>
                  <a:lnTo>
                    <a:pt x="253" y="210"/>
                  </a:lnTo>
                  <a:lnTo>
                    <a:pt x="231" y="203"/>
                  </a:lnTo>
                  <a:lnTo>
                    <a:pt x="231" y="191"/>
                  </a:lnTo>
                  <a:lnTo>
                    <a:pt x="234" y="168"/>
                  </a:lnTo>
                  <a:lnTo>
                    <a:pt x="257" y="141"/>
                  </a:lnTo>
                  <a:lnTo>
                    <a:pt x="218" y="103"/>
                  </a:lnTo>
                  <a:lnTo>
                    <a:pt x="190" y="97"/>
                  </a:lnTo>
                  <a:lnTo>
                    <a:pt x="171" y="72"/>
                  </a:lnTo>
                  <a:lnTo>
                    <a:pt x="155" y="72"/>
                  </a:lnTo>
                  <a:lnTo>
                    <a:pt x="125" y="44"/>
                  </a:lnTo>
                  <a:lnTo>
                    <a:pt x="135" y="16"/>
                  </a:lnTo>
                  <a:lnTo>
                    <a:pt x="152" y="0"/>
                  </a:lnTo>
                  <a:lnTo>
                    <a:pt x="125" y="7"/>
                  </a:lnTo>
                  <a:lnTo>
                    <a:pt x="85" y="27"/>
                  </a:lnTo>
                  <a:lnTo>
                    <a:pt x="70" y="21"/>
                  </a:lnTo>
                  <a:lnTo>
                    <a:pt x="48" y="27"/>
                  </a:lnTo>
                  <a:lnTo>
                    <a:pt x="54" y="54"/>
                  </a:lnTo>
                  <a:lnTo>
                    <a:pt x="31" y="85"/>
                  </a:lnTo>
                  <a:lnTo>
                    <a:pt x="47" y="97"/>
                  </a:lnTo>
                  <a:lnTo>
                    <a:pt x="43" y="109"/>
                  </a:lnTo>
                  <a:lnTo>
                    <a:pt x="0" y="129"/>
                  </a:lnTo>
                  <a:lnTo>
                    <a:pt x="0" y="182"/>
                  </a:lnTo>
                  <a:lnTo>
                    <a:pt x="3" y="200"/>
                  </a:lnTo>
                  <a:lnTo>
                    <a:pt x="12" y="201"/>
                  </a:lnTo>
                  <a:lnTo>
                    <a:pt x="31" y="206"/>
                  </a:lnTo>
                  <a:lnTo>
                    <a:pt x="12" y="231"/>
                  </a:lnTo>
                  <a:lnTo>
                    <a:pt x="13" y="272"/>
                  </a:lnTo>
                  <a:lnTo>
                    <a:pt x="24" y="277"/>
                  </a:lnTo>
                  <a:lnTo>
                    <a:pt x="38" y="272"/>
                  </a:lnTo>
                  <a:lnTo>
                    <a:pt x="64" y="288"/>
                  </a:lnTo>
                  <a:lnTo>
                    <a:pt x="79" y="275"/>
                  </a:lnTo>
                  <a:lnTo>
                    <a:pt x="85" y="275"/>
                  </a:lnTo>
                  <a:lnTo>
                    <a:pt x="87" y="272"/>
                  </a:lnTo>
                  <a:lnTo>
                    <a:pt x="89" y="274"/>
                  </a:lnTo>
                  <a:lnTo>
                    <a:pt x="112" y="297"/>
                  </a:lnTo>
                  <a:lnTo>
                    <a:pt x="130" y="306"/>
                  </a:lnTo>
                  <a:lnTo>
                    <a:pt x="152" y="297"/>
                  </a:lnTo>
                  <a:lnTo>
                    <a:pt x="193" y="284"/>
                  </a:lnTo>
                  <a:lnTo>
                    <a:pt x="232" y="284"/>
                  </a:lnTo>
                  <a:lnTo>
                    <a:pt x="281" y="241"/>
                  </a:lnTo>
                  <a:lnTo>
                    <a:pt x="260" y="21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7" name="Freeform 55">
              <a:extLst>
                <a:ext uri="{FF2B5EF4-FFF2-40B4-BE49-F238E27FC236}">
                  <a16:creationId xmlns:a16="http://schemas.microsoft.com/office/drawing/2014/main" id="{4B8E06AA-5086-60D4-A167-B1EFE7350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622"/>
              <a:ext cx="333" cy="409"/>
            </a:xfrm>
            <a:custGeom>
              <a:avLst/>
              <a:gdLst/>
              <a:ahLst/>
              <a:cxnLst>
                <a:cxn ang="0">
                  <a:pos x="315" y="345"/>
                </a:cxn>
                <a:cxn ang="0">
                  <a:pos x="301" y="333"/>
                </a:cxn>
                <a:cxn ang="0">
                  <a:pos x="274" y="310"/>
                </a:cxn>
                <a:cxn ang="0">
                  <a:pos x="256" y="313"/>
                </a:cxn>
                <a:cxn ang="0">
                  <a:pos x="249" y="309"/>
                </a:cxn>
                <a:cxn ang="0">
                  <a:pos x="323" y="222"/>
                </a:cxn>
                <a:cxn ang="0">
                  <a:pos x="321" y="170"/>
                </a:cxn>
                <a:cxn ang="0">
                  <a:pos x="279" y="98"/>
                </a:cxn>
                <a:cxn ang="0">
                  <a:pos x="228" y="60"/>
                </a:cxn>
                <a:cxn ang="0">
                  <a:pos x="210" y="47"/>
                </a:cxn>
                <a:cxn ang="0">
                  <a:pos x="164" y="13"/>
                </a:cxn>
                <a:cxn ang="0">
                  <a:pos x="142" y="0"/>
                </a:cxn>
                <a:cxn ang="0">
                  <a:pos x="92" y="9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9" y="27"/>
                </a:cxn>
                <a:cxn ang="0">
                  <a:pos x="19" y="36"/>
                </a:cxn>
                <a:cxn ang="0">
                  <a:pos x="9" y="47"/>
                </a:cxn>
                <a:cxn ang="0">
                  <a:pos x="14" y="59"/>
                </a:cxn>
                <a:cxn ang="0">
                  <a:pos x="0" y="72"/>
                </a:cxn>
                <a:cxn ang="0">
                  <a:pos x="4" y="82"/>
                </a:cxn>
                <a:cxn ang="0">
                  <a:pos x="40" y="104"/>
                </a:cxn>
                <a:cxn ang="0">
                  <a:pos x="34" y="123"/>
                </a:cxn>
                <a:cxn ang="0">
                  <a:pos x="45" y="149"/>
                </a:cxn>
                <a:cxn ang="0">
                  <a:pos x="43" y="175"/>
                </a:cxn>
                <a:cxn ang="0">
                  <a:pos x="74" y="179"/>
                </a:cxn>
                <a:cxn ang="0">
                  <a:pos x="77" y="184"/>
                </a:cxn>
                <a:cxn ang="0">
                  <a:pos x="56" y="208"/>
                </a:cxn>
                <a:cxn ang="0">
                  <a:pos x="67" y="249"/>
                </a:cxn>
                <a:cxn ang="0">
                  <a:pos x="43" y="305"/>
                </a:cxn>
                <a:cxn ang="0">
                  <a:pos x="78" y="351"/>
                </a:cxn>
                <a:cxn ang="0">
                  <a:pos x="83" y="364"/>
                </a:cxn>
                <a:cxn ang="0">
                  <a:pos x="139" y="384"/>
                </a:cxn>
                <a:cxn ang="0">
                  <a:pos x="147" y="391"/>
                </a:cxn>
                <a:cxn ang="0">
                  <a:pos x="136" y="405"/>
                </a:cxn>
                <a:cxn ang="0">
                  <a:pos x="137" y="409"/>
                </a:cxn>
                <a:cxn ang="0">
                  <a:pos x="186" y="400"/>
                </a:cxn>
                <a:cxn ang="0">
                  <a:pos x="254" y="402"/>
                </a:cxn>
                <a:cxn ang="0">
                  <a:pos x="271" y="384"/>
                </a:cxn>
                <a:cxn ang="0">
                  <a:pos x="289" y="367"/>
                </a:cxn>
                <a:cxn ang="0">
                  <a:pos x="294" y="366"/>
                </a:cxn>
                <a:cxn ang="0">
                  <a:pos x="317" y="363"/>
                </a:cxn>
                <a:cxn ang="0">
                  <a:pos x="333" y="341"/>
                </a:cxn>
                <a:cxn ang="0">
                  <a:pos x="315" y="345"/>
                </a:cxn>
              </a:cxnLst>
              <a:rect l="0" t="0" r="r" b="b"/>
              <a:pathLst>
                <a:path w="333" h="409">
                  <a:moveTo>
                    <a:pt x="315" y="345"/>
                  </a:moveTo>
                  <a:lnTo>
                    <a:pt x="301" y="333"/>
                  </a:lnTo>
                  <a:lnTo>
                    <a:pt x="274" y="310"/>
                  </a:lnTo>
                  <a:lnTo>
                    <a:pt x="256" y="313"/>
                  </a:lnTo>
                  <a:lnTo>
                    <a:pt x="249" y="309"/>
                  </a:lnTo>
                  <a:lnTo>
                    <a:pt x="323" y="222"/>
                  </a:lnTo>
                  <a:lnTo>
                    <a:pt x="321" y="170"/>
                  </a:lnTo>
                  <a:lnTo>
                    <a:pt x="279" y="98"/>
                  </a:lnTo>
                  <a:lnTo>
                    <a:pt x="228" y="60"/>
                  </a:lnTo>
                  <a:lnTo>
                    <a:pt x="210" y="47"/>
                  </a:lnTo>
                  <a:lnTo>
                    <a:pt x="164" y="13"/>
                  </a:lnTo>
                  <a:lnTo>
                    <a:pt x="142" y="0"/>
                  </a:lnTo>
                  <a:lnTo>
                    <a:pt x="92" y="9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9" y="27"/>
                  </a:lnTo>
                  <a:lnTo>
                    <a:pt x="19" y="36"/>
                  </a:lnTo>
                  <a:lnTo>
                    <a:pt x="9" y="47"/>
                  </a:lnTo>
                  <a:lnTo>
                    <a:pt x="14" y="59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40" y="104"/>
                  </a:lnTo>
                  <a:lnTo>
                    <a:pt x="34" y="123"/>
                  </a:lnTo>
                  <a:lnTo>
                    <a:pt x="45" y="149"/>
                  </a:lnTo>
                  <a:lnTo>
                    <a:pt x="43" y="175"/>
                  </a:lnTo>
                  <a:lnTo>
                    <a:pt x="74" y="179"/>
                  </a:lnTo>
                  <a:lnTo>
                    <a:pt x="77" y="184"/>
                  </a:lnTo>
                  <a:lnTo>
                    <a:pt x="56" y="208"/>
                  </a:lnTo>
                  <a:lnTo>
                    <a:pt x="67" y="249"/>
                  </a:lnTo>
                  <a:lnTo>
                    <a:pt x="43" y="305"/>
                  </a:lnTo>
                  <a:lnTo>
                    <a:pt x="78" y="351"/>
                  </a:lnTo>
                  <a:lnTo>
                    <a:pt x="83" y="364"/>
                  </a:lnTo>
                  <a:lnTo>
                    <a:pt x="139" y="384"/>
                  </a:lnTo>
                  <a:lnTo>
                    <a:pt x="147" y="391"/>
                  </a:lnTo>
                  <a:lnTo>
                    <a:pt x="136" y="405"/>
                  </a:lnTo>
                  <a:lnTo>
                    <a:pt x="137" y="409"/>
                  </a:lnTo>
                  <a:lnTo>
                    <a:pt x="186" y="400"/>
                  </a:lnTo>
                  <a:lnTo>
                    <a:pt x="254" y="402"/>
                  </a:lnTo>
                  <a:lnTo>
                    <a:pt x="271" y="384"/>
                  </a:lnTo>
                  <a:lnTo>
                    <a:pt x="289" y="367"/>
                  </a:lnTo>
                  <a:lnTo>
                    <a:pt x="294" y="366"/>
                  </a:lnTo>
                  <a:lnTo>
                    <a:pt x="317" y="363"/>
                  </a:lnTo>
                  <a:lnTo>
                    <a:pt x="333" y="341"/>
                  </a:lnTo>
                  <a:lnTo>
                    <a:pt x="315" y="3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8" name="Freeform 56">
              <a:extLst>
                <a:ext uri="{FF2B5EF4-FFF2-40B4-BE49-F238E27FC236}">
                  <a16:creationId xmlns:a16="http://schemas.microsoft.com/office/drawing/2014/main" id="{7109CCFA-AD6C-B464-F232-8B549EF0D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622"/>
              <a:ext cx="333" cy="409"/>
            </a:xfrm>
            <a:custGeom>
              <a:avLst/>
              <a:gdLst/>
              <a:ahLst/>
              <a:cxnLst>
                <a:cxn ang="0">
                  <a:pos x="315" y="345"/>
                </a:cxn>
                <a:cxn ang="0">
                  <a:pos x="301" y="333"/>
                </a:cxn>
                <a:cxn ang="0">
                  <a:pos x="274" y="310"/>
                </a:cxn>
                <a:cxn ang="0">
                  <a:pos x="256" y="313"/>
                </a:cxn>
                <a:cxn ang="0">
                  <a:pos x="249" y="309"/>
                </a:cxn>
                <a:cxn ang="0">
                  <a:pos x="323" y="222"/>
                </a:cxn>
                <a:cxn ang="0">
                  <a:pos x="321" y="170"/>
                </a:cxn>
                <a:cxn ang="0">
                  <a:pos x="279" y="98"/>
                </a:cxn>
                <a:cxn ang="0">
                  <a:pos x="228" y="60"/>
                </a:cxn>
                <a:cxn ang="0">
                  <a:pos x="210" y="47"/>
                </a:cxn>
                <a:cxn ang="0">
                  <a:pos x="164" y="13"/>
                </a:cxn>
                <a:cxn ang="0">
                  <a:pos x="142" y="0"/>
                </a:cxn>
                <a:cxn ang="0">
                  <a:pos x="92" y="9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9" y="27"/>
                </a:cxn>
                <a:cxn ang="0">
                  <a:pos x="19" y="36"/>
                </a:cxn>
                <a:cxn ang="0">
                  <a:pos x="9" y="47"/>
                </a:cxn>
                <a:cxn ang="0">
                  <a:pos x="14" y="59"/>
                </a:cxn>
                <a:cxn ang="0">
                  <a:pos x="0" y="72"/>
                </a:cxn>
                <a:cxn ang="0">
                  <a:pos x="4" y="82"/>
                </a:cxn>
                <a:cxn ang="0">
                  <a:pos x="40" y="104"/>
                </a:cxn>
                <a:cxn ang="0">
                  <a:pos x="34" y="123"/>
                </a:cxn>
                <a:cxn ang="0">
                  <a:pos x="45" y="149"/>
                </a:cxn>
                <a:cxn ang="0">
                  <a:pos x="43" y="175"/>
                </a:cxn>
                <a:cxn ang="0">
                  <a:pos x="74" y="179"/>
                </a:cxn>
                <a:cxn ang="0">
                  <a:pos x="77" y="184"/>
                </a:cxn>
                <a:cxn ang="0">
                  <a:pos x="56" y="208"/>
                </a:cxn>
                <a:cxn ang="0">
                  <a:pos x="67" y="249"/>
                </a:cxn>
                <a:cxn ang="0">
                  <a:pos x="43" y="305"/>
                </a:cxn>
                <a:cxn ang="0">
                  <a:pos x="78" y="351"/>
                </a:cxn>
                <a:cxn ang="0">
                  <a:pos x="83" y="364"/>
                </a:cxn>
                <a:cxn ang="0">
                  <a:pos x="139" y="384"/>
                </a:cxn>
                <a:cxn ang="0">
                  <a:pos x="147" y="391"/>
                </a:cxn>
                <a:cxn ang="0">
                  <a:pos x="136" y="405"/>
                </a:cxn>
                <a:cxn ang="0">
                  <a:pos x="137" y="409"/>
                </a:cxn>
                <a:cxn ang="0">
                  <a:pos x="186" y="400"/>
                </a:cxn>
                <a:cxn ang="0">
                  <a:pos x="254" y="402"/>
                </a:cxn>
                <a:cxn ang="0">
                  <a:pos x="271" y="384"/>
                </a:cxn>
                <a:cxn ang="0">
                  <a:pos x="289" y="367"/>
                </a:cxn>
                <a:cxn ang="0">
                  <a:pos x="294" y="366"/>
                </a:cxn>
                <a:cxn ang="0">
                  <a:pos x="317" y="363"/>
                </a:cxn>
                <a:cxn ang="0">
                  <a:pos x="333" y="341"/>
                </a:cxn>
                <a:cxn ang="0">
                  <a:pos x="315" y="345"/>
                </a:cxn>
              </a:cxnLst>
              <a:rect l="0" t="0" r="r" b="b"/>
              <a:pathLst>
                <a:path w="333" h="409">
                  <a:moveTo>
                    <a:pt x="315" y="345"/>
                  </a:moveTo>
                  <a:lnTo>
                    <a:pt x="301" y="333"/>
                  </a:lnTo>
                  <a:lnTo>
                    <a:pt x="274" y="310"/>
                  </a:lnTo>
                  <a:lnTo>
                    <a:pt x="256" y="313"/>
                  </a:lnTo>
                  <a:lnTo>
                    <a:pt x="249" y="309"/>
                  </a:lnTo>
                  <a:lnTo>
                    <a:pt x="323" y="222"/>
                  </a:lnTo>
                  <a:lnTo>
                    <a:pt x="321" y="170"/>
                  </a:lnTo>
                  <a:lnTo>
                    <a:pt x="279" y="98"/>
                  </a:lnTo>
                  <a:lnTo>
                    <a:pt x="228" y="60"/>
                  </a:lnTo>
                  <a:lnTo>
                    <a:pt x="210" y="47"/>
                  </a:lnTo>
                  <a:lnTo>
                    <a:pt x="164" y="13"/>
                  </a:lnTo>
                  <a:lnTo>
                    <a:pt x="142" y="0"/>
                  </a:lnTo>
                  <a:lnTo>
                    <a:pt x="92" y="9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9" y="27"/>
                  </a:lnTo>
                  <a:lnTo>
                    <a:pt x="19" y="36"/>
                  </a:lnTo>
                  <a:lnTo>
                    <a:pt x="9" y="47"/>
                  </a:lnTo>
                  <a:lnTo>
                    <a:pt x="14" y="59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40" y="104"/>
                  </a:lnTo>
                  <a:lnTo>
                    <a:pt x="34" y="123"/>
                  </a:lnTo>
                  <a:lnTo>
                    <a:pt x="45" y="149"/>
                  </a:lnTo>
                  <a:lnTo>
                    <a:pt x="43" y="175"/>
                  </a:lnTo>
                  <a:lnTo>
                    <a:pt x="74" y="179"/>
                  </a:lnTo>
                  <a:lnTo>
                    <a:pt x="77" y="184"/>
                  </a:lnTo>
                  <a:lnTo>
                    <a:pt x="56" y="208"/>
                  </a:lnTo>
                  <a:lnTo>
                    <a:pt x="67" y="249"/>
                  </a:lnTo>
                  <a:lnTo>
                    <a:pt x="43" y="305"/>
                  </a:lnTo>
                  <a:lnTo>
                    <a:pt x="78" y="351"/>
                  </a:lnTo>
                  <a:lnTo>
                    <a:pt x="83" y="364"/>
                  </a:lnTo>
                  <a:lnTo>
                    <a:pt x="139" y="384"/>
                  </a:lnTo>
                  <a:lnTo>
                    <a:pt x="147" y="391"/>
                  </a:lnTo>
                  <a:lnTo>
                    <a:pt x="136" y="405"/>
                  </a:lnTo>
                  <a:lnTo>
                    <a:pt x="137" y="409"/>
                  </a:lnTo>
                  <a:lnTo>
                    <a:pt x="186" y="400"/>
                  </a:lnTo>
                  <a:lnTo>
                    <a:pt x="254" y="402"/>
                  </a:lnTo>
                  <a:lnTo>
                    <a:pt x="271" y="384"/>
                  </a:lnTo>
                  <a:lnTo>
                    <a:pt x="289" y="367"/>
                  </a:lnTo>
                  <a:lnTo>
                    <a:pt x="294" y="366"/>
                  </a:lnTo>
                  <a:lnTo>
                    <a:pt x="317" y="363"/>
                  </a:lnTo>
                  <a:lnTo>
                    <a:pt x="333" y="341"/>
                  </a:lnTo>
                  <a:lnTo>
                    <a:pt x="315" y="34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9" name="Freeform 57">
              <a:extLst>
                <a:ext uri="{FF2B5EF4-FFF2-40B4-BE49-F238E27FC236}">
                  <a16:creationId xmlns:a16="http://schemas.microsoft.com/office/drawing/2014/main" id="{75D65533-4F71-CA7F-620E-A361EFCE6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2231"/>
              <a:ext cx="668" cy="550"/>
            </a:xfrm>
            <a:custGeom>
              <a:avLst/>
              <a:gdLst/>
              <a:ahLst/>
              <a:cxnLst>
                <a:cxn ang="0">
                  <a:pos x="581" y="291"/>
                </a:cxn>
                <a:cxn ang="0">
                  <a:pos x="596" y="218"/>
                </a:cxn>
                <a:cxn ang="0">
                  <a:pos x="562" y="204"/>
                </a:cxn>
                <a:cxn ang="0">
                  <a:pos x="530" y="172"/>
                </a:cxn>
                <a:cxn ang="0">
                  <a:pos x="455" y="77"/>
                </a:cxn>
                <a:cxn ang="0">
                  <a:pos x="409" y="63"/>
                </a:cxn>
                <a:cxn ang="0">
                  <a:pos x="360" y="42"/>
                </a:cxn>
                <a:cxn ang="0">
                  <a:pos x="319" y="6"/>
                </a:cxn>
                <a:cxn ang="0">
                  <a:pos x="277" y="44"/>
                </a:cxn>
                <a:cxn ang="0">
                  <a:pos x="277" y="80"/>
                </a:cxn>
                <a:cxn ang="0">
                  <a:pos x="246" y="97"/>
                </a:cxn>
                <a:cxn ang="0">
                  <a:pos x="190" y="77"/>
                </a:cxn>
                <a:cxn ang="0">
                  <a:pos x="113" y="32"/>
                </a:cxn>
                <a:cxn ang="0">
                  <a:pos x="51" y="19"/>
                </a:cxn>
                <a:cxn ang="0">
                  <a:pos x="62" y="57"/>
                </a:cxn>
                <a:cxn ang="0">
                  <a:pos x="96" y="104"/>
                </a:cxn>
                <a:cxn ang="0">
                  <a:pos x="62" y="117"/>
                </a:cxn>
                <a:cxn ang="0">
                  <a:pos x="48" y="146"/>
                </a:cxn>
                <a:cxn ang="0">
                  <a:pos x="56" y="186"/>
                </a:cxn>
                <a:cxn ang="0">
                  <a:pos x="10" y="212"/>
                </a:cxn>
                <a:cxn ang="0">
                  <a:pos x="30" y="269"/>
                </a:cxn>
                <a:cxn ang="0">
                  <a:pos x="65" y="294"/>
                </a:cxn>
                <a:cxn ang="0">
                  <a:pos x="132" y="338"/>
                </a:cxn>
                <a:cxn ang="0">
                  <a:pos x="106" y="388"/>
                </a:cxn>
                <a:cxn ang="0">
                  <a:pos x="125" y="408"/>
                </a:cxn>
                <a:cxn ang="0">
                  <a:pos x="159" y="450"/>
                </a:cxn>
                <a:cxn ang="0">
                  <a:pos x="191" y="467"/>
                </a:cxn>
                <a:cxn ang="0">
                  <a:pos x="203" y="490"/>
                </a:cxn>
                <a:cxn ang="0">
                  <a:pos x="259" y="550"/>
                </a:cxn>
                <a:cxn ang="0">
                  <a:pos x="292" y="543"/>
                </a:cxn>
                <a:cxn ang="0">
                  <a:pos x="324" y="541"/>
                </a:cxn>
                <a:cxn ang="0">
                  <a:pos x="360" y="550"/>
                </a:cxn>
                <a:cxn ang="0">
                  <a:pos x="404" y="496"/>
                </a:cxn>
                <a:cxn ang="0">
                  <a:pos x="419" y="467"/>
                </a:cxn>
                <a:cxn ang="0">
                  <a:pos x="429" y="444"/>
                </a:cxn>
                <a:cxn ang="0">
                  <a:pos x="433" y="421"/>
                </a:cxn>
                <a:cxn ang="0">
                  <a:pos x="471" y="382"/>
                </a:cxn>
                <a:cxn ang="0">
                  <a:pos x="477" y="375"/>
                </a:cxn>
                <a:cxn ang="0">
                  <a:pos x="562" y="367"/>
                </a:cxn>
                <a:cxn ang="0">
                  <a:pos x="629" y="401"/>
                </a:cxn>
                <a:cxn ang="0">
                  <a:pos x="668" y="403"/>
                </a:cxn>
              </a:cxnLst>
              <a:rect l="0" t="0" r="r" b="b"/>
              <a:pathLst>
                <a:path w="668" h="550">
                  <a:moveTo>
                    <a:pt x="644" y="375"/>
                  </a:moveTo>
                  <a:lnTo>
                    <a:pt x="581" y="291"/>
                  </a:lnTo>
                  <a:lnTo>
                    <a:pt x="575" y="250"/>
                  </a:lnTo>
                  <a:lnTo>
                    <a:pt x="596" y="218"/>
                  </a:lnTo>
                  <a:lnTo>
                    <a:pt x="593" y="214"/>
                  </a:lnTo>
                  <a:lnTo>
                    <a:pt x="562" y="204"/>
                  </a:lnTo>
                  <a:lnTo>
                    <a:pt x="554" y="186"/>
                  </a:lnTo>
                  <a:lnTo>
                    <a:pt x="530" y="172"/>
                  </a:lnTo>
                  <a:lnTo>
                    <a:pt x="492" y="106"/>
                  </a:lnTo>
                  <a:lnTo>
                    <a:pt x="455" y="77"/>
                  </a:lnTo>
                  <a:lnTo>
                    <a:pt x="426" y="70"/>
                  </a:lnTo>
                  <a:lnTo>
                    <a:pt x="409" y="63"/>
                  </a:lnTo>
                  <a:lnTo>
                    <a:pt x="409" y="62"/>
                  </a:lnTo>
                  <a:lnTo>
                    <a:pt x="360" y="42"/>
                  </a:lnTo>
                  <a:lnTo>
                    <a:pt x="328" y="39"/>
                  </a:lnTo>
                  <a:lnTo>
                    <a:pt x="319" y="6"/>
                  </a:lnTo>
                  <a:lnTo>
                    <a:pt x="302" y="0"/>
                  </a:lnTo>
                  <a:lnTo>
                    <a:pt x="277" y="44"/>
                  </a:lnTo>
                  <a:lnTo>
                    <a:pt x="271" y="70"/>
                  </a:lnTo>
                  <a:lnTo>
                    <a:pt x="277" y="80"/>
                  </a:lnTo>
                  <a:lnTo>
                    <a:pt x="263" y="93"/>
                  </a:lnTo>
                  <a:lnTo>
                    <a:pt x="246" y="97"/>
                  </a:lnTo>
                  <a:lnTo>
                    <a:pt x="220" y="77"/>
                  </a:lnTo>
                  <a:lnTo>
                    <a:pt x="190" y="77"/>
                  </a:lnTo>
                  <a:lnTo>
                    <a:pt x="187" y="78"/>
                  </a:lnTo>
                  <a:lnTo>
                    <a:pt x="113" y="32"/>
                  </a:lnTo>
                  <a:lnTo>
                    <a:pt x="73" y="14"/>
                  </a:lnTo>
                  <a:lnTo>
                    <a:pt x="51" y="19"/>
                  </a:lnTo>
                  <a:lnTo>
                    <a:pt x="62" y="39"/>
                  </a:lnTo>
                  <a:lnTo>
                    <a:pt x="62" y="57"/>
                  </a:lnTo>
                  <a:lnTo>
                    <a:pt x="92" y="83"/>
                  </a:lnTo>
                  <a:lnTo>
                    <a:pt x="96" y="104"/>
                  </a:lnTo>
                  <a:lnTo>
                    <a:pt x="93" y="104"/>
                  </a:lnTo>
                  <a:lnTo>
                    <a:pt x="62" y="117"/>
                  </a:lnTo>
                  <a:lnTo>
                    <a:pt x="58" y="138"/>
                  </a:lnTo>
                  <a:lnTo>
                    <a:pt x="48" y="146"/>
                  </a:lnTo>
                  <a:lnTo>
                    <a:pt x="58" y="155"/>
                  </a:lnTo>
                  <a:lnTo>
                    <a:pt x="56" y="186"/>
                  </a:lnTo>
                  <a:lnTo>
                    <a:pt x="27" y="195"/>
                  </a:lnTo>
                  <a:lnTo>
                    <a:pt x="10" y="212"/>
                  </a:lnTo>
                  <a:lnTo>
                    <a:pt x="0" y="241"/>
                  </a:lnTo>
                  <a:lnTo>
                    <a:pt x="30" y="269"/>
                  </a:lnTo>
                  <a:lnTo>
                    <a:pt x="46" y="269"/>
                  </a:lnTo>
                  <a:lnTo>
                    <a:pt x="65" y="294"/>
                  </a:lnTo>
                  <a:lnTo>
                    <a:pt x="93" y="299"/>
                  </a:lnTo>
                  <a:lnTo>
                    <a:pt x="132" y="338"/>
                  </a:lnTo>
                  <a:lnTo>
                    <a:pt x="109" y="365"/>
                  </a:lnTo>
                  <a:lnTo>
                    <a:pt x="106" y="388"/>
                  </a:lnTo>
                  <a:lnTo>
                    <a:pt x="106" y="400"/>
                  </a:lnTo>
                  <a:lnTo>
                    <a:pt x="125" y="408"/>
                  </a:lnTo>
                  <a:lnTo>
                    <a:pt x="132" y="408"/>
                  </a:lnTo>
                  <a:lnTo>
                    <a:pt x="159" y="450"/>
                  </a:lnTo>
                  <a:lnTo>
                    <a:pt x="168" y="463"/>
                  </a:lnTo>
                  <a:lnTo>
                    <a:pt x="191" y="467"/>
                  </a:lnTo>
                  <a:lnTo>
                    <a:pt x="194" y="467"/>
                  </a:lnTo>
                  <a:lnTo>
                    <a:pt x="203" y="490"/>
                  </a:lnTo>
                  <a:lnTo>
                    <a:pt x="250" y="541"/>
                  </a:lnTo>
                  <a:lnTo>
                    <a:pt x="259" y="550"/>
                  </a:lnTo>
                  <a:lnTo>
                    <a:pt x="283" y="548"/>
                  </a:lnTo>
                  <a:lnTo>
                    <a:pt x="292" y="543"/>
                  </a:lnTo>
                  <a:lnTo>
                    <a:pt x="313" y="548"/>
                  </a:lnTo>
                  <a:lnTo>
                    <a:pt x="324" y="541"/>
                  </a:lnTo>
                  <a:lnTo>
                    <a:pt x="344" y="550"/>
                  </a:lnTo>
                  <a:lnTo>
                    <a:pt x="360" y="550"/>
                  </a:lnTo>
                  <a:lnTo>
                    <a:pt x="374" y="513"/>
                  </a:lnTo>
                  <a:lnTo>
                    <a:pt x="404" y="496"/>
                  </a:lnTo>
                  <a:lnTo>
                    <a:pt x="409" y="473"/>
                  </a:lnTo>
                  <a:lnTo>
                    <a:pt x="419" y="467"/>
                  </a:lnTo>
                  <a:lnTo>
                    <a:pt x="414" y="458"/>
                  </a:lnTo>
                  <a:lnTo>
                    <a:pt x="429" y="444"/>
                  </a:lnTo>
                  <a:lnTo>
                    <a:pt x="424" y="432"/>
                  </a:lnTo>
                  <a:lnTo>
                    <a:pt x="433" y="421"/>
                  </a:lnTo>
                  <a:lnTo>
                    <a:pt x="420" y="411"/>
                  </a:lnTo>
                  <a:lnTo>
                    <a:pt x="471" y="382"/>
                  </a:lnTo>
                  <a:lnTo>
                    <a:pt x="468" y="378"/>
                  </a:lnTo>
                  <a:lnTo>
                    <a:pt x="477" y="375"/>
                  </a:lnTo>
                  <a:lnTo>
                    <a:pt x="486" y="375"/>
                  </a:lnTo>
                  <a:lnTo>
                    <a:pt x="562" y="367"/>
                  </a:lnTo>
                  <a:lnTo>
                    <a:pt x="607" y="400"/>
                  </a:lnTo>
                  <a:lnTo>
                    <a:pt x="629" y="401"/>
                  </a:lnTo>
                  <a:lnTo>
                    <a:pt x="663" y="409"/>
                  </a:lnTo>
                  <a:lnTo>
                    <a:pt x="668" y="403"/>
                  </a:lnTo>
                  <a:lnTo>
                    <a:pt x="644" y="37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0" name="Freeform 58">
              <a:extLst>
                <a:ext uri="{FF2B5EF4-FFF2-40B4-BE49-F238E27FC236}">
                  <a16:creationId xmlns:a16="http://schemas.microsoft.com/office/drawing/2014/main" id="{8D18871E-A70B-3F95-F0E2-1C48AB141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2231"/>
              <a:ext cx="668" cy="550"/>
            </a:xfrm>
            <a:custGeom>
              <a:avLst/>
              <a:gdLst/>
              <a:ahLst/>
              <a:cxnLst>
                <a:cxn ang="0">
                  <a:pos x="581" y="291"/>
                </a:cxn>
                <a:cxn ang="0">
                  <a:pos x="596" y="218"/>
                </a:cxn>
                <a:cxn ang="0">
                  <a:pos x="562" y="204"/>
                </a:cxn>
                <a:cxn ang="0">
                  <a:pos x="530" y="172"/>
                </a:cxn>
                <a:cxn ang="0">
                  <a:pos x="455" y="77"/>
                </a:cxn>
                <a:cxn ang="0">
                  <a:pos x="409" y="63"/>
                </a:cxn>
                <a:cxn ang="0">
                  <a:pos x="360" y="42"/>
                </a:cxn>
                <a:cxn ang="0">
                  <a:pos x="319" y="6"/>
                </a:cxn>
                <a:cxn ang="0">
                  <a:pos x="277" y="44"/>
                </a:cxn>
                <a:cxn ang="0">
                  <a:pos x="277" y="80"/>
                </a:cxn>
                <a:cxn ang="0">
                  <a:pos x="246" y="97"/>
                </a:cxn>
                <a:cxn ang="0">
                  <a:pos x="190" y="77"/>
                </a:cxn>
                <a:cxn ang="0">
                  <a:pos x="113" y="32"/>
                </a:cxn>
                <a:cxn ang="0">
                  <a:pos x="51" y="19"/>
                </a:cxn>
                <a:cxn ang="0">
                  <a:pos x="62" y="57"/>
                </a:cxn>
                <a:cxn ang="0">
                  <a:pos x="96" y="104"/>
                </a:cxn>
                <a:cxn ang="0">
                  <a:pos x="62" y="117"/>
                </a:cxn>
                <a:cxn ang="0">
                  <a:pos x="48" y="146"/>
                </a:cxn>
                <a:cxn ang="0">
                  <a:pos x="56" y="186"/>
                </a:cxn>
                <a:cxn ang="0">
                  <a:pos x="10" y="212"/>
                </a:cxn>
                <a:cxn ang="0">
                  <a:pos x="30" y="269"/>
                </a:cxn>
                <a:cxn ang="0">
                  <a:pos x="65" y="294"/>
                </a:cxn>
                <a:cxn ang="0">
                  <a:pos x="132" y="338"/>
                </a:cxn>
                <a:cxn ang="0">
                  <a:pos x="106" y="388"/>
                </a:cxn>
                <a:cxn ang="0">
                  <a:pos x="125" y="408"/>
                </a:cxn>
                <a:cxn ang="0">
                  <a:pos x="159" y="450"/>
                </a:cxn>
                <a:cxn ang="0">
                  <a:pos x="191" y="467"/>
                </a:cxn>
                <a:cxn ang="0">
                  <a:pos x="203" y="490"/>
                </a:cxn>
                <a:cxn ang="0">
                  <a:pos x="259" y="550"/>
                </a:cxn>
                <a:cxn ang="0">
                  <a:pos x="292" y="543"/>
                </a:cxn>
                <a:cxn ang="0">
                  <a:pos x="324" y="541"/>
                </a:cxn>
                <a:cxn ang="0">
                  <a:pos x="360" y="550"/>
                </a:cxn>
                <a:cxn ang="0">
                  <a:pos x="404" y="496"/>
                </a:cxn>
                <a:cxn ang="0">
                  <a:pos x="419" y="467"/>
                </a:cxn>
                <a:cxn ang="0">
                  <a:pos x="429" y="444"/>
                </a:cxn>
                <a:cxn ang="0">
                  <a:pos x="433" y="421"/>
                </a:cxn>
                <a:cxn ang="0">
                  <a:pos x="471" y="382"/>
                </a:cxn>
                <a:cxn ang="0">
                  <a:pos x="477" y="375"/>
                </a:cxn>
                <a:cxn ang="0">
                  <a:pos x="562" y="367"/>
                </a:cxn>
                <a:cxn ang="0">
                  <a:pos x="629" y="401"/>
                </a:cxn>
                <a:cxn ang="0">
                  <a:pos x="668" y="403"/>
                </a:cxn>
              </a:cxnLst>
              <a:rect l="0" t="0" r="r" b="b"/>
              <a:pathLst>
                <a:path w="668" h="550">
                  <a:moveTo>
                    <a:pt x="644" y="375"/>
                  </a:moveTo>
                  <a:lnTo>
                    <a:pt x="581" y="291"/>
                  </a:lnTo>
                  <a:lnTo>
                    <a:pt x="575" y="250"/>
                  </a:lnTo>
                  <a:lnTo>
                    <a:pt x="596" y="218"/>
                  </a:lnTo>
                  <a:lnTo>
                    <a:pt x="593" y="214"/>
                  </a:lnTo>
                  <a:lnTo>
                    <a:pt x="562" y="204"/>
                  </a:lnTo>
                  <a:lnTo>
                    <a:pt x="554" y="186"/>
                  </a:lnTo>
                  <a:lnTo>
                    <a:pt x="530" y="172"/>
                  </a:lnTo>
                  <a:lnTo>
                    <a:pt x="492" y="106"/>
                  </a:lnTo>
                  <a:lnTo>
                    <a:pt x="455" y="77"/>
                  </a:lnTo>
                  <a:lnTo>
                    <a:pt x="426" y="70"/>
                  </a:lnTo>
                  <a:lnTo>
                    <a:pt x="409" y="63"/>
                  </a:lnTo>
                  <a:lnTo>
                    <a:pt x="409" y="62"/>
                  </a:lnTo>
                  <a:lnTo>
                    <a:pt x="360" y="42"/>
                  </a:lnTo>
                  <a:lnTo>
                    <a:pt x="328" y="39"/>
                  </a:lnTo>
                  <a:lnTo>
                    <a:pt x="319" y="6"/>
                  </a:lnTo>
                  <a:lnTo>
                    <a:pt x="302" y="0"/>
                  </a:lnTo>
                  <a:lnTo>
                    <a:pt x="277" y="44"/>
                  </a:lnTo>
                  <a:lnTo>
                    <a:pt x="271" y="70"/>
                  </a:lnTo>
                  <a:lnTo>
                    <a:pt x="277" y="80"/>
                  </a:lnTo>
                  <a:lnTo>
                    <a:pt x="263" y="93"/>
                  </a:lnTo>
                  <a:lnTo>
                    <a:pt x="246" y="97"/>
                  </a:lnTo>
                  <a:lnTo>
                    <a:pt x="220" y="77"/>
                  </a:lnTo>
                  <a:lnTo>
                    <a:pt x="190" y="77"/>
                  </a:lnTo>
                  <a:lnTo>
                    <a:pt x="187" y="78"/>
                  </a:lnTo>
                  <a:lnTo>
                    <a:pt x="113" y="32"/>
                  </a:lnTo>
                  <a:lnTo>
                    <a:pt x="73" y="14"/>
                  </a:lnTo>
                  <a:lnTo>
                    <a:pt x="51" y="19"/>
                  </a:lnTo>
                  <a:lnTo>
                    <a:pt x="62" y="39"/>
                  </a:lnTo>
                  <a:lnTo>
                    <a:pt x="62" y="57"/>
                  </a:lnTo>
                  <a:lnTo>
                    <a:pt x="92" y="83"/>
                  </a:lnTo>
                  <a:lnTo>
                    <a:pt x="96" y="104"/>
                  </a:lnTo>
                  <a:lnTo>
                    <a:pt x="93" y="104"/>
                  </a:lnTo>
                  <a:lnTo>
                    <a:pt x="62" y="117"/>
                  </a:lnTo>
                  <a:lnTo>
                    <a:pt x="58" y="138"/>
                  </a:lnTo>
                  <a:lnTo>
                    <a:pt x="48" y="146"/>
                  </a:lnTo>
                  <a:lnTo>
                    <a:pt x="58" y="155"/>
                  </a:lnTo>
                  <a:lnTo>
                    <a:pt x="56" y="186"/>
                  </a:lnTo>
                  <a:lnTo>
                    <a:pt x="27" y="195"/>
                  </a:lnTo>
                  <a:lnTo>
                    <a:pt x="10" y="212"/>
                  </a:lnTo>
                  <a:lnTo>
                    <a:pt x="0" y="241"/>
                  </a:lnTo>
                  <a:lnTo>
                    <a:pt x="30" y="269"/>
                  </a:lnTo>
                  <a:lnTo>
                    <a:pt x="46" y="269"/>
                  </a:lnTo>
                  <a:lnTo>
                    <a:pt x="65" y="294"/>
                  </a:lnTo>
                  <a:lnTo>
                    <a:pt x="93" y="299"/>
                  </a:lnTo>
                  <a:lnTo>
                    <a:pt x="132" y="338"/>
                  </a:lnTo>
                  <a:lnTo>
                    <a:pt x="109" y="365"/>
                  </a:lnTo>
                  <a:lnTo>
                    <a:pt x="106" y="388"/>
                  </a:lnTo>
                  <a:lnTo>
                    <a:pt x="106" y="400"/>
                  </a:lnTo>
                  <a:lnTo>
                    <a:pt x="125" y="408"/>
                  </a:lnTo>
                  <a:lnTo>
                    <a:pt x="132" y="408"/>
                  </a:lnTo>
                  <a:lnTo>
                    <a:pt x="159" y="450"/>
                  </a:lnTo>
                  <a:lnTo>
                    <a:pt x="168" y="463"/>
                  </a:lnTo>
                  <a:lnTo>
                    <a:pt x="191" y="467"/>
                  </a:lnTo>
                  <a:lnTo>
                    <a:pt x="194" y="467"/>
                  </a:lnTo>
                  <a:lnTo>
                    <a:pt x="203" y="490"/>
                  </a:lnTo>
                  <a:lnTo>
                    <a:pt x="250" y="541"/>
                  </a:lnTo>
                  <a:lnTo>
                    <a:pt x="259" y="550"/>
                  </a:lnTo>
                  <a:lnTo>
                    <a:pt x="283" y="548"/>
                  </a:lnTo>
                  <a:lnTo>
                    <a:pt x="292" y="543"/>
                  </a:lnTo>
                  <a:lnTo>
                    <a:pt x="313" y="548"/>
                  </a:lnTo>
                  <a:lnTo>
                    <a:pt x="324" y="541"/>
                  </a:lnTo>
                  <a:lnTo>
                    <a:pt x="344" y="550"/>
                  </a:lnTo>
                  <a:lnTo>
                    <a:pt x="360" y="550"/>
                  </a:lnTo>
                  <a:lnTo>
                    <a:pt x="374" y="513"/>
                  </a:lnTo>
                  <a:lnTo>
                    <a:pt x="404" y="496"/>
                  </a:lnTo>
                  <a:lnTo>
                    <a:pt x="409" y="473"/>
                  </a:lnTo>
                  <a:lnTo>
                    <a:pt x="419" y="467"/>
                  </a:lnTo>
                  <a:lnTo>
                    <a:pt x="414" y="458"/>
                  </a:lnTo>
                  <a:lnTo>
                    <a:pt x="429" y="444"/>
                  </a:lnTo>
                  <a:lnTo>
                    <a:pt x="424" y="432"/>
                  </a:lnTo>
                  <a:lnTo>
                    <a:pt x="433" y="421"/>
                  </a:lnTo>
                  <a:lnTo>
                    <a:pt x="420" y="411"/>
                  </a:lnTo>
                  <a:lnTo>
                    <a:pt x="471" y="382"/>
                  </a:lnTo>
                  <a:lnTo>
                    <a:pt x="468" y="378"/>
                  </a:lnTo>
                  <a:lnTo>
                    <a:pt x="477" y="375"/>
                  </a:lnTo>
                  <a:lnTo>
                    <a:pt x="486" y="375"/>
                  </a:lnTo>
                  <a:lnTo>
                    <a:pt x="562" y="367"/>
                  </a:lnTo>
                  <a:lnTo>
                    <a:pt x="607" y="400"/>
                  </a:lnTo>
                  <a:lnTo>
                    <a:pt x="629" y="401"/>
                  </a:lnTo>
                  <a:lnTo>
                    <a:pt x="663" y="409"/>
                  </a:lnTo>
                  <a:lnTo>
                    <a:pt x="668" y="403"/>
                  </a:lnTo>
                  <a:lnTo>
                    <a:pt x="644" y="37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1" name="Freeform 59">
              <a:extLst>
                <a:ext uri="{FF2B5EF4-FFF2-40B4-BE49-F238E27FC236}">
                  <a16:creationId xmlns:a16="http://schemas.microsoft.com/office/drawing/2014/main" id="{337D6442-33A3-AC6E-67FE-66AB1F207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3372"/>
              <a:ext cx="316" cy="179"/>
            </a:xfrm>
            <a:custGeom>
              <a:avLst/>
              <a:gdLst/>
              <a:ahLst/>
              <a:cxnLst>
                <a:cxn ang="0">
                  <a:pos x="286" y="92"/>
                </a:cxn>
                <a:cxn ang="0">
                  <a:pos x="275" y="98"/>
                </a:cxn>
                <a:cxn ang="0">
                  <a:pos x="276" y="104"/>
                </a:cxn>
                <a:cxn ang="0">
                  <a:pos x="272" y="113"/>
                </a:cxn>
                <a:cxn ang="0">
                  <a:pos x="266" y="107"/>
                </a:cxn>
                <a:cxn ang="0">
                  <a:pos x="260" y="92"/>
                </a:cxn>
                <a:cxn ang="0">
                  <a:pos x="248" y="85"/>
                </a:cxn>
                <a:cxn ang="0">
                  <a:pos x="222" y="92"/>
                </a:cxn>
                <a:cxn ang="0">
                  <a:pos x="202" y="121"/>
                </a:cxn>
                <a:cxn ang="0">
                  <a:pos x="188" y="131"/>
                </a:cxn>
                <a:cxn ang="0">
                  <a:pos x="133" y="100"/>
                </a:cxn>
                <a:cxn ang="0">
                  <a:pos x="133" y="67"/>
                </a:cxn>
                <a:cxn ang="0">
                  <a:pos x="108" y="44"/>
                </a:cxn>
                <a:cxn ang="0">
                  <a:pos x="80" y="44"/>
                </a:cxn>
                <a:cxn ang="0">
                  <a:pos x="99" y="28"/>
                </a:cxn>
                <a:cxn ang="0">
                  <a:pos x="68" y="0"/>
                </a:cxn>
                <a:cxn ang="0">
                  <a:pos x="47" y="0"/>
                </a:cxn>
                <a:cxn ang="0">
                  <a:pos x="47" y="36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9" y="67"/>
                </a:cxn>
                <a:cxn ang="0">
                  <a:pos x="1" y="83"/>
                </a:cxn>
                <a:cxn ang="0">
                  <a:pos x="27" y="113"/>
                </a:cxn>
                <a:cxn ang="0">
                  <a:pos x="42" y="133"/>
                </a:cxn>
                <a:cxn ang="0">
                  <a:pos x="36" y="146"/>
                </a:cxn>
                <a:cxn ang="0">
                  <a:pos x="55" y="179"/>
                </a:cxn>
                <a:cxn ang="0">
                  <a:pos x="78" y="162"/>
                </a:cxn>
                <a:cxn ang="0">
                  <a:pos x="136" y="167"/>
                </a:cxn>
                <a:cxn ang="0">
                  <a:pos x="156" y="162"/>
                </a:cxn>
                <a:cxn ang="0">
                  <a:pos x="181" y="165"/>
                </a:cxn>
                <a:cxn ang="0">
                  <a:pos x="210" y="165"/>
                </a:cxn>
                <a:cxn ang="0">
                  <a:pos x="253" y="170"/>
                </a:cxn>
                <a:cxn ang="0">
                  <a:pos x="269" y="159"/>
                </a:cxn>
                <a:cxn ang="0">
                  <a:pos x="291" y="141"/>
                </a:cxn>
                <a:cxn ang="0">
                  <a:pos x="311" y="110"/>
                </a:cxn>
                <a:cxn ang="0">
                  <a:pos x="316" y="106"/>
                </a:cxn>
                <a:cxn ang="0">
                  <a:pos x="286" y="92"/>
                </a:cxn>
              </a:cxnLst>
              <a:rect l="0" t="0" r="r" b="b"/>
              <a:pathLst>
                <a:path w="316" h="179">
                  <a:moveTo>
                    <a:pt x="286" y="92"/>
                  </a:moveTo>
                  <a:lnTo>
                    <a:pt x="275" y="98"/>
                  </a:lnTo>
                  <a:lnTo>
                    <a:pt x="276" y="104"/>
                  </a:lnTo>
                  <a:lnTo>
                    <a:pt x="272" y="113"/>
                  </a:lnTo>
                  <a:lnTo>
                    <a:pt x="266" y="107"/>
                  </a:lnTo>
                  <a:lnTo>
                    <a:pt x="260" y="92"/>
                  </a:lnTo>
                  <a:lnTo>
                    <a:pt x="248" y="85"/>
                  </a:lnTo>
                  <a:lnTo>
                    <a:pt x="222" y="92"/>
                  </a:lnTo>
                  <a:lnTo>
                    <a:pt x="202" y="121"/>
                  </a:lnTo>
                  <a:lnTo>
                    <a:pt x="188" y="131"/>
                  </a:lnTo>
                  <a:lnTo>
                    <a:pt x="133" y="100"/>
                  </a:lnTo>
                  <a:lnTo>
                    <a:pt x="133" y="67"/>
                  </a:lnTo>
                  <a:lnTo>
                    <a:pt x="108" y="44"/>
                  </a:lnTo>
                  <a:lnTo>
                    <a:pt x="80" y="44"/>
                  </a:lnTo>
                  <a:lnTo>
                    <a:pt x="99" y="28"/>
                  </a:lnTo>
                  <a:lnTo>
                    <a:pt x="68" y="0"/>
                  </a:lnTo>
                  <a:lnTo>
                    <a:pt x="47" y="0"/>
                  </a:lnTo>
                  <a:lnTo>
                    <a:pt x="47" y="3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9" y="67"/>
                  </a:lnTo>
                  <a:lnTo>
                    <a:pt x="1" y="83"/>
                  </a:lnTo>
                  <a:lnTo>
                    <a:pt x="27" y="113"/>
                  </a:lnTo>
                  <a:lnTo>
                    <a:pt x="42" y="133"/>
                  </a:lnTo>
                  <a:lnTo>
                    <a:pt x="36" y="146"/>
                  </a:lnTo>
                  <a:lnTo>
                    <a:pt x="55" y="179"/>
                  </a:lnTo>
                  <a:lnTo>
                    <a:pt x="78" y="162"/>
                  </a:lnTo>
                  <a:lnTo>
                    <a:pt x="136" y="167"/>
                  </a:lnTo>
                  <a:lnTo>
                    <a:pt x="156" y="162"/>
                  </a:lnTo>
                  <a:lnTo>
                    <a:pt x="181" y="165"/>
                  </a:lnTo>
                  <a:lnTo>
                    <a:pt x="210" y="165"/>
                  </a:lnTo>
                  <a:lnTo>
                    <a:pt x="253" y="170"/>
                  </a:lnTo>
                  <a:lnTo>
                    <a:pt x="269" y="159"/>
                  </a:lnTo>
                  <a:lnTo>
                    <a:pt x="291" y="141"/>
                  </a:lnTo>
                  <a:lnTo>
                    <a:pt x="311" y="110"/>
                  </a:lnTo>
                  <a:lnTo>
                    <a:pt x="316" y="106"/>
                  </a:lnTo>
                  <a:lnTo>
                    <a:pt x="286" y="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2" name="Freeform 60">
              <a:extLst>
                <a:ext uri="{FF2B5EF4-FFF2-40B4-BE49-F238E27FC236}">
                  <a16:creationId xmlns:a16="http://schemas.microsoft.com/office/drawing/2014/main" id="{3E56DC4F-17FB-5765-50F0-1D38CB15C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3372"/>
              <a:ext cx="316" cy="179"/>
            </a:xfrm>
            <a:custGeom>
              <a:avLst/>
              <a:gdLst/>
              <a:ahLst/>
              <a:cxnLst>
                <a:cxn ang="0">
                  <a:pos x="286" y="92"/>
                </a:cxn>
                <a:cxn ang="0">
                  <a:pos x="275" y="98"/>
                </a:cxn>
                <a:cxn ang="0">
                  <a:pos x="276" y="104"/>
                </a:cxn>
                <a:cxn ang="0">
                  <a:pos x="272" y="113"/>
                </a:cxn>
                <a:cxn ang="0">
                  <a:pos x="266" y="107"/>
                </a:cxn>
                <a:cxn ang="0">
                  <a:pos x="260" y="92"/>
                </a:cxn>
                <a:cxn ang="0">
                  <a:pos x="248" y="85"/>
                </a:cxn>
                <a:cxn ang="0">
                  <a:pos x="222" y="92"/>
                </a:cxn>
                <a:cxn ang="0">
                  <a:pos x="202" y="121"/>
                </a:cxn>
                <a:cxn ang="0">
                  <a:pos x="188" y="131"/>
                </a:cxn>
                <a:cxn ang="0">
                  <a:pos x="133" y="100"/>
                </a:cxn>
                <a:cxn ang="0">
                  <a:pos x="133" y="67"/>
                </a:cxn>
                <a:cxn ang="0">
                  <a:pos x="108" y="44"/>
                </a:cxn>
                <a:cxn ang="0">
                  <a:pos x="80" y="44"/>
                </a:cxn>
                <a:cxn ang="0">
                  <a:pos x="99" y="28"/>
                </a:cxn>
                <a:cxn ang="0">
                  <a:pos x="68" y="0"/>
                </a:cxn>
                <a:cxn ang="0">
                  <a:pos x="47" y="0"/>
                </a:cxn>
                <a:cxn ang="0">
                  <a:pos x="47" y="36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9" y="67"/>
                </a:cxn>
                <a:cxn ang="0">
                  <a:pos x="1" y="83"/>
                </a:cxn>
                <a:cxn ang="0">
                  <a:pos x="27" y="113"/>
                </a:cxn>
                <a:cxn ang="0">
                  <a:pos x="42" y="133"/>
                </a:cxn>
                <a:cxn ang="0">
                  <a:pos x="36" y="146"/>
                </a:cxn>
                <a:cxn ang="0">
                  <a:pos x="55" y="179"/>
                </a:cxn>
                <a:cxn ang="0">
                  <a:pos x="78" y="162"/>
                </a:cxn>
                <a:cxn ang="0">
                  <a:pos x="136" y="167"/>
                </a:cxn>
                <a:cxn ang="0">
                  <a:pos x="156" y="162"/>
                </a:cxn>
                <a:cxn ang="0">
                  <a:pos x="181" y="165"/>
                </a:cxn>
                <a:cxn ang="0">
                  <a:pos x="210" y="165"/>
                </a:cxn>
                <a:cxn ang="0">
                  <a:pos x="253" y="170"/>
                </a:cxn>
                <a:cxn ang="0">
                  <a:pos x="269" y="159"/>
                </a:cxn>
                <a:cxn ang="0">
                  <a:pos x="291" y="141"/>
                </a:cxn>
                <a:cxn ang="0">
                  <a:pos x="311" y="110"/>
                </a:cxn>
                <a:cxn ang="0">
                  <a:pos x="316" y="106"/>
                </a:cxn>
                <a:cxn ang="0">
                  <a:pos x="286" y="92"/>
                </a:cxn>
              </a:cxnLst>
              <a:rect l="0" t="0" r="r" b="b"/>
              <a:pathLst>
                <a:path w="316" h="179">
                  <a:moveTo>
                    <a:pt x="286" y="92"/>
                  </a:moveTo>
                  <a:lnTo>
                    <a:pt x="275" y="98"/>
                  </a:lnTo>
                  <a:lnTo>
                    <a:pt x="276" y="104"/>
                  </a:lnTo>
                  <a:lnTo>
                    <a:pt x="272" y="113"/>
                  </a:lnTo>
                  <a:lnTo>
                    <a:pt x="266" y="107"/>
                  </a:lnTo>
                  <a:lnTo>
                    <a:pt x="260" y="92"/>
                  </a:lnTo>
                  <a:lnTo>
                    <a:pt x="248" y="85"/>
                  </a:lnTo>
                  <a:lnTo>
                    <a:pt x="222" y="92"/>
                  </a:lnTo>
                  <a:lnTo>
                    <a:pt x="202" y="121"/>
                  </a:lnTo>
                  <a:lnTo>
                    <a:pt x="188" y="131"/>
                  </a:lnTo>
                  <a:lnTo>
                    <a:pt x="133" y="100"/>
                  </a:lnTo>
                  <a:lnTo>
                    <a:pt x="133" y="67"/>
                  </a:lnTo>
                  <a:lnTo>
                    <a:pt x="108" y="44"/>
                  </a:lnTo>
                  <a:lnTo>
                    <a:pt x="80" y="44"/>
                  </a:lnTo>
                  <a:lnTo>
                    <a:pt x="99" y="28"/>
                  </a:lnTo>
                  <a:lnTo>
                    <a:pt x="68" y="0"/>
                  </a:lnTo>
                  <a:lnTo>
                    <a:pt x="47" y="0"/>
                  </a:lnTo>
                  <a:lnTo>
                    <a:pt x="47" y="3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9" y="67"/>
                  </a:lnTo>
                  <a:lnTo>
                    <a:pt x="1" y="83"/>
                  </a:lnTo>
                  <a:lnTo>
                    <a:pt x="27" y="113"/>
                  </a:lnTo>
                  <a:lnTo>
                    <a:pt x="42" y="133"/>
                  </a:lnTo>
                  <a:lnTo>
                    <a:pt x="36" y="146"/>
                  </a:lnTo>
                  <a:lnTo>
                    <a:pt x="55" y="179"/>
                  </a:lnTo>
                  <a:lnTo>
                    <a:pt x="78" y="162"/>
                  </a:lnTo>
                  <a:lnTo>
                    <a:pt x="136" y="167"/>
                  </a:lnTo>
                  <a:lnTo>
                    <a:pt x="156" y="162"/>
                  </a:lnTo>
                  <a:lnTo>
                    <a:pt x="181" y="165"/>
                  </a:lnTo>
                  <a:lnTo>
                    <a:pt x="210" y="165"/>
                  </a:lnTo>
                  <a:lnTo>
                    <a:pt x="253" y="170"/>
                  </a:lnTo>
                  <a:lnTo>
                    <a:pt x="269" y="159"/>
                  </a:lnTo>
                  <a:lnTo>
                    <a:pt x="291" y="141"/>
                  </a:lnTo>
                  <a:lnTo>
                    <a:pt x="311" y="110"/>
                  </a:lnTo>
                  <a:lnTo>
                    <a:pt x="316" y="106"/>
                  </a:lnTo>
                  <a:lnTo>
                    <a:pt x="286" y="9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3" name="Freeform 61">
              <a:extLst>
                <a:ext uri="{FF2B5EF4-FFF2-40B4-BE49-F238E27FC236}">
                  <a16:creationId xmlns:a16="http://schemas.microsoft.com/office/drawing/2014/main" id="{C37F15F7-4FC4-9F6F-A6E9-B5B0B6948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3240"/>
              <a:ext cx="230" cy="265"/>
            </a:xfrm>
            <a:custGeom>
              <a:avLst/>
              <a:gdLst/>
              <a:ahLst/>
              <a:cxnLst>
                <a:cxn ang="0">
                  <a:pos x="205" y="213"/>
                </a:cxn>
                <a:cxn ang="0">
                  <a:pos x="209" y="209"/>
                </a:cxn>
                <a:cxn ang="0">
                  <a:pos x="205" y="195"/>
                </a:cxn>
                <a:cxn ang="0">
                  <a:pos x="218" y="169"/>
                </a:cxn>
                <a:cxn ang="0">
                  <a:pos x="206" y="148"/>
                </a:cxn>
                <a:cxn ang="0">
                  <a:pos x="168" y="146"/>
                </a:cxn>
                <a:cxn ang="0">
                  <a:pos x="149" y="117"/>
                </a:cxn>
                <a:cxn ang="0">
                  <a:pos x="168" y="107"/>
                </a:cxn>
                <a:cxn ang="0">
                  <a:pos x="158" y="89"/>
                </a:cxn>
                <a:cxn ang="0">
                  <a:pos x="164" y="68"/>
                </a:cxn>
                <a:cxn ang="0">
                  <a:pos x="153" y="55"/>
                </a:cxn>
                <a:cxn ang="0">
                  <a:pos x="123" y="63"/>
                </a:cxn>
                <a:cxn ang="0">
                  <a:pos x="111" y="57"/>
                </a:cxn>
                <a:cxn ang="0">
                  <a:pos x="101" y="31"/>
                </a:cxn>
                <a:cxn ang="0">
                  <a:pos x="95" y="0"/>
                </a:cxn>
                <a:cxn ang="0">
                  <a:pos x="53" y="31"/>
                </a:cxn>
                <a:cxn ang="0">
                  <a:pos x="49" y="52"/>
                </a:cxn>
                <a:cxn ang="0">
                  <a:pos x="36" y="68"/>
                </a:cxn>
                <a:cxn ang="0">
                  <a:pos x="17" y="72"/>
                </a:cxn>
                <a:cxn ang="0">
                  <a:pos x="22" y="80"/>
                </a:cxn>
                <a:cxn ang="0">
                  <a:pos x="9" y="99"/>
                </a:cxn>
                <a:cxn ang="0">
                  <a:pos x="9" y="126"/>
                </a:cxn>
                <a:cxn ang="0">
                  <a:pos x="0" y="144"/>
                </a:cxn>
                <a:cxn ang="0">
                  <a:pos x="7" y="181"/>
                </a:cxn>
                <a:cxn ang="0">
                  <a:pos x="54" y="169"/>
                </a:cxn>
                <a:cxn ang="0">
                  <a:pos x="54" y="133"/>
                </a:cxn>
                <a:cxn ang="0">
                  <a:pos x="76" y="133"/>
                </a:cxn>
                <a:cxn ang="0">
                  <a:pos x="107" y="161"/>
                </a:cxn>
                <a:cxn ang="0">
                  <a:pos x="87" y="178"/>
                </a:cxn>
                <a:cxn ang="0">
                  <a:pos x="117" y="178"/>
                </a:cxn>
                <a:cxn ang="0">
                  <a:pos x="141" y="201"/>
                </a:cxn>
                <a:cxn ang="0">
                  <a:pos x="141" y="233"/>
                </a:cxn>
                <a:cxn ang="0">
                  <a:pos x="195" y="265"/>
                </a:cxn>
                <a:cxn ang="0">
                  <a:pos x="209" y="255"/>
                </a:cxn>
                <a:cxn ang="0">
                  <a:pos x="230" y="225"/>
                </a:cxn>
                <a:cxn ang="0">
                  <a:pos x="205" y="213"/>
                </a:cxn>
              </a:cxnLst>
              <a:rect l="0" t="0" r="r" b="b"/>
              <a:pathLst>
                <a:path w="230" h="265">
                  <a:moveTo>
                    <a:pt x="205" y="213"/>
                  </a:moveTo>
                  <a:lnTo>
                    <a:pt x="209" y="209"/>
                  </a:lnTo>
                  <a:lnTo>
                    <a:pt x="205" y="195"/>
                  </a:lnTo>
                  <a:lnTo>
                    <a:pt x="218" y="169"/>
                  </a:lnTo>
                  <a:lnTo>
                    <a:pt x="206" y="148"/>
                  </a:lnTo>
                  <a:lnTo>
                    <a:pt x="168" y="146"/>
                  </a:lnTo>
                  <a:lnTo>
                    <a:pt x="149" y="117"/>
                  </a:lnTo>
                  <a:lnTo>
                    <a:pt x="168" y="107"/>
                  </a:lnTo>
                  <a:lnTo>
                    <a:pt x="158" y="89"/>
                  </a:lnTo>
                  <a:lnTo>
                    <a:pt x="164" y="68"/>
                  </a:lnTo>
                  <a:lnTo>
                    <a:pt x="153" y="55"/>
                  </a:lnTo>
                  <a:lnTo>
                    <a:pt x="123" y="63"/>
                  </a:lnTo>
                  <a:lnTo>
                    <a:pt x="111" y="57"/>
                  </a:lnTo>
                  <a:lnTo>
                    <a:pt x="101" y="31"/>
                  </a:lnTo>
                  <a:lnTo>
                    <a:pt x="95" y="0"/>
                  </a:lnTo>
                  <a:lnTo>
                    <a:pt x="53" y="31"/>
                  </a:lnTo>
                  <a:lnTo>
                    <a:pt x="49" y="52"/>
                  </a:lnTo>
                  <a:lnTo>
                    <a:pt x="36" y="68"/>
                  </a:lnTo>
                  <a:lnTo>
                    <a:pt x="17" y="72"/>
                  </a:lnTo>
                  <a:lnTo>
                    <a:pt x="22" y="80"/>
                  </a:lnTo>
                  <a:lnTo>
                    <a:pt x="9" y="99"/>
                  </a:lnTo>
                  <a:lnTo>
                    <a:pt x="9" y="126"/>
                  </a:lnTo>
                  <a:lnTo>
                    <a:pt x="0" y="144"/>
                  </a:lnTo>
                  <a:lnTo>
                    <a:pt x="7" y="181"/>
                  </a:lnTo>
                  <a:lnTo>
                    <a:pt x="54" y="169"/>
                  </a:lnTo>
                  <a:lnTo>
                    <a:pt x="54" y="133"/>
                  </a:lnTo>
                  <a:lnTo>
                    <a:pt x="76" y="133"/>
                  </a:lnTo>
                  <a:lnTo>
                    <a:pt x="107" y="161"/>
                  </a:lnTo>
                  <a:lnTo>
                    <a:pt x="87" y="178"/>
                  </a:lnTo>
                  <a:lnTo>
                    <a:pt x="117" y="178"/>
                  </a:lnTo>
                  <a:lnTo>
                    <a:pt x="141" y="201"/>
                  </a:lnTo>
                  <a:lnTo>
                    <a:pt x="141" y="233"/>
                  </a:lnTo>
                  <a:lnTo>
                    <a:pt x="195" y="265"/>
                  </a:lnTo>
                  <a:lnTo>
                    <a:pt x="209" y="255"/>
                  </a:lnTo>
                  <a:lnTo>
                    <a:pt x="230" y="225"/>
                  </a:lnTo>
                  <a:lnTo>
                    <a:pt x="205" y="21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4" name="Freeform 62">
              <a:extLst>
                <a:ext uri="{FF2B5EF4-FFF2-40B4-BE49-F238E27FC236}">
                  <a16:creationId xmlns:a16="http://schemas.microsoft.com/office/drawing/2014/main" id="{F027AB37-F707-E7DA-A468-3DAEC07F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3240"/>
              <a:ext cx="230" cy="265"/>
            </a:xfrm>
            <a:custGeom>
              <a:avLst/>
              <a:gdLst/>
              <a:ahLst/>
              <a:cxnLst>
                <a:cxn ang="0">
                  <a:pos x="205" y="213"/>
                </a:cxn>
                <a:cxn ang="0">
                  <a:pos x="209" y="209"/>
                </a:cxn>
                <a:cxn ang="0">
                  <a:pos x="205" y="195"/>
                </a:cxn>
                <a:cxn ang="0">
                  <a:pos x="218" y="169"/>
                </a:cxn>
                <a:cxn ang="0">
                  <a:pos x="206" y="148"/>
                </a:cxn>
                <a:cxn ang="0">
                  <a:pos x="168" y="146"/>
                </a:cxn>
                <a:cxn ang="0">
                  <a:pos x="149" y="117"/>
                </a:cxn>
                <a:cxn ang="0">
                  <a:pos x="168" y="107"/>
                </a:cxn>
                <a:cxn ang="0">
                  <a:pos x="158" y="89"/>
                </a:cxn>
                <a:cxn ang="0">
                  <a:pos x="164" y="68"/>
                </a:cxn>
                <a:cxn ang="0">
                  <a:pos x="153" y="55"/>
                </a:cxn>
                <a:cxn ang="0">
                  <a:pos x="123" y="63"/>
                </a:cxn>
                <a:cxn ang="0">
                  <a:pos x="111" y="57"/>
                </a:cxn>
                <a:cxn ang="0">
                  <a:pos x="101" y="31"/>
                </a:cxn>
                <a:cxn ang="0">
                  <a:pos x="95" y="0"/>
                </a:cxn>
                <a:cxn ang="0">
                  <a:pos x="53" y="31"/>
                </a:cxn>
                <a:cxn ang="0">
                  <a:pos x="49" y="52"/>
                </a:cxn>
                <a:cxn ang="0">
                  <a:pos x="36" y="68"/>
                </a:cxn>
                <a:cxn ang="0">
                  <a:pos x="17" y="72"/>
                </a:cxn>
                <a:cxn ang="0">
                  <a:pos x="22" y="80"/>
                </a:cxn>
                <a:cxn ang="0">
                  <a:pos x="9" y="99"/>
                </a:cxn>
                <a:cxn ang="0">
                  <a:pos x="9" y="126"/>
                </a:cxn>
                <a:cxn ang="0">
                  <a:pos x="0" y="144"/>
                </a:cxn>
                <a:cxn ang="0">
                  <a:pos x="7" y="181"/>
                </a:cxn>
                <a:cxn ang="0">
                  <a:pos x="54" y="169"/>
                </a:cxn>
                <a:cxn ang="0">
                  <a:pos x="54" y="133"/>
                </a:cxn>
                <a:cxn ang="0">
                  <a:pos x="76" y="133"/>
                </a:cxn>
                <a:cxn ang="0">
                  <a:pos x="107" y="161"/>
                </a:cxn>
                <a:cxn ang="0">
                  <a:pos x="87" y="178"/>
                </a:cxn>
                <a:cxn ang="0">
                  <a:pos x="117" y="178"/>
                </a:cxn>
                <a:cxn ang="0">
                  <a:pos x="141" y="201"/>
                </a:cxn>
                <a:cxn ang="0">
                  <a:pos x="141" y="233"/>
                </a:cxn>
                <a:cxn ang="0">
                  <a:pos x="195" y="265"/>
                </a:cxn>
                <a:cxn ang="0">
                  <a:pos x="209" y="255"/>
                </a:cxn>
                <a:cxn ang="0">
                  <a:pos x="230" y="225"/>
                </a:cxn>
                <a:cxn ang="0">
                  <a:pos x="205" y="213"/>
                </a:cxn>
              </a:cxnLst>
              <a:rect l="0" t="0" r="r" b="b"/>
              <a:pathLst>
                <a:path w="230" h="265">
                  <a:moveTo>
                    <a:pt x="205" y="213"/>
                  </a:moveTo>
                  <a:lnTo>
                    <a:pt x="209" y="209"/>
                  </a:lnTo>
                  <a:lnTo>
                    <a:pt x="205" y="195"/>
                  </a:lnTo>
                  <a:lnTo>
                    <a:pt x="218" y="169"/>
                  </a:lnTo>
                  <a:lnTo>
                    <a:pt x="206" y="148"/>
                  </a:lnTo>
                  <a:lnTo>
                    <a:pt x="168" y="146"/>
                  </a:lnTo>
                  <a:lnTo>
                    <a:pt x="149" y="117"/>
                  </a:lnTo>
                  <a:lnTo>
                    <a:pt x="168" y="107"/>
                  </a:lnTo>
                  <a:lnTo>
                    <a:pt x="158" y="89"/>
                  </a:lnTo>
                  <a:lnTo>
                    <a:pt x="164" y="68"/>
                  </a:lnTo>
                  <a:lnTo>
                    <a:pt x="153" y="55"/>
                  </a:lnTo>
                  <a:lnTo>
                    <a:pt x="123" y="63"/>
                  </a:lnTo>
                  <a:lnTo>
                    <a:pt x="111" y="57"/>
                  </a:lnTo>
                  <a:lnTo>
                    <a:pt x="101" y="31"/>
                  </a:lnTo>
                  <a:lnTo>
                    <a:pt x="95" y="0"/>
                  </a:lnTo>
                  <a:lnTo>
                    <a:pt x="53" y="31"/>
                  </a:lnTo>
                  <a:lnTo>
                    <a:pt x="49" y="52"/>
                  </a:lnTo>
                  <a:lnTo>
                    <a:pt x="36" y="68"/>
                  </a:lnTo>
                  <a:lnTo>
                    <a:pt x="17" y="72"/>
                  </a:lnTo>
                  <a:lnTo>
                    <a:pt x="22" y="80"/>
                  </a:lnTo>
                  <a:lnTo>
                    <a:pt x="9" y="99"/>
                  </a:lnTo>
                  <a:lnTo>
                    <a:pt x="9" y="126"/>
                  </a:lnTo>
                  <a:lnTo>
                    <a:pt x="0" y="144"/>
                  </a:lnTo>
                  <a:lnTo>
                    <a:pt x="7" y="181"/>
                  </a:lnTo>
                  <a:lnTo>
                    <a:pt x="54" y="169"/>
                  </a:lnTo>
                  <a:lnTo>
                    <a:pt x="54" y="133"/>
                  </a:lnTo>
                  <a:lnTo>
                    <a:pt x="76" y="133"/>
                  </a:lnTo>
                  <a:lnTo>
                    <a:pt x="107" y="161"/>
                  </a:lnTo>
                  <a:lnTo>
                    <a:pt x="87" y="178"/>
                  </a:lnTo>
                  <a:lnTo>
                    <a:pt x="117" y="178"/>
                  </a:lnTo>
                  <a:lnTo>
                    <a:pt x="141" y="201"/>
                  </a:lnTo>
                  <a:lnTo>
                    <a:pt x="141" y="233"/>
                  </a:lnTo>
                  <a:lnTo>
                    <a:pt x="195" y="265"/>
                  </a:lnTo>
                  <a:lnTo>
                    <a:pt x="209" y="255"/>
                  </a:lnTo>
                  <a:lnTo>
                    <a:pt x="230" y="225"/>
                  </a:lnTo>
                  <a:lnTo>
                    <a:pt x="205" y="213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5" name="Freeform 63">
              <a:extLst>
                <a:ext uri="{FF2B5EF4-FFF2-40B4-BE49-F238E27FC236}">
                  <a16:creationId xmlns:a16="http://schemas.microsoft.com/office/drawing/2014/main" id="{ADAD1A04-E887-E93D-465E-DFA7920B9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3119"/>
              <a:ext cx="241" cy="196"/>
            </a:xfrm>
            <a:custGeom>
              <a:avLst/>
              <a:gdLst/>
              <a:ahLst/>
              <a:cxnLst>
                <a:cxn ang="0">
                  <a:pos x="241" y="132"/>
                </a:cxn>
                <a:cxn ang="0">
                  <a:pos x="226" y="120"/>
                </a:cxn>
                <a:cxn ang="0">
                  <a:pos x="205" y="125"/>
                </a:cxn>
                <a:cxn ang="0">
                  <a:pos x="197" y="117"/>
                </a:cxn>
                <a:cxn ang="0">
                  <a:pos x="203" y="106"/>
                </a:cxn>
                <a:cxn ang="0">
                  <a:pos x="203" y="87"/>
                </a:cxn>
                <a:cxn ang="0">
                  <a:pos x="218" y="62"/>
                </a:cxn>
                <a:cxn ang="0">
                  <a:pos x="213" y="53"/>
                </a:cxn>
                <a:cxn ang="0">
                  <a:pos x="221" y="28"/>
                </a:cxn>
                <a:cxn ang="0">
                  <a:pos x="215" y="23"/>
                </a:cxn>
                <a:cxn ang="0">
                  <a:pos x="192" y="27"/>
                </a:cxn>
                <a:cxn ang="0">
                  <a:pos x="169" y="13"/>
                </a:cxn>
                <a:cxn ang="0">
                  <a:pos x="115" y="13"/>
                </a:cxn>
                <a:cxn ang="0">
                  <a:pos x="102" y="0"/>
                </a:cxn>
                <a:cxn ang="0">
                  <a:pos x="93" y="14"/>
                </a:cxn>
                <a:cxn ang="0">
                  <a:pos x="86" y="30"/>
                </a:cxn>
                <a:cxn ang="0">
                  <a:pos x="73" y="31"/>
                </a:cxn>
                <a:cxn ang="0">
                  <a:pos x="63" y="48"/>
                </a:cxn>
                <a:cxn ang="0">
                  <a:pos x="52" y="48"/>
                </a:cxn>
                <a:cxn ang="0">
                  <a:pos x="31" y="59"/>
                </a:cxn>
                <a:cxn ang="0">
                  <a:pos x="24" y="54"/>
                </a:cxn>
                <a:cxn ang="0">
                  <a:pos x="0" y="62"/>
                </a:cxn>
                <a:cxn ang="0">
                  <a:pos x="0" y="74"/>
                </a:cxn>
                <a:cxn ang="0">
                  <a:pos x="37" y="74"/>
                </a:cxn>
                <a:cxn ang="0">
                  <a:pos x="37" y="89"/>
                </a:cxn>
                <a:cxn ang="0">
                  <a:pos x="58" y="106"/>
                </a:cxn>
                <a:cxn ang="0">
                  <a:pos x="38" y="123"/>
                </a:cxn>
                <a:cxn ang="0">
                  <a:pos x="79" y="123"/>
                </a:cxn>
                <a:cxn ang="0">
                  <a:pos x="88" y="182"/>
                </a:cxn>
                <a:cxn ang="0">
                  <a:pos x="90" y="182"/>
                </a:cxn>
                <a:cxn ang="0">
                  <a:pos x="120" y="196"/>
                </a:cxn>
                <a:cxn ang="0">
                  <a:pos x="144" y="181"/>
                </a:cxn>
                <a:cxn ang="0">
                  <a:pos x="157" y="182"/>
                </a:cxn>
                <a:cxn ang="0">
                  <a:pos x="192" y="166"/>
                </a:cxn>
                <a:cxn ang="0">
                  <a:pos x="227" y="166"/>
                </a:cxn>
                <a:cxn ang="0">
                  <a:pos x="226" y="153"/>
                </a:cxn>
                <a:cxn ang="0">
                  <a:pos x="241" y="138"/>
                </a:cxn>
                <a:cxn ang="0">
                  <a:pos x="241" y="132"/>
                </a:cxn>
              </a:cxnLst>
              <a:rect l="0" t="0" r="r" b="b"/>
              <a:pathLst>
                <a:path w="241" h="196">
                  <a:moveTo>
                    <a:pt x="241" y="132"/>
                  </a:moveTo>
                  <a:lnTo>
                    <a:pt x="226" y="120"/>
                  </a:lnTo>
                  <a:lnTo>
                    <a:pt x="205" y="125"/>
                  </a:lnTo>
                  <a:lnTo>
                    <a:pt x="197" y="117"/>
                  </a:lnTo>
                  <a:lnTo>
                    <a:pt x="203" y="106"/>
                  </a:lnTo>
                  <a:lnTo>
                    <a:pt x="203" y="87"/>
                  </a:lnTo>
                  <a:lnTo>
                    <a:pt x="218" y="62"/>
                  </a:lnTo>
                  <a:lnTo>
                    <a:pt x="213" y="53"/>
                  </a:lnTo>
                  <a:lnTo>
                    <a:pt x="221" y="28"/>
                  </a:lnTo>
                  <a:lnTo>
                    <a:pt x="215" y="23"/>
                  </a:lnTo>
                  <a:lnTo>
                    <a:pt x="192" y="27"/>
                  </a:lnTo>
                  <a:lnTo>
                    <a:pt x="169" y="13"/>
                  </a:lnTo>
                  <a:lnTo>
                    <a:pt x="115" y="13"/>
                  </a:lnTo>
                  <a:lnTo>
                    <a:pt x="102" y="0"/>
                  </a:lnTo>
                  <a:lnTo>
                    <a:pt x="93" y="14"/>
                  </a:lnTo>
                  <a:lnTo>
                    <a:pt x="86" y="30"/>
                  </a:lnTo>
                  <a:lnTo>
                    <a:pt x="73" y="31"/>
                  </a:lnTo>
                  <a:lnTo>
                    <a:pt x="63" y="48"/>
                  </a:lnTo>
                  <a:lnTo>
                    <a:pt x="52" y="48"/>
                  </a:lnTo>
                  <a:lnTo>
                    <a:pt x="31" y="59"/>
                  </a:lnTo>
                  <a:lnTo>
                    <a:pt x="24" y="54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89"/>
                  </a:lnTo>
                  <a:lnTo>
                    <a:pt x="58" y="106"/>
                  </a:lnTo>
                  <a:lnTo>
                    <a:pt x="38" y="123"/>
                  </a:lnTo>
                  <a:lnTo>
                    <a:pt x="79" y="123"/>
                  </a:lnTo>
                  <a:lnTo>
                    <a:pt x="88" y="182"/>
                  </a:lnTo>
                  <a:lnTo>
                    <a:pt x="90" y="182"/>
                  </a:lnTo>
                  <a:lnTo>
                    <a:pt x="120" y="196"/>
                  </a:lnTo>
                  <a:lnTo>
                    <a:pt x="144" y="181"/>
                  </a:lnTo>
                  <a:lnTo>
                    <a:pt x="157" y="182"/>
                  </a:lnTo>
                  <a:lnTo>
                    <a:pt x="192" y="166"/>
                  </a:lnTo>
                  <a:lnTo>
                    <a:pt x="227" y="166"/>
                  </a:lnTo>
                  <a:lnTo>
                    <a:pt x="226" y="153"/>
                  </a:lnTo>
                  <a:lnTo>
                    <a:pt x="241" y="138"/>
                  </a:lnTo>
                  <a:lnTo>
                    <a:pt x="241" y="1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6" name="Freeform 64">
              <a:extLst>
                <a:ext uri="{FF2B5EF4-FFF2-40B4-BE49-F238E27FC236}">
                  <a16:creationId xmlns:a16="http://schemas.microsoft.com/office/drawing/2014/main" id="{2A131B6A-0151-35AF-B09A-C9282837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3119"/>
              <a:ext cx="241" cy="196"/>
            </a:xfrm>
            <a:custGeom>
              <a:avLst/>
              <a:gdLst/>
              <a:ahLst/>
              <a:cxnLst>
                <a:cxn ang="0">
                  <a:pos x="241" y="132"/>
                </a:cxn>
                <a:cxn ang="0">
                  <a:pos x="226" y="120"/>
                </a:cxn>
                <a:cxn ang="0">
                  <a:pos x="205" y="125"/>
                </a:cxn>
                <a:cxn ang="0">
                  <a:pos x="197" y="117"/>
                </a:cxn>
                <a:cxn ang="0">
                  <a:pos x="203" y="106"/>
                </a:cxn>
                <a:cxn ang="0">
                  <a:pos x="203" y="87"/>
                </a:cxn>
                <a:cxn ang="0">
                  <a:pos x="218" y="62"/>
                </a:cxn>
                <a:cxn ang="0">
                  <a:pos x="213" y="53"/>
                </a:cxn>
                <a:cxn ang="0">
                  <a:pos x="221" y="28"/>
                </a:cxn>
                <a:cxn ang="0">
                  <a:pos x="215" y="23"/>
                </a:cxn>
                <a:cxn ang="0">
                  <a:pos x="192" y="27"/>
                </a:cxn>
                <a:cxn ang="0">
                  <a:pos x="169" y="13"/>
                </a:cxn>
                <a:cxn ang="0">
                  <a:pos x="115" y="13"/>
                </a:cxn>
                <a:cxn ang="0">
                  <a:pos x="102" y="0"/>
                </a:cxn>
                <a:cxn ang="0">
                  <a:pos x="93" y="14"/>
                </a:cxn>
                <a:cxn ang="0">
                  <a:pos x="86" y="30"/>
                </a:cxn>
                <a:cxn ang="0">
                  <a:pos x="73" y="31"/>
                </a:cxn>
                <a:cxn ang="0">
                  <a:pos x="63" y="48"/>
                </a:cxn>
                <a:cxn ang="0">
                  <a:pos x="52" y="48"/>
                </a:cxn>
                <a:cxn ang="0">
                  <a:pos x="31" y="59"/>
                </a:cxn>
                <a:cxn ang="0">
                  <a:pos x="24" y="54"/>
                </a:cxn>
                <a:cxn ang="0">
                  <a:pos x="0" y="62"/>
                </a:cxn>
                <a:cxn ang="0">
                  <a:pos x="0" y="74"/>
                </a:cxn>
                <a:cxn ang="0">
                  <a:pos x="37" y="74"/>
                </a:cxn>
                <a:cxn ang="0">
                  <a:pos x="37" y="89"/>
                </a:cxn>
                <a:cxn ang="0">
                  <a:pos x="58" y="106"/>
                </a:cxn>
                <a:cxn ang="0">
                  <a:pos x="38" y="123"/>
                </a:cxn>
                <a:cxn ang="0">
                  <a:pos x="79" y="123"/>
                </a:cxn>
                <a:cxn ang="0">
                  <a:pos x="88" y="182"/>
                </a:cxn>
                <a:cxn ang="0">
                  <a:pos x="90" y="182"/>
                </a:cxn>
                <a:cxn ang="0">
                  <a:pos x="120" y="196"/>
                </a:cxn>
                <a:cxn ang="0">
                  <a:pos x="144" y="181"/>
                </a:cxn>
                <a:cxn ang="0">
                  <a:pos x="157" y="182"/>
                </a:cxn>
                <a:cxn ang="0">
                  <a:pos x="192" y="166"/>
                </a:cxn>
                <a:cxn ang="0">
                  <a:pos x="227" y="166"/>
                </a:cxn>
                <a:cxn ang="0">
                  <a:pos x="226" y="153"/>
                </a:cxn>
                <a:cxn ang="0">
                  <a:pos x="241" y="138"/>
                </a:cxn>
                <a:cxn ang="0">
                  <a:pos x="241" y="132"/>
                </a:cxn>
              </a:cxnLst>
              <a:rect l="0" t="0" r="r" b="b"/>
              <a:pathLst>
                <a:path w="241" h="196">
                  <a:moveTo>
                    <a:pt x="241" y="132"/>
                  </a:moveTo>
                  <a:lnTo>
                    <a:pt x="226" y="120"/>
                  </a:lnTo>
                  <a:lnTo>
                    <a:pt x="205" y="125"/>
                  </a:lnTo>
                  <a:lnTo>
                    <a:pt x="197" y="117"/>
                  </a:lnTo>
                  <a:lnTo>
                    <a:pt x="203" y="106"/>
                  </a:lnTo>
                  <a:lnTo>
                    <a:pt x="203" y="87"/>
                  </a:lnTo>
                  <a:lnTo>
                    <a:pt x="218" y="62"/>
                  </a:lnTo>
                  <a:lnTo>
                    <a:pt x="213" y="53"/>
                  </a:lnTo>
                  <a:lnTo>
                    <a:pt x="221" y="28"/>
                  </a:lnTo>
                  <a:lnTo>
                    <a:pt x="215" y="23"/>
                  </a:lnTo>
                  <a:lnTo>
                    <a:pt x="192" y="27"/>
                  </a:lnTo>
                  <a:lnTo>
                    <a:pt x="169" y="13"/>
                  </a:lnTo>
                  <a:lnTo>
                    <a:pt x="115" y="13"/>
                  </a:lnTo>
                  <a:lnTo>
                    <a:pt x="102" y="0"/>
                  </a:lnTo>
                  <a:lnTo>
                    <a:pt x="93" y="14"/>
                  </a:lnTo>
                  <a:lnTo>
                    <a:pt x="86" y="30"/>
                  </a:lnTo>
                  <a:lnTo>
                    <a:pt x="73" y="31"/>
                  </a:lnTo>
                  <a:lnTo>
                    <a:pt x="63" y="48"/>
                  </a:lnTo>
                  <a:lnTo>
                    <a:pt x="52" y="48"/>
                  </a:lnTo>
                  <a:lnTo>
                    <a:pt x="31" y="59"/>
                  </a:lnTo>
                  <a:lnTo>
                    <a:pt x="24" y="54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89"/>
                  </a:lnTo>
                  <a:lnTo>
                    <a:pt x="58" y="106"/>
                  </a:lnTo>
                  <a:lnTo>
                    <a:pt x="38" y="123"/>
                  </a:lnTo>
                  <a:lnTo>
                    <a:pt x="79" y="123"/>
                  </a:lnTo>
                  <a:lnTo>
                    <a:pt x="88" y="182"/>
                  </a:lnTo>
                  <a:lnTo>
                    <a:pt x="90" y="182"/>
                  </a:lnTo>
                  <a:lnTo>
                    <a:pt x="120" y="196"/>
                  </a:lnTo>
                  <a:lnTo>
                    <a:pt x="144" y="181"/>
                  </a:lnTo>
                  <a:lnTo>
                    <a:pt x="157" y="182"/>
                  </a:lnTo>
                  <a:lnTo>
                    <a:pt x="192" y="166"/>
                  </a:lnTo>
                  <a:lnTo>
                    <a:pt x="227" y="166"/>
                  </a:lnTo>
                  <a:lnTo>
                    <a:pt x="226" y="153"/>
                  </a:lnTo>
                  <a:lnTo>
                    <a:pt x="241" y="138"/>
                  </a:lnTo>
                  <a:lnTo>
                    <a:pt x="241" y="13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7" name="Freeform 65">
              <a:extLst>
                <a:ext uri="{FF2B5EF4-FFF2-40B4-BE49-F238E27FC236}">
                  <a16:creationId xmlns:a16="http://schemas.microsoft.com/office/drawing/2014/main" id="{54151ECE-791D-3D80-F32D-BE2F3CB09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3151"/>
              <a:ext cx="193" cy="226"/>
            </a:xfrm>
            <a:custGeom>
              <a:avLst/>
              <a:gdLst/>
              <a:ahLst/>
              <a:cxnLst>
                <a:cxn ang="0">
                  <a:pos x="141" y="91"/>
                </a:cxn>
                <a:cxn ang="0">
                  <a:pos x="160" y="74"/>
                </a:cxn>
                <a:cxn ang="0">
                  <a:pos x="141" y="57"/>
                </a:cxn>
                <a:cxn ang="0">
                  <a:pos x="141" y="42"/>
                </a:cxn>
                <a:cxn ang="0">
                  <a:pos x="102" y="42"/>
                </a:cxn>
                <a:cxn ang="0">
                  <a:pos x="102" y="30"/>
                </a:cxn>
                <a:cxn ang="0">
                  <a:pos x="95" y="22"/>
                </a:cxn>
                <a:cxn ang="0">
                  <a:pos x="82" y="9"/>
                </a:cxn>
                <a:cxn ang="0">
                  <a:pos x="58" y="0"/>
                </a:cxn>
                <a:cxn ang="0">
                  <a:pos x="33" y="22"/>
                </a:cxn>
                <a:cxn ang="0">
                  <a:pos x="23" y="55"/>
                </a:cxn>
                <a:cxn ang="0">
                  <a:pos x="0" y="83"/>
                </a:cxn>
                <a:cxn ang="0">
                  <a:pos x="1" y="113"/>
                </a:cxn>
                <a:cxn ang="0">
                  <a:pos x="0" y="137"/>
                </a:cxn>
                <a:cxn ang="0">
                  <a:pos x="13" y="167"/>
                </a:cxn>
                <a:cxn ang="0">
                  <a:pos x="39" y="185"/>
                </a:cxn>
                <a:cxn ang="0">
                  <a:pos x="58" y="180"/>
                </a:cxn>
                <a:cxn ang="0">
                  <a:pos x="91" y="201"/>
                </a:cxn>
                <a:cxn ang="0">
                  <a:pos x="120" y="226"/>
                </a:cxn>
                <a:cxn ang="0">
                  <a:pos x="134" y="207"/>
                </a:cxn>
                <a:cxn ang="0">
                  <a:pos x="154" y="199"/>
                </a:cxn>
                <a:cxn ang="0">
                  <a:pos x="175" y="188"/>
                </a:cxn>
                <a:cxn ang="0">
                  <a:pos x="163" y="167"/>
                </a:cxn>
                <a:cxn ang="0">
                  <a:pos x="168" y="153"/>
                </a:cxn>
                <a:cxn ang="0">
                  <a:pos x="193" y="150"/>
                </a:cxn>
                <a:cxn ang="0">
                  <a:pos x="183" y="91"/>
                </a:cxn>
                <a:cxn ang="0">
                  <a:pos x="141" y="91"/>
                </a:cxn>
              </a:cxnLst>
              <a:rect l="0" t="0" r="r" b="b"/>
              <a:pathLst>
                <a:path w="193" h="226">
                  <a:moveTo>
                    <a:pt x="141" y="91"/>
                  </a:moveTo>
                  <a:lnTo>
                    <a:pt x="160" y="74"/>
                  </a:lnTo>
                  <a:lnTo>
                    <a:pt x="141" y="57"/>
                  </a:lnTo>
                  <a:lnTo>
                    <a:pt x="141" y="42"/>
                  </a:lnTo>
                  <a:lnTo>
                    <a:pt x="102" y="42"/>
                  </a:lnTo>
                  <a:lnTo>
                    <a:pt x="102" y="30"/>
                  </a:lnTo>
                  <a:lnTo>
                    <a:pt x="95" y="22"/>
                  </a:lnTo>
                  <a:lnTo>
                    <a:pt x="82" y="9"/>
                  </a:lnTo>
                  <a:lnTo>
                    <a:pt x="58" y="0"/>
                  </a:lnTo>
                  <a:lnTo>
                    <a:pt x="33" y="22"/>
                  </a:lnTo>
                  <a:lnTo>
                    <a:pt x="23" y="55"/>
                  </a:lnTo>
                  <a:lnTo>
                    <a:pt x="0" y="83"/>
                  </a:lnTo>
                  <a:lnTo>
                    <a:pt x="1" y="113"/>
                  </a:lnTo>
                  <a:lnTo>
                    <a:pt x="0" y="137"/>
                  </a:lnTo>
                  <a:lnTo>
                    <a:pt x="13" y="167"/>
                  </a:lnTo>
                  <a:lnTo>
                    <a:pt x="39" y="185"/>
                  </a:lnTo>
                  <a:lnTo>
                    <a:pt x="58" y="180"/>
                  </a:lnTo>
                  <a:lnTo>
                    <a:pt x="91" y="201"/>
                  </a:lnTo>
                  <a:lnTo>
                    <a:pt x="120" y="226"/>
                  </a:lnTo>
                  <a:lnTo>
                    <a:pt x="134" y="207"/>
                  </a:lnTo>
                  <a:lnTo>
                    <a:pt x="154" y="199"/>
                  </a:lnTo>
                  <a:lnTo>
                    <a:pt x="175" y="188"/>
                  </a:lnTo>
                  <a:lnTo>
                    <a:pt x="163" y="167"/>
                  </a:lnTo>
                  <a:lnTo>
                    <a:pt x="168" y="153"/>
                  </a:lnTo>
                  <a:lnTo>
                    <a:pt x="193" y="150"/>
                  </a:lnTo>
                  <a:lnTo>
                    <a:pt x="183" y="91"/>
                  </a:lnTo>
                  <a:lnTo>
                    <a:pt x="141" y="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8" name="Freeform 66">
              <a:extLst>
                <a:ext uri="{FF2B5EF4-FFF2-40B4-BE49-F238E27FC236}">
                  <a16:creationId xmlns:a16="http://schemas.microsoft.com/office/drawing/2014/main" id="{B4B4CD88-7F86-97FB-65DE-BCB161E0A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3151"/>
              <a:ext cx="193" cy="226"/>
            </a:xfrm>
            <a:custGeom>
              <a:avLst/>
              <a:gdLst/>
              <a:ahLst/>
              <a:cxnLst>
                <a:cxn ang="0">
                  <a:pos x="141" y="91"/>
                </a:cxn>
                <a:cxn ang="0">
                  <a:pos x="160" y="74"/>
                </a:cxn>
                <a:cxn ang="0">
                  <a:pos x="141" y="57"/>
                </a:cxn>
                <a:cxn ang="0">
                  <a:pos x="141" y="42"/>
                </a:cxn>
                <a:cxn ang="0">
                  <a:pos x="102" y="42"/>
                </a:cxn>
                <a:cxn ang="0">
                  <a:pos x="102" y="30"/>
                </a:cxn>
                <a:cxn ang="0">
                  <a:pos x="95" y="22"/>
                </a:cxn>
                <a:cxn ang="0">
                  <a:pos x="82" y="9"/>
                </a:cxn>
                <a:cxn ang="0">
                  <a:pos x="58" y="0"/>
                </a:cxn>
                <a:cxn ang="0">
                  <a:pos x="33" y="22"/>
                </a:cxn>
                <a:cxn ang="0">
                  <a:pos x="23" y="55"/>
                </a:cxn>
                <a:cxn ang="0">
                  <a:pos x="0" y="83"/>
                </a:cxn>
                <a:cxn ang="0">
                  <a:pos x="1" y="113"/>
                </a:cxn>
                <a:cxn ang="0">
                  <a:pos x="0" y="137"/>
                </a:cxn>
                <a:cxn ang="0">
                  <a:pos x="13" y="167"/>
                </a:cxn>
                <a:cxn ang="0">
                  <a:pos x="39" y="185"/>
                </a:cxn>
                <a:cxn ang="0">
                  <a:pos x="58" y="180"/>
                </a:cxn>
                <a:cxn ang="0">
                  <a:pos x="91" y="201"/>
                </a:cxn>
                <a:cxn ang="0">
                  <a:pos x="120" y="226"/>
                </a:cxn>
                <a:cxn ang="0">
                  <a:pos x="134" y="207"/>
                </a:cxn>
                <a:cxn ang="0">
                  <a:pos x="154" y="199"/>
                </a:cxn>
                <a:cxn ang="0">
                  <a:pos x="175" y="188"/>
                </a:cxn>
                <a:cxn ang="0">
                  <a:pos x="163" y="167"/>
                </a:cxn>
                <a:cxn ang="0">
                  <a:pos x="168" y="153"/>
                </a:cxn>
                <a:cxn ang="0">
                  <a:pos x="193" y="150"/>
                </a:cxn>
                <a:cxn ang="0">
                  <a:pos x="183" y="91"/>
                </a:cxn>
                <a:cxn ang="0">
                  <a:pos x="141" y="91"/>
                </a:cxn>
              </a:cxnLst>
              <a:rect l="0" t="0" r="r" b="b"/>
              <a:pathLst>
                <a:path w="193" h="226">
                  <a:moveTo>
                    <a:pt x="141" y="91"/>
                  </a:moveTo>
                  <a:lnTo>
                    <a:pt x="160" y="74"/>
                  </a:lnTo>
                  <a:lnTo>
                    <a:pt x="141" y="57"/>
                  </a:lnTo>
                  <a:lnTo>
                    <a:pt x="141" y="42"/>
                  </a:lnTo>
                  <a:lnTo>
                    <a:pt x="102" y="42"/>
                  </a:lnTo>
                  <a:lnTo>
                    <a:pt x="102" y="30"/>
                  </a:lnTo>
                  <a:lnTo>
                    <a:pt x="95" y="22"/>
                  </a:lnTo>
                  <a:lnTo>
                    <a:pt x="82" y="9"/>
                  </a:lnTo>
                  <a:lnTo>
                    <a:pt x="58" y="0"/>
                  </a:lnTo>
                  <a:lnTo>
                    <a:pt x="33" y="22"/>
                  </a:lnTo>
                  <a:lnTo>
                    <a:pt x="23" y="55"/>
                  </a:lnTo>
                  <a:lnTo>
                    <a:pt x="0" y="83"/>
                  </a:lnTo>
                  <a:lnTo>
                    <a:pt x="1" y="113"/>
                  </a:lnTo>
                  <a:lnTo>
                    <a:pt x="0" y="137"/>
                  </a:lnTo>
                  <a:lnTo>
                    <a:pt x="13" y="167"/>
                  </a:lnTo>
                  <a:lnTo>
                    <a:pt x="39" y="185"/>
                  </a:lnTo>
                  <a:lnTo>
                    <a:pt x="58" y="180"/>
                  </a:lnTo>
                  <a:lnTo>
                    <a:pt x="91" y="201"/>
                  </a:lnTo>
                  <a:lnTo>
                    <a:pt x="120" y="226"/>
                  </a:lnTo>
                  <a:lnTo>
                    <a:pt x="134" y="207"/>
                  </a:lnTo>
                  <a:lnTo>
                    <a:pt x="154" y="199"/>
                  </a:lnTo>
                  <a:lnTo>
                    <a:pt x="175" y="188"/>
                  </a:lnTo>
                  <a:lnTo>
                    <a:pt x="163" y="167"/>
                  </a:lnTo>
                  <a:lnTo>
                    <a:pt x="168" y="153"/>
                  </a:lnTo>
                  <a:lnTo>
                    <a:pt x="193" y="150"/>
                  </a:lnTo>
                  <a:lnTo>
                    <a:pt x="183" y="91"/>
                  </a:lnTo>
                  <a:lnTo>
                    <a:pt x="141" y="9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9" name="Freeform 67">
              <a:extLst>
                <a:ext uri="{FF2B5EF4-FFF2-40B4-BE49-F238E27FC236}">
                  <a16:creationId xmlns:a16="http://schemas.microsoft.com/office/drawing/2014/main" id="{67BC52CE-C69F-C945-414F-9BA71A9E1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3032"/>
              <a:ext cx="245" cy="278"/>
            </a:xfrm>
            <a:custGeom>
              <a:avLst/>
              <a:gdLst/>
              <a:ahLst/>
              <a:cxnLst>
                <a:cxn ang="0">
                  <a:pos x="245" y="135"/>
                </a:cxn>
                <a:cxn ang="0">
                  <a:pos x="236" y="103"/>
                </a:cxn>
                <a:cxn ang="0">
                  <a:pos x="198" y="68"/>
                </a:cxn>
                <a:cxn ang="0">
                  <a:pos x="151" y="34"/>
                </a:cxn>
                <a:cxn ang="0">
                  <a:pos x="142" y="16"/>
                </a:cxn>
                <a:cxn ang="0">
                  <a:pos x="141" y="5"/>
                </a:cxn>
                <a:cxn ang="0">
                  <a:pos x="127" y="0"/>
                </a:cxn>
                <a:cxn ang="0">
                  <a:pos x="123" y="19"/>
                </a:cxn>
                <a:cxn ang="0">
                  <a:pos x="113" y="37"/>
                </a:cxn>
                <a:cxn ang="0">
                  <a:pos x="84" y="37"/>
                </a:cxn>
                <a:cxn ang="0">
                  <a:pos x="64" y="57"/>
                </a:cxn>
                <a:cxn ang="0">
                  <a:pos x="36" y="57"/>
                </a:cxn>
                <a:cxn ang="0">
                  <a:pos x="36" y="80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43" y="114"/>
                </a:cxn>
                <a:cxn ang="0">
                  <a:pos x="67" y="110"/>
                </a:cxn>
                <a:cxn ang="0">
                  <a:pos x="73" y="115"/>
                </a:cxn>
                <a:cxn ang="0">
                  <a:pos x="65" y="140"/>
                </a:cxn>
                <a:cxn ang="0">
                  <a:pos x="70" y="149"/>
                </a:cxn>
                <a:cxn ang="0">
                  <a:pos x="55" y="174"/>
                </a:cxn>
                <a:cxn ang="0">
                  <a:pos x="55" y="193"/>
                </a:cxn>
                <a:cxn ang="0">
                  <a:pos x="49" y="204"/>
                </a:cxn>
                <a:cxn ang="0">
                  <a:pos x="57" y="212"/>
                </a:cxn>
                <a:cxn ang="0">
                  <a:pos x="78" y="207"/>
                </a:cxn>
                <a:cxn ang="0">
                  <a:pos x="93" y="219"/>
                </a:cxn>
                <a:cxn ang="0">
                  <a:pos x="93" y="225"/>
                </a:cxn>
                <a:cxn ang="0">
                  <a:pos x="129" y="256"/>
                </a:cxn>
                <a:cxn ang="0">
                  <a:pos x="125" y="268"/>
                </a:cxn>
                <a:cxn ang="0">
                  <a:pos x="133" y="278"/>
                </a:cxn>
                <a:cxn ang="0">
                  <a:pos x="152" y="274"/>
                </a:cxn>
                <a:cxn ang="0">
                  <a:pos x="166" y="256"/>
                </a:cxn>
                <a:cxn ang="0">
                  <a:pos x="169" y="235"/>
                </a:cxn>
                <a:cxn ang="0">
                  <a:pos x="211" y="204"/>
                </a:cxn>
                <a:cxn ang="0">
                  <a:pos x="211" y="192"/>
                </a:cxn>
                <a:cxn ang="0">
                  <a:pos x="232" y="174"/>
                </a:cxn>
                <a:cxn ang="0">
                  <a:pos x="230" y="155"/>
                </a:cxn>
                <a:cxn ang="0">
                  <a:pos x="245" y="135"/>
                </a:cxn>
              </a:cxnLst>
              <a:rect l="0" t="0" r="r" b="b"/>
              <a:pathLst>
                <a:path w="245" h="278">
                  <a:moveTo>
                    <a:pt x="245" y="135"/>
                  </a:moveTo>
                  <a:lnTo>
                    <a:pt x="236" y="103"/>
                  </a:lnTo>
                  <a:lnTo>
                    <a:pt x="198" y="68"/>
                  </a:lnTo>
                  <a:lnTo>
                    <a:pt x="151" y="34"/>
                  </a:lnTo>
                  <a:lnTo>
                    <a:pt x="142" y="16"/>
                  </a:lnTo>
                  <a:lnTo>
                    <a:pt x="141" y="5"/>
                  </a:lnTo>
                  <a:lnTo>
                    <a:pt x="127" y="0"/>
                  </a:lnTo>
                  <a:lnTo>
                    <a:pt x="123" y="19"/>
                  </a:lnTo>
                  <a:lnTo>
                    <a:pt x="113" y="37"/>
                  </a:lnTo>
                  <a:lnTo>
                    <a:pt x="84" y="37"/>
                  </a:lnTo>
                  <a:lnTo>
                    <a:pt x="64" y="57"/>
                  </a:lnTo>
                  <a:lnTo>
                    <a:pt x="36" y="57"/>
                  </a:lnTo>
                  <a:lnTo>
                    <a:pt x="36" y="80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43" y="114"/>
                  </a:lnTo>
                  <a:lnTo>
                    <a:pt x="67" y="110"/>
                  </a:lnTo>
                  <a:lnTo>
                    <a:pt x="73" y="115"/>
                  </a:lnTo>
                  <a:lnTo>
                    <a:pt x="65" y="140"/>
                  </a:lnTo>
                  <a:lnTo>
                    <a:pt x="70" y="149"/>
                  </a:lnTo>
                  <a:lnTo>
                    <a:pt x="55" y="174"/>
                  </a:lnTo>
                  <a:lnTo>
                    <a:pt x="55" y="193"/>
                  </a:lnTo>
                  <a:lnTo>
                    <a:pt x="49" y="204"/>
                  </a:lnTo>
                  <a:lnTo>
                    <a:pt x="57" y="212"/>
                  </a:lnTo>
                  <a:lnTo>
                    <a:pt x="78" y="207"/>
                  </a:lnTo>
                  <a:lnTo>
                    <a:pt x="93" y="219"/>
                  </a:lnTo>
                  <a:lnTo>
                    <a:pt x="93" y="225"/>
                  </a:lnTo>
                  <a:lnTo>
                    <a:pt x="129" y="256"/>
                  </a:lnTo>
                  <a:lnTo>
                    <a:pt x="125" y="268"/>
                  </a:lnTo>
                  <a:lnTo>
                    <a:pt x="133" y="278"/>
                  </a:lnTo>
                  <a:lnTo>
                    <a:pt x="152" y="274"/>
                  </a:lnTo>
                  <a:lnTo>
                    <a:pt x="166" y="256"/>
                  </a:lnTo>
                  <a:lnTo>
                    <a:pt x="169" y="235"/>
                  </a:lnTo>
                  <a:lnTo>
                    <a:pt x="211" y="204"/>
                  </a:lnTo>
                  <a:lnTo>
                    <a:pt x="211" y="192"/>
                  </a:lnTo>
                  <a:lnTo>
                    <a:pt x="232" y="174"/>
                  </a:lnTo>
                  <a:lnTo>
                    <a:pt x="230" y="155"/>
                  </a:lnTo>
                  <a:lnTo>
                    <a:pt x="245" y="13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0" name="Freeform 68">
              <a:extLst>
                <a:ext uri="{FF2B5EF4-FFF2-40B4-BE49-F238E27FC236}">
                  <a16:creationId xmlns:a16="http://schemas.microsoft.com/office/drawing/2014/main" id="{8770C6EE-2540-E5C2-961F-7164D25FE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3032"/>
              <a:ext cx="245" cy="278"/>
            </a:xfrm>
            <a:custGeom>
              <a:avLst/>
              <a:gdLst/>
              <a:ahLst/>
              <a:cxnLst>
                <a:cxn ang="0">
                  <a:pos x="245" y="135"/>
                </a:cxn>
                <a:cxn ang="0">
                  <a:pos x="236" y="103"/>
                </a:cxn>
                <a:cxn ang="0">
                  <a:pos x="198" y="68"/>
                </a:cxn>
                <a:cxn ang="0">
                  <a:pos x="151" y="34"/>
                </a:cxn>
                <a:cxn ang="0">
                  <a:pos x="142" y="16"/>
                </a:cxn>
                <a:cxn ang="0">
                  <a:pos x="141" y="5"/>
                </a:cxn>
                <a:cxn ang="0">
                  <a:pos x="127" y="0"/>
                </a:cxn>
                <a:cxn ang="0">
                  <a:pos x="123" y="19"/>
                </a:cxn>
                <a:cxn ang="0">
                  <a:pos x="113" y="37"/>
                </a:cxn>
                <a:cxn ang="0">
                  <a:pos x="84" y="37"/>
                </a:cxn>
                <a:cxn ang="0">
                  <a:pos x="64" y="57"/>
                </a:cxn>
                <a:cxn ang="0">
                  <a:pos x="36" y="57"/>
                </a:cxn>
                <a:cxn ang="0">
                  <a:pos x="36" y="80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43" y="114"/>
                </a:cxn>
                <a:cxn ang="0">
                  <a:pos x="67" y="110"/>
                </a:cxn>
                <a:cxn ang="0">
                  <a:pos x="73" y="115"/>
                </a:cxn>
                <a:cxn ang="0">
                  <a:pos x="65" y="140"/>
                </a:cxn>
                <a:cxn ang="0">
                  <a:pos x="70" y="149"/>
                </a:cxn>
                <a:cxn ang="0">
                  <a:pos x="55" y="174"/>
                </a:cxn>
                <a:cxn ang="0">
                  <a:pos x="55" y="193"/>
                </a:cxn>
                <a:cxn ang="0">
                  <a:pos x="49" y="204"/>
                </a:cxn>
                <a:cxn ang="0">
                  <a:pos x="57" y="212"/>
                </a:cxn>
                <a:cxn ang="0">
                  <a:pos x="78" y="207"/>
                </a:cxn>
                <a:cxn ang="0">
                  <a:pos x="93" y="219"/>
                </a:cxn>
                <a:cxn ang="0">
                  <a:pos x="93" y="225"/>
                </a:cxn>
                <a:cxn ang="0">
                  <a:pos x="129" y="256"/>
                </a:cxn>
                <a:cxn ang="0">
                  <a:pos x="125" y="268"/>
                </a:cxn>
                <a:cxn ang="0">
                  <a:pos x="133" y="278"/>
                </a:cxn>
                <a:cxn ang="0">
                  <a:pos x="152" y="274"/>
                </a:cxn>
                <a:cxn ang="0">
                  <a:pos x="166" y="256"/>
                </a:cxn>
                <a:cxn ang="0">
                  <a:pos x="169" y="235"/>
                </a:cxn>
                <a:cxn ang="0">
                  <a:pos x="211" y="204"/>
                </a:cxn>
                <a:cxn ang="0">
                  <a:pos x="211" y="192"/>
                </a:cxn>
                <a:cxn ang="0">
                  <a:pos x="232" y="174"/>
                </a:cxn>
                <a:cxn ang="0">
                  <a:pos x="230" y="155"/>
                </a:cxn>
                <a:cxn ang="0">
                  <a:pos x="245" y="135"/>
                </a:cxn>
              </a:cxnLst>
              <a:rect l="0" t="0" r="r" b="b"/>
              <a:pathLst>
                <a:path w="245" h="278">
                  <a:moveTo>
                    <a:pt x="245" y="135"/>
                  </a:moveTo>
                  <a:lnTo>
                    <a:pt x="236" y="103"/>
                  </a:lnTo>
                  <a:lnTo>
                    <a:pt x="198" y="68"/>
                  </a:lnTo>
                  <a:lnTo>
                    <a:pt x="151" y="34"/>
                  </a:lnTo>
                  <a:lnTo>
                    <a:pt x="142" y="16"/>
                  </a:lnTo>
                  <a:lnTo>
                    <a:pt x="141" y="5"/>
                  </a:lnTo>
                  <a:lnTo>
                    <a:pt x="127" y="0"/>
                  </a:lnTo>
                  <a:lnTo>
                    <a:pt x="123" y="19"/>
                  </a:lnTo>
                  <a:lnTo>
                    <a:pt x="113" y="37"/>
                  </a:lnTo>
                  <a:lnTo>
                    <a:pt x="84" y="37"/>
                  </a:lnTo>
                  <a:lnTo>
                    <a:pt x="64" y="57"/>
                  </a:lnTo>
                  <a:lnTo>
                    <a:pt x="36" y="57"/>
                  </a:lnTo>
                  <a:lnTo>
                    <a:pt x="36" y="80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43" y="114"/>
                  </a:lnTo>
                  <a:lnTo>
                    <a:pt x="67" y="110"/>
                  </a:lnTo>
                  <a:lnTo>
                    <a:pt x="73" y="115"/>
                  </a:lnTo>
                  <a:lnTo>
                    <a:pt x="65" y="140"/>
                  </a:lnTo>
                  <a:lnTo>
                    <a:pt x="70" y="149"/>
                  </a:lnTo>
                  <a:lnTo>
                    <a:pt x="55" y="174"/>
                  </a:lnTo>
                  <a:lnTo>
                    <a:pt x="55" y="193"/>
                  </a:lnTo>
                  <a:lnTo>
                    <a:pt x="49" y="204"/>
                  </a:lnTo>
                  <a:lnTo>
                    <a:pt x="57" y="212"/>
                  </a:lnTo>
                  <a:lnTo>
                    <a:pt x="78" y="207"/>
                  </a:lnTo>
                  <a:lnTo>
                    <a:pt x="93" y="219"/>
                  </a:lnTo>
                  <a:lnTo>
                    <a:pt x="93" y="225"/>
                  </a:lnTo>
                  <a:lnTo>
                    <a:pt x="129" y="256"/>
                  </a:lnTo>
                  <a:lnTo>
                    <a:pt x="125" y="268"/>
                  </a:lnTo>
                  <a:lnTo>
                    <a:pt x="133" y="278"/>
                  </a:lnTo>
                  <a:lnTo>
                    <a:pt x="152" y="274"/>
                  </a:lnTo>
                  <a:lnTo>
                    <a:pt x="166" y="256"/>
                  </a:lnTo>
                  <a:lnTo>
                    <a:pt x="169" y="235"/>
                  </a:lnTo>
                  <a:lnTo>
                    <a:pt x="211" y="204"/>
                  </a:lnTo>
                  <a:lnTo>
                    <a:pt x="211" y="192"/>
                  </a:lnTo>
                  <a:lnTo>
                    <a:pt x="232" y="174"/>
                  </a:lnTo>
                  <a:lnTo>
                    <a:pt x="230" y="155"/>
                  </a:lnTo>
                  <a:lnTo>
                    <a:pt x="245" y="13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1" name="Freeform 69">
              <a:extLst>
                <a:ext uri="{FF2B5EF4-FFF2-40B4-BE49-F238E27FC236}">
                  <a16:creationId xmlns:a16="http://schemas.microsoft.com/office/drawing/2014/main" id="{2AA397CF-46C2-555C-158E-024428DC3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2829"/>
              <a:ext cx="220" cy="301"/>
            </a:xfrm>
            <a:custGeom>
              <a:avLst/>
              <a:gdLst/>
              <a:ahLst/>
              <a:cxnLst>
                <a:cxn ang="0">
                  <a:pos x="199" y="182"/>
                </a:cxn>
                <a:cxn ang="0">
                  <a:pos x="217" y="152"/>
                </a:cxn>
                <a:cxn ang="0">
                  <a:pos x="213" y="141"/>
                </a:cxn>
                <a:cxn ang="0">
                  <a:pos x="188" y="139"/>
                </a:cxn>
                <a:cxn ang="0">
                  <a:pos x="157" y="126"/>
                </a:cxn>
                <a:cxn ang="0">
                  <a:pos x="153" y="109"/>
                </a:cxn>
                <a:cxn ang="0">
                  <a:pos x="170" y="83"/>
                </a:cxn>
                <a:cxn ang="0">
                  <a:pos x="168" y="39"/>
                </a:cxn>
                <a:cxn ang="0">
                  <a:pos x="149" y="10"/>
                </a:cxn>
                <a:cxn ang="0">
                  <a:pos x="117" y="0"/>
                </a:cxn>
                <a:cxn ang="0">
                  <a:pos x="83" y="14"/>
                </a:cxn>
                <a:cxn ang="0">
                  <a:pos x="76" y="9"/>
                </a:cxn>
                <a:cxn ang="0">
                  <a:pos x="46" y="47"/>
                </a:cxn>
                <a:cxn ang="0">
                  <a:pos x="20" y="60"/>
                </a:cxn>
                <a:cxn ang="0">
                  <a:pos x="15" y="83"/>
                </a:cxn>
                <a:cxn ang="0">
                  <a:pos x="9" y="101"/>
                </a:cxn>
                <a:cxn ang="0">
                  <a:pos x="0" y="128"/>
                </a:cxn>
                <a:cxn ang="0">
                  <a:pos x="7" y="132"/>
                </a:cxn>
                <a:cxn ang="0">
                  <a:pos x="15" y="129"/>
                </a:cxn>
                <a:cxn ang="0">
                  <a:pos x="20" y="131"/>
                </a:cxn>
                <a:cxn ang="0">
                  <a:pos x="17" y="163"/>
                </a:cxn>
                <a:cxn ang="0">
                  <a:pos x="34" y="184"/>
                </a:cxn>
                <a:cxn ang="0">
                  <a:pos x="37" y="201"/>
                </a:cxn>
                <a:cxn ang="0">
                  <a:pos x="51" y="207"/>
                </a:cxn>
                <a:cxn ang="0">
                  <a:pos x="54" y="232"/>
                </a:cxn>
                <a:cxn ang="0">
                  <a:pos x="51" y="232"/>
                </a:cxn>
                <a:cxn ang="0">
                  <a:pos x="43" y="239"/>
                </a:cxn>
                <a:cxn ang="0">
                  <a:pos x="43" y="242"/>
                </a:cxn>
                <a:cxn ang="0">
                  <a:pos x="49" y="262"/>
                </a:cxn>
                <a:cxn ang="0">
                  <a:pos x="43" y="271"/>
                </a:cxn>
                <a:cxn ang="0">
                  <a:pos x="43" y="288"/>
                </a:cxn>
                <a:cxn ang="0">
                  <a:pos x="55" y="301"/>
                </a:cxn>
                <a:cxn ang="0">
                  <a:pos x="90" y="301"/>
                </a:cxn>
                <a:cxn ang="0">
                  <a:pos x="124" y="282"/>
                </a:cxn>
                <a:cxn ang="0">
                  <a:pos x="124" y="259"/>
                </a:cxn>
                <a:cxn ang="0">
                  <a:pos x="153" y="259"/>
                </a:cxn>
                <a:cxn ang="0">
                  <a:pos x="170" y="242"/>
                </a:cxn>
                <a:cxn ang="0">
                  <a:pos x="205" y="242"/>
                </a:cxn>
                <a:cxn ang="0">
                  <a:pos x="215" y="223"/>
                </a:cxn>
                <a:cxn ang="0">
                  <a:pos x="220" y="203"/>
                </a:cxn>
                <a:cxn ang="0">
                  <a:pos x="199" y="182"/>
                </a:cxn>
              </a:cxnLst>
              <a:rect l="0" t="0" r="r" b="b"/>
              <a:pathLst>
                <a:path w="220" h="301">
                  <a:moveTo>
                    <a:pt x="199" y="182"/>
                  </a:moveTo>
                  <a:lnTo>
                    <a:pt x="217" y="152"/>
                  </a:lnTo>
                  <a:lnTo>
                    <a:pt x="213" y="141"/>
                  </a:lnTo>
                  <a:lnTo>
                    <a:pt x="188" y="139"/>
                  </a:lnTo>
                  <a:lnTo>
                    <a:pt x="157" y="126"/>
                  </a:lnTo>
                  <a:lnTo>
                    <a:pt x="153" y="109"/>
                  </a:lnTo>
                  <a:lnTo>
                    <a:pt x="170" y="83"/>
                  </a:lnTo>
                  <a:lnTo>
                    <a:pt x="168" y="39"/>
                  </a:lnTo>
                  <a:lnTo>
                    <a:pt x="149" y="10"/>
                  </a:lnTo>
                  <a:lnTo>
                    <a:pt x="117" y="0"/>
                  </a:lnTo>
                  <a:lnTo>
                    <a:pt x="83" y="14"/>
                  </a:lnTo>
                  <a:lnTo>
                    <a:pt x="76" y="9"/>
                  </a:lnTo>
                  <a:lnTo>
                    <a:pt x="46" y="47"/>
                  </a:lnTo>
                  <a:lnTo>
                    <a:pt x="20" y="60"/>
                  </a:lnTo>
                  <a:lnTo>
                    <a:pt x="15" y="83"/>
                  </a:lnTo>
                  <a:lnTo>
                    <a:pt x="9" y="101"/>
                  </a:lnTo>
                  <a:lnTo>
                    <a:pt x="0" y="128"/>
                  </a:lnTo>
                  <a:lnTo>
                    <a:pt x="7" y="132"/>
                  </a:lnTo>
                  <a:lnTo>
                    <a:pt x="15" y="129"/>
                  </a:lnTo>
                  <a:lnTo>
                    <a:pt x="20" y="131"/>
                  </a:lnTo>
                  <a:lnTo>
                    <a:pt x="17" y="163"/>
                  </a:lnTo>
                  <a:lnTo>
                    <a:pt x="34" y="184"/>
                  </a:lnTo>
                  <a:lnTo>
                    <a:pt x="37" y="201"/>
                  </a:lnTo>
                  <a:lnTo>
                    <a:pt x="51" y="207"/>
                  </a:lnTo>
                  <a:lnTo>
                    <a:pt x="54" y="232"/>
                  </a:lnTo>
                  <a:lnTo>
                    <a:pt x="51" y="232"/>
                  </a:lnTo>
                  <a:lnTo>
                    <a:pt x="43" y="239"/>
                  </a:lnTo>
                  <a:lnTo>
                    <a:pt x="43" y="242"/>
                  </a:lnTo>
                  <a:lnTo>
                    <a:pt x="49" y="262"/>
                  </a:lnTo>
                  <a:lnTo>
                    <a:pt x="43" y="271"/>
                  </a:lnTo>
                  <a:lnTo>
                    <a:pt x="43" y="288"/>
                  </a:lnTo>
                  <a:lnTo>
                    <a:pt x="55" y="301"/>
                  </a:lnTo>
                  <a:lnTo>
                    <a:pt x="90" y="301"/>
                  </a:lnTo>
                  <a:lnTo>
                    <a:pt x="124" y="282"/>
                  </a:lnTo>
                  <a:lnTo>
                    <a:pt x="124" y="259"/>
                  </a:lnTo>
                  <a:lnTo>
                    <a:pt x="153" y="259"/>
                  </a:lnTo>
                  <a:lnTo>
                    <a:pt x="170" y="242"/>
                  </a:lnTo>
                  <a:lnTo>
                    <a:pt x="205" y="242"/>
                  </a:lnTo>
                  <a:lnTo>
                    <a:pt x="215" y="223"/>
                  </a:lnTo>
                  <a:lnTo>
                    <a:pt x="220" y="203"/>
                  </a:lnTo>
                  <a:lnTo>
                    <a:pt x="199" y="18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2" name="Freeform 70">
              <a:extLst>
                <a:ext uri="{FF2B5EF4-FFF2-40B4-BE49-F238E27FC236}">
                  <a16:creationId xmlns:a16="http://schemas.microsoft.com/office/drawing/2014/main" id="{8E105A86-C5F9-A514-965F-9ADB413CA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2829"/>
              <a:ext cx="220" cy="301"/>
            </a:xfrm>
            <a:custGeom>
              <a:avLst/>
              <a:gdLst/>
              <a:ahLst/>
              <a:cxnLst>
                <a:cxn ang="0">
                  <a:pos x="199" y="182"/>
                </a:cxn>
                <a:cxn ang="0">
                  <a:pos x="217" y="152"/>
                </a:cxn>
                <a:cxn ang="0">
                  <a:pos x="213" y="141"/>
                </a:cxn>
                <a:cxn ang="0">
                  <a:pos x="188" y="139"/>
                </a:cxn>
                <a:cxn ang="0">
                  <a:pos x="157" y="126"/>
                </a:cxn>
                <a:cxn ang="0">
                  <a:pos x="153" y="109"/>
                </a:cxn>
                <a:cxn ang="0">
                  <a:pos x="170" y="83"/>
                </a:cxn>
                <a:cxn ang="0">
                  <a:pos x="168" y="39"/>
                </a:cxn>
                <a:cxn ang="0">
                  <a:pos x="149" y="10"/>
                </a:cxn>
                <a:cxn ang="0">
                  <a:pos x="117" y="0"/>
                </a:cxn>
                <a:cxn ang="0">
                  <a:pos x="83" y="14"/>
                </a:cxn>
                <a:cxn ang="0">
                  <a:pos x="76" y="9"/>
                </a:cxn>
                <a:cxn ang="0">
                  <a:pos x="46" y="47"/>
                </a:cxn>
                <a:cxn ang="0">
                  <a:pos x="20" y="60"/>
                </a:cxn>
                <a:cxn ang="0">
                  <a:pos x="15" y="83"/>
                </a:cxn>
                <a:cxn ang="0">
                  <a:pos x="9" y="101"/>
                </a:cxn>
                <a:cxn ang="0">
                  <a:pos x="0" y="128"/>
                </a:cxn>
                <a:cxn ang="0">
                  <a:pos x="7" y="132"/>
                </a:cxn>
                <a:cxn ang="0">
                  <a:pos x="15" y="129"/>
                </a:cxn>
                <a:cxn ang="0">
                  <a:pos x="20" y="131"/>
                </a:cxn>
                <a:cxn ang="0">
                  <a:pos x="17" y="163"/>
                </a:cxn>
                <a:cxn ang="0">
                  <a:pos x="34" y="184"/>
                </a:cxn>
                <a:cxn ang="0">
                  <a:pos x="37" y="201"/>
                </a:cxn>
                <a:cxn ang="0">
                  <a:pos x="51" y="207"/>
                </a:cxn>
                <a:cxn ang="0">
                  <a:pos x="54" y="232"/>
                </a:cxn>
                <a:cxn ang="0">
                  <a:pos x="51" y="232"/>
                </a:cxn>
                <a:cxn ang="0">
                  <a:pos x="43" y="239"/>
                </a:cxn>
                <a:cxn ang="0">
                  <a:pos x="43" y="242"/>
                </a:cxn>
                <a:cxn ang="0">
                  <a:pos x="49" y="262"/>
                </a:cxn>
                <a:cxn ang="0">
                  <a:pos x="43" y="271"/>
                </a:cxn>
                <a:cxn ang="0">
                  <a:pos x="43" y="288"/>
                </a:cxn>
                <a:cxn ang="0">
                  <a:pos x="55" y="301"/>
                </a:cxn>
                <a:cxn ang="0">
                  <a:pos x="90" y="301"/>
                </a:cxn>
                <a:cxn ang="0">
                  <a:pos x="124" y="282"/>
                </a:cxn>
                <a:cxn ang="0">
                  <a:pos x="124" y="259"/>
                </a:cxn>
                <a:cxn ang="0">
                  <a:pos x="153" y="259"/>
                </a:cxn>
                <a:cxn ang="0">
                  <a:pos x="170" y="242"/>
                </a:cxn>
                <a:cxn ang="0">
                  <a:pos x="205" y="242"/>
                </a:cxn>
                <a:cxn ang="0">
                  <a:pos x="215" y="223"/>
                </a:cxn>
                <a:cxn ang="0">
                  <a:pos x="220" y="203"/>
                </a:cxn>
                <a:cxn ang="0">
                  <a:pos x="199" y="182"/>
                </a:cxn>
              </a:cxnLst>
              <a:rect l="0" t="0" r="r" b="b"/>
              <a:pathLst>
                <a:path w="220" h="301">
                  <a:moveTo>
                    <a:pt x="199" y="182"/>
                  </a:moveTo>
                  <a:lnTo>
                    <a:pt x="217" y="152"/>
                  </a:lnTo>
                  <a:lnTo>
                    <a:pt x="213" y="141"/>
                  </a:lnTo>
                  <a:lnTo>
                    <a:pt x="188" y="139"/>
                  </a:lnTo>
                  <a:lnTo>
                    <a:pt x="157" y="126"/>
                  </a:lnTo>
                  <a:lnTo>
                    <a:pt x="153" y="109"/>
                  </a:lnTo>
                  <a:lnTo>
                    <a:pt x="170" y="83"/>
                  </a:lnTo>
                  <a:lnTo>
                    <a:pt x="168" y="39"/>
                  </a:lnTo>
                  <a:lnTo>
                    <a:pt x="149" y="10"/>
                  </a:lnTo>
                  <a:lnTo>
                    <a:pt x="117" y="0"/>
                  </a:lnTo>
                  <a:lnTo>
                    <a:pt x="83" y="14"/>
                  </a:lnTo>
                  <a:lnTo>
                    <a:pt x="76" y="9"/>
                  </a:lnTo>
                  <a:lnTo>
                    <a:pt x="46" y="47"/>
                  </a:lnTo>
                  <a:lnTo>
                    <a:pt x="20" y="60"/>
                  </a:lnTo>
                  <a:lnTo>
                    <a:pt x="15" y="83"/>
                  </a:lnTo>
                  <a:lnTo>
                    <a:pt x="9" y="101"/>
                  </a:lnTo>
                  <a:lnTo>
                    <a:pt x="0" y="128"/>
                  </a:lnTo>
                  <a:lnTo>
                    <a:pt x="7" y="132"/>
                  </a:lnTo>
                  <a:lnTo>
                    <a:pt x="15" y="129"/>
                  </a:lnTo>
                  <a:lnTo>
                    <a:pt x="20" y="131"/>
                  </a:lnTo>
                  <a:lnTo>
                    <a:pt x="17" y="163"/>
                  </a:lnTo>
                  <a:lnTo>
                    <a:pt x="34" y="184"/>
                  </a:lnTo>
                  <a:lnTo>
                    <a:pt x="37" y="201"/>
                  </a:lnTo>
                  <a:lnTo>
                    <a:pt x="51" y="207"/>
                  </a:lnTo>
                  <a:lnTo>
                    <a:pt x="54" y="232"/>
                  </a:lnTo>
                  <a:lnTo>
                    <a:pt x="51" y="232"/>
                  </a:lnTo>
                  <a:lnTo>
                    <a:pt x="43" y="239"/>
                  </a:lnTo>
                  <a:lnTo>
                    <a:pt x="43" y="242"/>
                  </a:lnTo>
                  <a:lnTo>
                    <a:pt x="49" y="262"/>
                  </a:lnTo>
                  <a:lnTo>
                    <a:pt x="43" y="271"/>
                  </a:lnTo>
                  <a:lnTo>
                    <a:pt x="43" y="288"/>
                  </a:lnTo>
                  <a:lnTo>
                    <a:pt x="55" y="301"/>
                  </a:lnTo>
                  <a:lnTo>
                    <a:pt x="90" y="301"/>
                  </a:lnTo>
                  <a:lnTo>
                    <a:pt x="124" y="282"/>
                  </a:lnTo>
                  <a:lnTo>
                    <a:pt x="124" y="259"/>
                  </a:lnTo>
                  <a:lnTo>
                    <a:pt x="153" y="259"/>
                  </a:lnTo>
                  <a:lnTo>
                    <a:pt x="170" y="242"/>
                  </a:lnTo>
                  <a:lnTo>
                    <a:pt x="205" y="242"/>
                  </a:lnTo>
                  <a:lnTo>
                    <a:pt x="215" y="223"/>
                  </a:lnTo>
                  <a:lnTo>
                    <a:pt x="220" y="203"/>
                  </a:lnTo>
                  <a:lnTo>
                    <a:pt x="199" y="18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3" name="Freeform 71">
              <a:extLst>
                <a:ext uri="{FF2B5EF4-FFF2-40B4-BE49-F238E27FC236}">
                  <a16:creationId xmlns:a16="http://schemas.microsoft.com/office/drawing/2014/main" id="{97CB571C-F6A2-340E-1241-B809B269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2927"/>
              <a:ext cx="241" cy="209"/>
            </a:xfrm>
            <a:custGeom>
              <a:avLst/>
              <a:gdLst/>
              <a:ahLst/>
              <a:cxnLst>
                <a:cxn ang="0">
                  <a:pos x="211" y="84"/>
                </a:cxn>
                <a:cxn ang="0">
                  <a:pos x="226" y="71"/>
                </a:cxn>
                <a:cxn ang="0">
                  <a:pos x="239" y="61"/>
                </a:cxn>
                <a:cxn ang="0">
                  <a:pos x="236" y="59"/>
                </a:cxn>
                <a:cxn ang="0">
                  <a:pos x="231" y="46"/>
                </a:cxn>
                <a:cxn ang="0">
                  <a:pos x="196" y="0"/>
                </a:cxn>
                <a:cxn ang="0">
                  <a:pos x="168" y="28"/>
                </a:cxn>
                <a:cxn ang="0">
                  <a:pos x="158" y="45"/>
                </a:cxn>
                <a:cxn ang="0">
                  <a:pos x="129" y="45"/>
                </a:cxn>
                <a:cxn ang="0">
                  <a:pos x="103" y="59"/>
                </a:cxn>
                <a:cxn ang="0">
                  <a:pos x="93" y="58"/>
                </a:cxn>
                <a:cxn ang="0">
                  <a:pos x="76" y="23"/>
                </a:cxn>
                <a:cxn ang="0">
                  <a:pos x="35" y="69"/>
                </a:cxn>
                <a:cxn ang="0">
                  <a:pos x="15" y="76"/>
                </a:cxn>
                <a:cxn ang="0">
                  <a:pos x="15" y="86"/>
                </a:cxn>
                <a:cxn ang="0">
                  <a:pos x="0" y="104"/>
                </a:cxn>
                <a:cxn ang="0">
                  <a:pos x="13" y="111"/>
                </a:cxn>
                <a:cxn ang="0">
                  <a:pos x="15" y="122"/>
                </a:cxn>
                <a:cxn ang="0">
                  <a:pos x="23" y="140"/>
                </a:cxn>
                <a:cxn ang="0">
                  <a:pos x="70" y="173"/>
                </a:cxn>
                <a:cxn ang="0">
                  <a:pos x="108" y="209"/>
                </a:cxn>
                <a:cxn ang="0">
                  <a:pos x="173" y="201"/>
                </a:cxn>
                <a:cxn ang="0">
                  <a:pos x="234" y="166"/>
                </a:cxn>
                <a:cxn ang="0">
                  <a:pos x="241" y="157"/>
                </a:cxn>
                <a:cxn ang="0">
                  <a:pos x="227" y="100"/>
                </a:cxn>
                <a:cxn ang="0">
                  <a:pos x="211" y="84"/>
                </a:cxn>
              </a:cxnLst>
              <a:rect l="0" t="0" r="r" b="b"/>
              <a:pathLst>
                <a:path w="241" h="209">
                  <a:moveTo>
                    <a:pt x="211" y="84"/>
                  </a:moveTo>
                  <a:lnTo>
                    <a:pt x="226" y="71"/>
                  </a:lnTo>
                  <a:lnTo>
                    <a:pt x="239" y="61"/>
                  </a:lnTo>
                  <a:lnTo>
                    <a:pt x="236" y="59"/>
                  </a:lnTo>
                  <a:lnTo>
                    <a:pt x="231" y="46"/>
                  </a:lnTo>
                  <a:lnTo>
                    <a:pt x="196" y="0"/>
                  </a:lnTo>
                  <a:lnTo>
                    <a:pt x="168" y="28"/>
                  </a:lnTo>
                  <a:lnTo>
                    <a:pt x="158" y="45"/>
                  </a:lnTo>
                  <a:lnTo>
                    <a:pt x="129" y="45"/>
                  </a:lnTo>
                  <a:lnTo>
                    <a:pt x="103" y="59"/>
                  </a:lnTo>
                  <a:lnTo>
                    <a:pt x="93" y="58"/>
                  </a:lnTo>
                  <a:lnTo>
                    <a:pt x="76" y="23"/>
                  </a:lnTo>
                  <a:lnTo>
                    <a:pt x="35" y="69"/>
                  </a:lnTo>
                  <a:lnTo>
                    <a:pt x="15" y="76"/>
                  </a:lnTo>
                  <a:lnTo>
                    <a:pt x="15" y="86"/>
                  </a:lnTo>
                  <a:lnTo>
                    <a:pt x="0" y="104"/>
                  </a:lnTo>
                  <a:lnTo>
                    <a:pt x="13" y="111"/>
                  </a:lnTo>
                  <a:lnTo>
                    <a:pt x="15" y="122"/>
                  </a:lnTo>
                  <a:lnTo>
                    <a:pt x="23" y="140"/>
                  </a:lnTo>
                  <a:lnTo>
                    <a:pt x="70" y="173"/>
                  </a:lnTo>
                  <a:lnTo>
                    <a:pt x="108" y="209"/>
                  </a:lnTo>
                  <a:lnTo>
                    <a:pt x="173" y="201"/>
                  </a:lnTo>
                  <a:lnTo>
                    <a:pt x="234" y="166"/>
                  </a:lnTo>
                  <a:lnTo>
                    <a:pt x="241" y="157"/>
                  </a:lnTo>
                  <a:lnTo>
                    <a:pt x="227" y="100"/>
                  </a:lnTo>
                  <a:lnTo>
                    <a:pt x="211" y="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4" name="Freeform 72">
              <a:extLst>
                <a:ext uri="{FF2B5EF4-FFF2-40B4-BE49-F238E27FC236}">
                  <a16:creationId xmlns:a16="http://schemas.microsoft.com/office/drawing/2014/main" id="{9865F106-0EC0-E977-BB06-36BEB5C3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2927"/>
              <a:ext cx="241" cy="209"/>
            </a:xfrm>
            <a:custGeom>
              <a:avLst/>
              <a:gdLst/>
              <a:ahLst/>
              <a:cxnLst>
                <a:cxn ang="0">
                  <a:pos x="211" y="84"/>
                </a:cxn>
                <a:cxn ang="0">
                  <a:pos x="226" y="71"/>
                </a:cxn>
                <a:cxn ang="0">
                  <a:pos x="239" y="61"/>
                </a:cxn>
                <a:cxn ang="0">
                  <a:pos x="236" y="59"/>
                </a:cxn>
                <a:cxn ang="0">
                  <a:pos x="231" y="46"/>
                </a:cxn>
                <a:cxn ang="0">
                  <a:pos x="196" y="0"/>
                </a:cxn>
                <a:cxn ang="0">
                  <a:pos x="168" y="28"/>
                </a:cxn>
                <a:cxn ang="0">
                  <a:pos x="158" y="45"/>
                </a:cxn>
                <a:cxn ang="0">
                  <a:pos x="129" y="45"/>
                </a:cxn>
                <a:cxn ang="0">
                  <a:pos x="103" y="59"/>
                </a:cxn>
                <a:cxn ang="0">
                  <a:pos x="93" y="58"/>
                </a:cxn>
                <a:cxn ang="0">
                  <a:pos x="76" y="23"/>
                </a:cxn>
                <a:cxn ang="0">
                  <a:pos x="35" y="69"/>
                </a:cxn>
                <a:cxn ang="0">
                  <a:pos x="15" y="76"/>
                </a:cxn>
                <a:cxn ang="0">
                  <a:pos x="15" y="86"/>
                </a:cxn>
                <a:cxn ang="0">
                  <a:pos x="0" y="104"/>
                </a:cxn>
                <a:cxn ang="0">
                  <a:pos x="13" y="111"/>
                </a:cxn>
                <a:cxn ang="0">
                  <a:pos x="15" y="122"/>
                </a:cxn>
                <a:cxn ang="0">
                  <a:pos x="23" y="140"/>
                </a:cxn>
                <a:cxn ang="0">
                  <a:pos x="70" y="173"/>
                </a:cxn>
                <a:cxn ang="0">
                  <a:pos x="108" y="209"/>
                </a:cxn>
                <a:cxn ang="0">
                  <a:pos x="173" y="201"/>
                </a:cxn>
                <a:cxn ang="0">
                  <a:pos x="234" y="166"/>
                </a:cxn>
                <a:cxn ang="0">
                  <a:pos x="241" y="157"/>
                </a:cxn>
                <a:cxn ang="0">
                  <a:pos x="227" y="100"/>
                </a:cxn>
                <a:cxn ang="0">
                  <a:pos x="211" y="84"/>
                </a:cxn>
              </a:cxnLst>
              <a:rect l="0" t="0" r="r" b="b"/>
              <a:pathLst>
                <a:path w="241" h="209">
                  <a:moveTo>
                    <a:pt x="211" y="84"/>
                  </a:moveTo>
                  <a:lnTo>
                    <a:pt x="226" y="71"/>
                  </a:lnTo>
                  <a:lnTo>
                    <a:pt x="239" y="61"/>
                  </a:lnTo>
                  <a:lnTo>
                    <a:pt x="236" y="59"/>
                  </a:lnTo>
                  <a:lnTo>
                    <a:pt x="231" y="46"/>
                  </a:lnTo>
                  <a:lnTo>
                    <a:pt x="196" y="0"/>
                  </a:lnTo>
                  <a:lnTo>
                    <a:pt x="168" y="28"/>
                  </a:lnTo>
                  <a:lnTo>
                    <a:pt x="158" y="45"/>
                  </a:lnTo>
                  <a:lnTo>
                    <a:pt x="129" y="45"/>
                  </a:lnTo>
                  <a:lnTo>
                    <a:pt x="103" y="59"/>
                  </a:lnTo>
                  <a:lnTo>
                    <a:pt x="93" y="58"/>
                  </a:lnTo>
                  <a:lnTo>
                    <a:pt x="76" y="23"/>
                  </a:lnTo>
                  <a:lnTo>
                    <a:pt x="35" y="69"/>
                  </a:lnTo>
                  <a:lnTo>
                    <a:pt x="15" y="76"/>
                  </a:lnTo>
                  <a:lnTo>
                    <a:pt x="15" y="86"/>
                  </a:lnTo>
                  <a:lnTo>
                    <a:pt x="0" y="104"/>
                  </a:lnTo>
                  <a:lnTo>
                    <a:pt x="13" y="111"/>
                  </a:lnTo>
                  <a:lnTo>
                    <a:pt x="15" y="122"/>
                  </a:lnTo>
                  <a:lnTo>
                    <a:pt x="23" y="140"/>
                  </a:lnTo>
                  <a:lnTo>
                    <a:pt x="70" y="173"/>
                  </a:lnTo>
                  <a:lnTo>
                    <a:pt x="108" y="209"/>
                  </a:lnTo>
                  <a:lnTo>
                    <a:pt x="173" y="201"/>
                  </a:lnTo>
                  <a:lnTo>
                    <a:pt x="234" y="166"/>
                  </a:lnTo>
                  <a:lnTo>
                    <a:pt x="241" y="157"/>
                  </a:lnTo>
                  <a:lnTo>
                    <a:pt x="227" y="100"/>
                  </a:lnTo>
                  <a:lnTo>
                    <a:pt x="211" y="8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5" name="Freeform 73">
              <a:extLst>
                <a:ext uri="{FF2B5EF4-FFF2-40B4-BE49-F238E27FC236}">
                  <a16:creationId xmlns:a16="http://schemas.microsoft.com/office/drawing/2014/main" id="{A15CFFF0-85C0-7BD9-2CE4-0F2410480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2986"/>
              <a:ext cx="90" cy="98"/>
            </a:xfrm>
            <a:custGeom>
              <a:avLst/>
              <a:gdLst/>
              <a:ahLst/>
              <a:cxnLst>
                <a:cxn ang="0">
                  <a:pos x="80" y="42"/>
                </a:cxn>
                <a:cxn ang="0">
                  <a:pos x="78" y="39"/>
                </a:cxn>
                <a:cxn ang="0">
                  <a:pos x="90" y="24"/>
                </a:cxn>
                <a:cxn ang="0">
                  <a:pos x="81" y="18"/>
                </a:cxn>
                <a:cxn ang="0">
                  <a:pos x="28" y="0"/>
                </a:cxn>
                <a:cxn ang="0">
                  <a:pos x="14" y="9"/>
                </a:cxn>
                <a:cxn ang="0">
                  <a:pos x="0" y="23"/>
                </a:cxn>
                <a:cxn ang="0">
                  <a:pos x="15" y="39"/>
                </a:cxn>
                <a:cxn ang="0">
                  <a:pos x="29" y="98"/>
                </a:cxn>
                <a:cxn ang="0">
                  <a:pos x="74" y="50"/>
                </a:cxn>
                <a:cxn ang="0">
                  <a:pos x="80" y="42"/>
                </a:cxn>
              </a:cxnLst>
              <a:rect l="0" t="0" r="r" b="b"/>
              <a:pathLst>
                <a:path w="90" h="98">
                  <a:moveTo>
                    <a:pt x="80" y="42"/>
                  </a:moveTo>
                  <a:lnTo>
                    <a:pt x="78" y="39"/>
                  </a:lnTo>
                  <a:lnTo>
                    <a:pt x="90" y="24"/>
                  </a:lnTo>
                  <a:lnTo>
                    <a:pt x="81" y="18"/>
                  </a:lnTo>
                  <a:lnTo>
                    <a:pt x="28" y="0"/>
                  </a:lnTo>
                  <a:lnTo>
                    <a:pt x="14" y="9"/>
                  </a:lnTo>
                  <a:lnTo>
                    <a:pt x="0" y="23"/>
                  </a:lnTo>
                  <a:lnTo>
                    <a:pt x="15" y="39"/>
                  </a:lnTo>
                  <a:lnTo>
                    <a:pt x="29" y="98"/>
                  </a:lnTo>
                  <a:lnTo>
                    <a:pt x="74" y="50"/>
                  </a:lnTo>
                  <a:lnTo>
                    <a:pt x="80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6" name="Freeform 74">
              <a:extLst>
                <a:ext uri="{FF2B5EF4-FFF2-40B4-BE49-F238E27FC236}">
                  <a16:creationId xmlns:a16="http://schemas.microsoft.com/office/drawing/2014/main" id="{0844D02F-0EDF-D6E6-6DA8-EBD1F67BD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2986"/>
              <a:ext cx="90" cy="98"/>
            </a:xfrm>
            <a:custGeom>
              <a:avLst/>
              <a:gdLst/>
              <a:ahLst/>
              <a:cxnLst>
                <a:cxn ang="0">
                  <a:pos x="80" y="42"/>
                </a:cxn>
                <a:cxn ang="0">
                  <a:pos x="78" y="39"/>
                </a:cxn>
                <a:cxn ang="0">
                  <a:pos x="90" y="24"/>
                </a:cxn>
                <a:cxn ang="0">
                  <a:pos x="81" y="18"/>
                </a:cxn>
                <a:cxn ang="0">
                  <a:pos x="28" y="0"/>
                </a:cxn>
                <a:cxn ang="0">
                  <a:pos x="14" y="9"/>
                </a:cxn>
                <a:cxn ang="0">
                  <a:pos x="0" y="23"/>
                </a:cxn>
                <a:cxn ang="0">
                  <a:pos x="15" y="39"/>
                </a:cxn>
                <a:cxn ang="0">
                  <a:pos x="29" y="98"/>
                </a:cxn>
                <a:cxn ang="0">
                  <a:pos x="74" y="50"/>
                </a:cxn>
                <a:cxn ang="0">
                  <a:pos x="80" y="42"/>
                </a:cxn>
              </a:cxnLst>
              <a:rect l="0" t="0" r="r" b="b"/>
              <a:pathLst>
                <a:path w="90" h="98">
                  <a:moveTo>
                    <a:pt x="80" y="42"/>
                  </a:moveTo>
                  <a:lnTo>
                    <a:pt x="78" y="39"/>
                  </a:lnTo>
                  <a:lnTo>
                    <a:pt x="90" y="24"/>
                  </a:lnTo>
                  <a:lnTo>
                    <a:pt x="81" y="18"/>
                  </a:lnTo>
                  <a:lnTo>
                    <a:pt x="28" y="0"/>
                  </a:lnTo>
                  <a:lnTo>
                    <a:pt x="14" y="9"/>
                  </a:lnTo>
                  <a:lnTo>
                    <a:pt x="0" y="23"/>
                  </a:lnTo>
                  <a:lnTo>
                    <a:pt x="15" y="39"/>
                  </a:lnTo>
                  <a:lnTo>
                    <a:pt x="29" y="98"/>
                  </a:lnTo>
                  <a:lnTo>
                    <a:pt x="74" y="50"/>
                  </a:lnTo>
                  <a:lnTo>
                    <a:pt x="80" y="4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7" name="Freeform 75">
              <a:extLst>
                <a:ext uri="{FF2B5EF4-FFF2-40B4-BE49-F238E27FC236}">
                  <a16:creationId xmlns:a16="http://schemas.microsoft.com/office/drawing/2014/main" id="{A5EBFD91-62D3-1DD7-C1D3-0521CB660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3061"/>
              <a:ext cx="116" cy="156"/>
            </a:xfrm>
            <a:custGeom>
              <a:avLst/>
              <a:gdLst/>
              <a:ahLst/>
              <a:cxnLst>
                <a:cxn ang="0">
                  <a:pos x="93" y="129"/>
                </a:cxn>
                <a:cxn ang="0">
                  <a:pos x="72" y="111"/>
                </a:cxn>
                <a:cxn ang="0">
                  <a:pos x="105" y="120"/>
                </a:cxn>
                <a:cxn ang="0">
                  <a:pos x="116" y="82"/>
                </a:cxn>
                <a:cxn ang="0">
                  <a:pos x="105" y="28"/>
                </a:cxn>
                <a:cxn ang="0">
                  <a:pos x="78" y="28"/>
                </a:cxn>
                <a:cxn ang="0">
                  <a:pos x="45" y="0"/>
                </a:cxn>
                <a:cxn ang="0">
                  <a:pos x="9" y="0"/>
                </a:cxn>
                <a:cxn ang="0">
                  <a:pos x="36" y="39"/>
                </a:cxn>
                <a:cxn ang="0">
                  <a:pos x="0" y="83"/>
                </a:cxn>
                <a:cxn ang="0">
                  <a:pos x="8" y="97"/>
                </a:cxn>
                <a:cxn ang="0">
                  <a:pos x="28" y="117"/>
                </a:cxn>
                <a:cxn ang="0">
                  <a:pos x="55" y="128"/>
                </a:cxn>
                <a:cxn ang="0">
                  <a:pos x="70" y="156"/>
                </a:cxn>
                <a:cxn ang="0">
                  <a:pos x="111" y="146"/>
                </a:cxn>
                <a:cxn ang="0">
                  <a:pos x="93" y="129"/>
                </a:cxn>
              </a:cxnLst>
              <a:rect l="0" t="0" r="r" b="b"/>
              <a:pathLst>
                <a:path w="116" h="156">
                  <a:moveTo>
                    <a:pt x="93" y="129"/>
                  </a:moveTo>
                  <a:lnTo>
                    <a:pt x="72" y="111"/>
                  </a:lnTo>
                  <a:lnTo>
                    <a:pt x="105" y="120"/>
                  </a:lnTo>
                  <a:lnTo>
                    <a:pt x="116" y="82"/>
                  </a:lnTo>
                  <a:lnTo>
                    <a:pt x="105" y="28"/>
                  </a:lnTo>
                  <a:lnTo>
                    <a:pt x="78" y="28"/>
                  </a:lnTo>
                  <a:lnTo>
                    <a:pt x="45" y="0"/>
                  </a:lnTo>
                  <a:lnTo>
                    <a:pt x="9" y="0"/>
                  </a:lnTo>
                  <a:lnTo>
                    <a:pt x="36" y="39"/>
                  </a:lnTo>
                  <a:lnTo>
                    <a:pt x="0" y="83"/>
                  </a:lnTo>
                  <a:lnTo>
                    <a:pt x="8" y="97"/>
                  </a:lnTo>
                  <a:lnTo>
                    <a:pt x="28" y="117"/>
                  </a:lnTo>
                  <a:lnTo>
                    <a:pt x="55" y="128"/>
                  </a:lnTo>
                  <a:lnTo>
                    <a:pt x="70" y="156"/>
                  </a:lnTo>
                  <a:lnTo>
                    <a:pt x="111" y="146"/>
                  </a:lnTo>
                  <a:lnTo>
                    <a:pt x="93" y="1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8" name="Freeform 76">
              <a:extLst>
                <a:ext uri="{FF2B5EF4-FFF2-40B4-BE49-F238E27FC236}">
                  <a16:creationId xmlns:a16="http://schemas.microsoft.com/office/drawing/2014/main" id="{7BB5DBDB-4712-B988-4EA5-C26FE23E9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3061"/>
              <a:ext cx="116" cy="156"/>
            </a:xfrm>
            <a:custGeom>
              <a:avLst/>
              <a:gdLst/>
              <a:ahLst/>
              <a:cxnLst>
                <a:cxn ang="0">
                  <a:pos x="93" y="129"/>
                </a:cxn>
                <a:cxn ang="0">
                  <a:pos x="72" y="111"/>
                </a:cxn>
                <a:cxn ang="0">
                  <a:pos x="105" y="120"/>
                </a:cxn>
                <a:cxn ang="0">
                  <a:pos x="116" y="82"/>
                </a:cxn>
                <a:cxn ang="0">
                  <a:pos x="105" y="28"/>
                </a:cxn>
                <a:cxn ang="0">
                  <a:pos x="78" y="28"/>
                </a:cxn>
                <a:cxn ang="0">
                  <a:pos x="45" y="0"/>
                </a:cxn>
                <a:cxn ang="0">
                  <a:pos x="9" y="0"/>
                </a:cxn>
                <a:cxn ang="0">
                  <a:pos x="36" y="39"/>
                </a:cxn>
                <a:cxn ang="0">
                  <a:pos x="0" y="83"/>
                </a:cxn>
                <a:cxn ang="0">
                  <a:pos x="8" y="97"/>
                </a:cxn>
                <a:cxn ang="0">
                  <a:pos x="28" y="117"/>
                </a:cxn>
                <a:cxn ang="0">
                  <a:pos x="55" y="128"/>
                </a:cxn>
                <a:cxn ang="0">
                  <a:pos x="70" y="156"/>
                </a:cxn>
                <a:cxn ang="0">
                  <a:pos x="111" y="146"/>
                </a:cxn>
                <a:cxn ang="0">
                  <a:pos x="93" y="129"/>
                </a:cxn>
              </a:cxnLst>
              <a:rect l="0" t="0" r="r" b="b"/>
              <a:pathLst>
                <a:path w="116" h="156">
                  <a:moveTo>
                    <a:pt x="93" y="129"/>
                  </a:moveTo>
                  <a:lnTo>
                    <a:pt x="72" y="111"/>
                  </a:lnTo>
                  <a:lnTo>
                    <a:pt x="105" y="120"/>
                  </a:lnTo>
                  <a:lnTo>
                    <a:pt x="116" y="82"/>
                  </a:lnTo>
                  <a:lnTo>
                    <a:pt x="105" y="28"/>
                  </a:lnTo>
                  <a:lnTo>
                    <a:pt x="78" y="28"/>
                  </a:lnTo>
                  <a:lnTo>
                    <a:pt x="45" y="0"/>
                  </a:lnTo>
                  <a:lnTo>
                    <a:pt x="9" y="0"/>
                  </a:lnTo>
                  <a:lnTo>
                    <a:pt x="36" y="39"/>
                  </a:lnTo>
                  <a:lnTo>
                    <a:pt x="0" y="83"/>
                  </a:lnTo>
                  <a:lnTo>
                    <a:pt x="8" y="97"/>
                  </a:lnTo>
                  <a:lnTo>
                    <a:pt x="28" y="117"/>
                  </a:lnTo>
                  <a:lnTo>
                    <a:pt x="55" y="128"/>
                  </a:lnTo>
                  <a:lnTo>
                    <a:pt x="70" y="156"/>
                  </a:lnTo>
                  <a:lnTo>
                    <a:pt x="111" y="146"/>
                  </a:lnTo>
                  <a:lnTo>
                    <a:pt x="93" y="1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9" name="Freeform 77">
              <a:extLst>
                <a:ext uri="{FF2B5EF4-FFF2-40B4-BE49-F238E27FC236}">
                  <a16:creationId xmlns:a16="http://schemas.microsoft.com/office/drawing/2014/main" id="{44D825A0-8642-EAEF-CE42-1C77A88F8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1"/>
              <a:ext cx="284" cy="281"/>
            </a:xfrm>
            <a:custGeom>
              <a:avLst/>
              <a:gdLst/>
              <a:ahLst/>
              <a:cxnLst>
                <a:cxn ang="0">
                  <a:pos x="255" y="0"/>
                </a:cxn>
                <a:cxn ang="0">
                  <a:pos x="206" y="8"/>
                </a:cxn>
                <a:cxn ang="0">
                  <a:pos x="191" y="27"/>
                </a:cxn>
                <a:cxn ang="0">
                  <a:pos x="150" y="72"/>
                </a:cxn>
                <a:cxn ang="0">
                  <a:pos x="89" y="107"/>
                </a:cxn>
                <a:cxn ang="0">
                  <a:pos x="24" y="114"/>
                </a:cxn>
                <a:cxn ang="0">
                  <a:pos x="33" y="146"/>
                </a:cxn>
                <a:cxn ang="0">
                  <a:pos x="19" y="166"/>
                </a:cxn>
                <a:cxn ang="0">
                  <a:pos x="20" y="185"/>
                </a:cxn>
                <a:cxn ang="0">
                  <a:pos x="0" y="203"/>
                </a:cxn>
                <a:cxn ang="0">
                  <a:pos x="0" y="215"/>
                </a:cxn>
                <a:cxn ang="0">
                  <a:pos x="3" y="246"/>
                </a:cxn>
                <a:cxn ang="0">
                  <a:pos x="15" y="274"/>
                </a:cxn>
                <a:cxn ang="0">
                  <a:pos x="28" y="281"/>
                </a:cxn>
                <a:cxn ang="0">
                  <a:pos x="58" y="272"/>
                </a:cxn>
                <a:cxn ang="0">
                  <a:pos x="63" y="246"/>
                </a:cxn>
                <a:cxn ang="0">
                  <a:pos x="84" y="239"/>
                </a:cxn>
                <a:cxn ang="0">
                  <a:pos x="120" y="217"/>
                </a:cxn>
                <a:cxn ang="0">
                  <a:pos x="159" y="192"/>
                </a:cxn>
                <a:cxn ang="0">
                  <a:pos x="172" y="190"/>
                </a:cxn>
                <a:cxn ang="0">
                  <a:pos x="172" y="166"/>
                </a:cxn>
                <a:cxn ang="0">
                  <a:pos x="181" y="154"/>
                </a:cxn>
                <a:cxn ang="0">
                  <a:pos x="197" y="160"/>
                </a:cxn>
                <a:cxn ang="0">
                  <a:pos x="216" y="137"/>
                </a:cxn>
                <a:cxn ang="0">
                  <a:pos x="208" y="123"/>
                </a:cxn>
                <a:cxn ang="0">
                  <a:pos x="245" y="79"/>
                </a:cxn>
                <a:cxn ang="0">
                  <a:pos x="219" y="40"/>
                </a:cxn>
                <a:cxn ang="0">
                  <a:pos x="255" y="40"/>
                </a:cxn>
                <a:cxn ang="0">
                  <a:pos x="256" y="42"/>
                </a:cxn>
                <a:cxn ang="0">
                  <a:pos x="284" y="1"/>
                </a:cxn>
                <a:cxn ang="0">
                  <a:pos x="255" y="0"/>
                </a:cxn>
              </a:cxnLst>
              <a:rect l="0" t="0" r="r" b="b"/>
              <a:pathLst>
                <a:path w="284" h="281">
                  <a:moveTo>
                    <a:pt x="255" y="0"/>
                  </a:moveTo>
                  <a:lnTo>
                    <a:pt x="206" y="8"/>
                  </a:lnTo>
                  <a:lnTo>
                    <a:pt x="191" y="27"/>
                  </a:lnTo>
                  <a:lnTo>
                    <a:pt x="150" y="72"/>
                  </a:lnTo>
                  <a:lnTo>
                    <a:pt x="89" y="107"/>
                  </a:lnTo>
                  <a:lnTo>
                    <a:pt x="24" y="114"/>
                  </a:lnTo>
                  <a:lnTo>
                    <a:pt x="33" y="146"/>
                  </a:lnTo>
                  <a:lnTo>
                    <a:pt x="19" y="166"/>
                  </a:lnTo>
                  <a:lnTo>
                    <a:pt x="20" y="185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3" y="246"/>
                  </a:lnTo>
                  <a:lnTo>
                    <a:pt x="15" y="274"/>
                  </a:lnTo>
                  <a:lnTo>
                    <a:pt x="28" y="281"/>
                  </a:lnTo>
                  <a:lnTo>
                    <a:pt x="58" y="272"/>
                  </a:lnTo>
                  <a:lnTo>
                    <a:pt x="63" y="246"/>
                  </a:lnTo>
                  <a:lnTo>
                    <a:pt x="84" y="239"/>
                  </a:lnTo>
                  <a:lnTo>
                    <a:pt x="120" y="217"/>
                  </a:lnTo>
                  <a:lnTo>
                    <a:pt x="159" y="192"/>
                  </a:lnTo>
                  <a:lnTo>
                    <a:pt x="172" y="190"/>
                  </a:lnTo>
                  <a:lnTo>
                    <a:pt x="172" y="166"/>
                  </a:lnTo>
                  <a:lnTo>
                    <a:pt x="181" y="154"/>
                  </a:lnTo>
                  <a:lnTo>
                    <a:pt x="197" y="160"/>
                  </a:lnTo>
                  <a:lnTo>
                    <a:pt x="216" y="137"/>
                  </a:lnTo>
                  <a:lnTo>
                    <a:pt x="208" y="123"/>
                  </a:lnTo>
                  <a:lnTo>
                    <a:pt x="245" y="79"/>
                  </a:lnTo>
                  <a:lnTo>
                    <a:pt x="219" y="40"/>
                  </a:lnTo>
                  <a:lnTo>
                    <a:pt x="255" y="40"/>
                  </a:lnTo>
                  <a:lnTo>
                    <a:pt x="256" y="42"/>
                  </a:lnTo>
                  <a:lnTo>
                    <a:pt x="284" y="1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0" name="Freeform 78">
              <a:extLst>
                <a:ext uri="{FF2B5EF4-FFF2-40B4-BE49-F238E27FC236}">
                  <a16:creationId xmlns:a16="http://schemas.microsoft.com/office/drawing/2014/main" id="{61E77780-A65F-D334-8CC5-06BA0EC1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1"/>
              <a:ext cx="284" cy="281"/>
            </a:xfrm>
            <a:custGeom>
              <a:avLst/>
              <a:gdLst/>
              <a:ahLst/>
              <a:cxnLst>
                <a:cxn ang="0">
                  <a:pos x="255" y="0"/>
                </a:cxn>
                <a:cxn ang="0">
                  <a:pos x="206" y="8"/>
                </a:cxn>
                <a:cxn ang="0">
                  <a:pos x="191" y="27"/>
                </a:cxn>
                <a:cxn ang="0">
                  <a:pos x="150" y="72"/>
                </a:cxn>
                <a:cxn ang="0">
                  <a:pos x="89" y="107"/>
                </a:cxn>
                <a:cxn ang="0">
                  <a:pos x="24" y="114"/>
                </a:cxn>
                <a:cxn ang="0">
                  <a:pos x="33" y="146"/>
                </a:cxn>
                <a:cxn ang="0">
                  <a:pos x="19" y="166"/>
                </a:cxn>
                <a:cxn ang="0">
                  <a:pos x="20" y="185"/>
                </a:cxn>
                <a:cxn ang="0">
                  <a:pos x="0" y="203"/>
                </a:cxn>
                <a:cxn ang="0">
                  <a:pos x="0" y="215"/>
                </a:cxn>
                <a:cxn ang="0">
                  <a:pos x="3" y="246"/>
                </a:cxn>
                <a:cxn ang="0">
                  <a:pos x="15" y="274"/>
                </a:cxn>
                <a:cxn ang="0">
                  <a:pos x="28" y="281"/>
                </a:cxn>
                <a:cxn ang="0">
                  <a:pos x="58" y="272"/>
                </a:cxn>
                <a:cxn ang="0">
                  <a:pos x="63" y="246"/>
                </a:cxn>
                <a:cxn ang="0">
                  <a:pos x="84" y="239"/>
                </a:cxn>
                <a:cxn ang="0">
                  <a:pos x="120" y="217"/>
                </a:cxn>
                <a:cxn ang="0">
                  <a:pos x="159" y="192"/>
                </a:cxn>
                <a:cxn ang="0">
                  <a:pos x="172" y="190"/>
                </a:cxn>
                <a:cxn ang="0">
                  <a:pos x="172" y="166"/>
                </a:cxn>
                <a:cxn ang="0">
                  <a:pos x="181" y="154"/>
                </a:cxn>
                <a:cxn ang="0">
                  <a:pos x="197" y="160"/>
                </a:cxn>
                <a:cxn ang="0">
                  <a:pos x="216" y="137"/>
                </a:cxn>
                <a:cxn ang="0">
                  <a:pos x="208" y="123"/>
                </a:cxn>
                <a:cxn ang="0">
                  <a:pos x="245" y="79"/>
                </a:cxn>
                <a:cxn ang="0">
                  <a:pos x="219" y="40"/>
                </a:cxn>
                <a:cxn ang="0">
                  <a:pos x="255" y="40"/>
                </a:cxn>
                <a:cxn ang="0">
                  <a:pos x="256" y="42"/>
                </a:cxn>
                <a:cxn ang="0">
                  <a:pos x="284" y="1"/>
                </a:cxn>
                <a:cxn ang="0">
                  <a:pos x="255" y="0"/>
                </a:cxn>
              </a:cxnLst>
              <a:rect l="0" t="0" r="r" b="b"/>
              <a:pathLst>
                <a:path w="284" h="281">
                  <a:moveTo>
                    <a:pt x="255" y="0"/>
                  </a:moveTo>
                  <a:lnTo>
                    <a:pt x="206" y="8"/>
                  </a:lnTo>
                  <a:lnTo>
                    <a:pt x="191" y="27"/>
                  </a:lnTo>
                  <a:lnTo>
                    <a:pt x="150" y="72"/>
                  </a:lnTo>
                  <a:lnTo>
                    <a:pt x="89" y="107"/>
                  </a:lnTo>
                  <a:lnTo>
                    <a:pt x="24" y="114"/>
                  </a:lnTo>
                  <a:lnTo>
                    <a:pt x="33" y="146"/>
                  </a:lnTo>
                  <a:lnTo>
                    <a:pt x="19" y="166"/>
                  </a:lnTo>
                  <a:lnTo>
                    <a:pt x="20" y="185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3" y="246"/>
                  </a:lnTo>
                  <a:lnTo>
                    <a:pt x="15" y="274"/>
                  </a:lnTo>
                  <a:lnTo>
                    <a:pt x="28" y="281"/>
                  </a:lnTo>
                  <a:lnTo>
                    <a:pt x="58" y="272"/>
                  </a:lnTo>
                  <a:lnTo>
                    <a:pt x="63" y="246"/>
                  </a:lnTo>
                  <a:lnTo>
                    <a:pt x="84" y="239"/>
                  </a:lnTo>
                  <a:lnTo>
                    <a:pt x="120" y="217"/>
                  </a:lnTo>
                  <a:lnTo>
                    <a:pt x="159" y="192"/>
                  </a:lnTo>
                  <a:lnTo>
                    <a:pt x="172" y="190"/>
                  </a:lnTo>
                  <a:lnTo>
                    <a:pt x="172" y="166"/>
                  </a:lnTo>
                  <a:lnTo>
                    <a:pt x="181" y="154"/>
                  </a:lnTo>
                  <a:lnTo>
                    <a:pt x="197" y="160"/>
                  </a:lnTo>
                  <a:lnTo>
                    <a:pt x="216" y="137"/>
                  </a:lnTo>
                  <a:lnTo>
                    <a:pt x="208" y="123"/>
                  </a:lnTo>
                  <a:lnTo>
                    <a:pt x="245" y="79"/>
                  </a:lnTo>
                  <a:lnTo>
                    <a:pt x="219" y="40"/>
                  </a:lnTo>
                  <a:lnTo>
                    <a:pt x="255" y="40"/>
                  </a:lnTo>
                  <a:lnTo>
                    <a:pt x="256" y="42"/>
                  </a:lnTo>
                  <a:lnTo>
                    <a:pt x="284" y="1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1" name="Freeform 79">
              <a:extLst>
                <a:ext uri="{FF2B5EF4-FFF2-40B4-BE49-F238E27FC236}">
                  <a16:creationId xmlns:a16="http://schemas.microsoft.com/office/drawing/2014/main" id="{0C93587D-A6E3-8B19-AA4C-284156960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9" y="2986"/>
              <a:ext cx="210" cy="280"/>
            </a:xfrm>
            <a:custGeom>
              <a:avLst/>
              <a:gdLst/>
              <a:ahLst/>
              <a:cxnLst>
                <a:cxn ang="0">
                  <a:pos x="183" y="169"/>
                </a:cxn>
                <a:cxn ang="0">
                  <a:pos x="198" y="175"/>
                </a:cxn>
                <a:cxn ang="0">
                  <a:pos x="206" y="172"/>
                </a:cxn>
                <a:cxn ang="0">
                  <a:pos x="210" y="166"/>
                </a:cxn>
                <a:cxn ang="0">
                  <a:pos x="176" y="129"/>
                </a:cxn>
                <a:cxn ang="0">
                  <a:pos x="183" y="110"/>
                </a:cxn>
                <a:cxn ang="0">
                  <a:pos x="158" y="85"/>
                </a:cxn>
                <a:cxn ang="0">
                  <a:pos x="131" y="82"/>
                </a:cxn>
                <a:cxn ang="0">
                  <a:pos x="125" y="65"/>
                </a:cxn>
                <a:cxn ang="0">
                  <a:pos x="129" y="47"/>
                </a:cxn>
                <a:cxn ang="0">
                  <a:pos x="116" y="37"/>
                </a:cxn>
                <a:cxn ang="0">
                  <a:pos x="105" y="0"/>
                </a:cxn>
                <a:cxn ang="0">
                  <a:pos x="99" y="0"/>
                </a:cxn>
                <a:cxn ang="0">
                  <a:pos x="81" y="18"/>
                </a:cxn>
                <a:cxn ang="0">
                  <a:pos x="65" y="34"/>
                </a:cxn>
                <a:cxn ang="0">
                  <a:pos x="26" y="34"/>
                </a:cxn>
                <a:cxn ang="0">
                  <a:pos x="0" y="74"/>
                </a:cxn>
                <a:cxn ang="0">
                  <a:pos x="29" y="101"/>
                </a:cxn>
                <a:cxn ang="0">
                  <a:pos x="56" y="101"/>
                </a:cxn>
                <a:cxn ang="0">
                  <a:pos x="68" y="154"/>
                </a:cxn>
                <a:cxn ang="0">
                  <a:pos x="56" y="193"/>
                </a:cxn>
                <a:cxn ang="0">
                  <a:pos x="23" y="184"/>
                </a:cxn>
                <a:cxn ang="0">
                  <a:pos x="43" y="202"/>
                </a:cxn>
                <a:cxn ang="0">
                  <a:pos x="60" y="218"/>
                </a:cxn>
                <a:cxn ang="0">
                  <a:pos x="22" y="229"/>
                </a:cxn>
                <a:cxn ang="0">
                  <a:pos x="23" y="232"/>
                </a:cxn>
                <a:cxn ang="0">
                  <a:pos x="47" y="235"/>
                </a:cxn>
                <a:cxn ang="0">
                  <a:pos x="47" y="271"/>
                </a:cxn>
                <a:cxn ang="0">
                  <a:pos x="60" y="273"/>
                </a:cxn>
                <a:cxn ang="0">
                  <a:pos x="80" y="268"/>
                </a:cxn>
                <a:cxn ang="0">
                  <a:pos x="106" y="280"/>
                </a:cxn>
                <a:cxn ang="0">
                  <a:pos x="122" y="263"/>
                </a:cxn>
                <a:cxn ang="0">
                  <a:pos x="162" y="250"/>
                </a:cxn>
                <a:cxn ang="0">
                  <a:pos x="183" y="265"/>
                </a:cxn>
                <a:cxn ang="0">
                  <a:pos x="191" y="253"/>
                </a:cxn>
                <a:cxn ang="0">
                  <a:pos x="189" y="234"/>
                </a:cxn>
                <a:cxn ang="0">
                  <a:pos x="206" y="209"/>
                </a:cxn>
                <a:cxn ang="0">
                  <a:pos x="206" y="189"/>
                </a:cxn>
                <a:cxn ang="0">
                  <a:pos x="191" y="186"/>
                </a:cxn>
                <a:cxn ang="0">
                  <a:pos x="170" y="179"/>
                </a:cxn>
                <a:cxn ang="0">
                  <a:pos x="172" y="175"/>
                </a:cxn>
                <a:cxn ang="0">
                  <a:pos x="183" y="169"/>
                </a:cxn>
              </a:cxnLst>
              <a:rect l="0" t="0" r="r" b="b"/>
              <a:pathLst>
                <a:path w="210" h="280">
                  <a:moveTo>
                    <a:pt x="183" y="169"/>
                  </a:moveTo>
                  <a:lnTo>
                    <a:pt x="198" y="175"/>
                  </a:lnTo>
                  <a:lnTo>
                    <a:pt x="206" y="172"/>
                  </a:lnTo>
                  <a:lnTo>
                    <a:pt x="210" y="166"/>
                  </a:lnTo>
                  <a:lnTo>
                    <a:pt x="176" y="129"/>
                  </a:lnTo>
                  <a:lnTo>
                    <a:pt x="183" y="110"/>
                  </a:lnTo>
                  <a:lnTo>
                    <a:pt x="158" y="85"/>
                  </a:lnTo>
                  <a:lnTo>
                    <a:pt x="131" y="82"/>
                  </a:lnTo>
                  <a:lnTo>
                    <a:pt x="125" y="65"/>
                  </a:lnTo>
                  <a:lnTo>
                    <a:pt x="129" y="47"/>
                  </a:lnTo>
                  <a:lnTo>
                    <a:pt x="116" y="37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81" y="18"/>
                  </a:lnTo>
                  <a:lnTo>
                    <a:pt x="65" y="34"/>
                  </a:lnTo>
                  <a:lnTo>
                    <a:pt x="26" y="34"/>
                  </a:lnTo>
                  <a:lnTo>
                    <a:pt x="0" y="74"/>
                  </a:lnTo>
                  <a:lnTo>
                    <a:pt x="29" y="101"/>
                  </a:lnTo>
                  <a:lnTo>
                    <a:pt x="56" y="101"/>
                  </a:lnTo>
                  <a:lnTo>
                    <a:pt x="68" y="154"/>
                  </a:lnTo>
                  <a:lnTo>
                    <a:pt x="56" y="193"/>
                  </a:lnTo>
                  <a:lnTo>
                    <a:pt x="23" y="184"/>
                  </a:lnTo>
                  <a:lnTo>
                    <a:pt x="43" y="202"/>
                  </a:lnTo>
                  <a:lnTo>
                    <a:pt x="60" y="218"/>
                  </a:lnTo>
                  <a:lnTo>
                    <a:pt x="22" y="229"/>
                  </a:lnTo>
                  <a:lnTo>
                    <a:pt x="23" y="232"/>
                  </a:lnTo>
                  <a:lnTo>
                    <a:pt x="47" y="235"/>
                  </a:lnTo>
                  <a:lnTo>
                    <a:pt x="47" y="271"/>
                  </a:lnTo>
                  <a:lnTo>
                    <a:pt x="60" y="273"/>
                  </a:lnTo>
                  <a:lnTo>
                    <a:pt x="80" y="268"/>
                  </a:lnTo>
                  <a:lnTo>
                    <a:pt x="106" y="280"/>
                  </a:lnTo>
                  <a:lnTo>
                    <a:pt x="122" y="263"/>
                  </a:lnTo>
                  <a:lnTo>
                    <a:pt x="162" y="250"/>
                  </a:lnTo>
                  <a:lnTo>
                    <a:pt x="183" y="265"/>
                  </a:lnTo>
                  <a:lnTo>
                    <a:pt x="191" y="253"/>
                  </a:lnTo>
                  <a:lnTo>
                    <a:pt x="189" y="234"/>
                  </a:lnTo>
                  <a:lnTo>
                    <a:pt x="206" y="209"/>
                  </a:lnTo>
                  <a:lnTo>
                    <a:pt x="206" y="189"/>
                  </a:lnTo>
                  <a:lnTo>
                    <a:pt x="191" y="186"/>
                  </a:lnTo>
                  <a:lnTo>
                    <a:pt x="170" y="179"/>
                  </a:lnTo>
                  <a:lnTo>
                    <a:pt x="172" y="175"/>
                  </a:lnTo>
                  <a:lnTo>
                    <a:pt x="183" y="16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2" name="Freeform 80">
              <a:extLst>
                <a:ext uri="{FF2B5EF4-FFF2-40B4-BE49-F238E27FC236}">
                  <a16:creationId xmlns:a16="http://schemas.microsoft.com/office/drawing/2014/main" id="{78D653BE-7392-1830-9D21-1EDB515D9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9" y="2986"/>
              <a:ext cx="210" cy="280"/>
            </a:xfrm>
            <a:custGeom>
              <a:avLst/>
              <a:gdLst/>
              <a:ahLst/>
              <a:cxnLst>
                <a:cxn ang="0">
                  <a:pos x="183" y="169"/>
                </a:cxn>
                <a:cxn ang="0">
                  <a:pos x="198" y="175"/>
                </a:cxn>
                <a:cxn ang="0">
                  <a:pos x="206" y="172"/>
                </a:cxn>
                <a:cxn ang="0">
                  <a:pos x="210" y="166"/>
                </a:cxn>
                <a:cxn ang="0">
                  <a:pos x="176" y="129"/>
                </a:cxn>
                <a:cxn ang="0">
                  <a:pos x="183" y="110"/>
                </a:cxn>
                <a:cxn ang="0">
                  <a:pos x="158" y="85"/>
                </a:cxn>
                <a:cxn ang="0">
                  <a:pos x="131" y="82"/>
                </a:cxn>
                <a:cxn ang="0">
                  <a:pos x="125" y="65"/>
                </a:cxn>
                <a:cxn ang="0">
                  <a:pos x="129" y="47"/>
                </a:cxn>
                <a:cxn ang="0">
                  <a:pos x="116" y="37"/>
                </a:cxn>
                <a:cxn ang="0">
                  <a:pos x="105" y="0"/>
                </a:cxn>
                <a:cxn ang="0">
                  <a:pos x="99" y="0"/>
                </a:cxn>
                <a:cxn ang="0">
                  <a:pos x="81" y="18"/>
                </a:cxn>
                <a:cxn ang="0">
                  <a:pos x="65" y="34"/>
                </a:cxn>
                <a:cxn ang="0">
                  <a:pos x="26" y="34"/>
                </a:cxn>
                <a:cxn ang="0">
                  <a:pos x="0" y="74"/>
                </a:cxn>
                <a:cxn ang="0">
                  <a:pos x="29" y="101"/>
                </a:cxn>
                <a:cxn ang="0">
                  <a:pos x="56" y="101"/>
                </a:cxn>
                <a:cxn ang="0">
                  <a:pos x="68" y="154"/>
                </a:cxn>
                <a:cxn ang="0">
                  <a:pos x="56" y="193"/>
                </a:cxn>
                <a:cxn ang="0">
                  <a:pos x="23" y="184"/>
                </a:cxn>
                <a:cxn ang="0">
                  <a:pos x="43" y="202"/>
                </a:cxn>
                <a:cxn ang="0">
                  <a:pos x="60" y="218"/>
                </a:cxn>
                <a:cxn ang="0">
                  <a:pos x="22" y="229"/>
                </a:cxn>
                <a:cxn ang="0">
                  <a:pos x="23" y="232"/>
                </a:cxn>
                <a:cxn ang="0">
                  <a:pos x="47" y="235"/>
                </a:cxn>
                <a:cxn ang="0">
                  <a:pos x="47" y="271"/>
                </a:cxn>
                <a:cxn ang="0">
                  <a:pos x="60" y="273"/>
                </a:cxn>
                <a:cxn ang="0">
                  <a:pos x="80" y="268"/>
                </a:cxn>
                <a:cxn ang="0">
                  <a:pos x="106" y="280"/>
                </a:cxn>
                <a:cxn ang="0">
                  <a:pos x="122" y="263"/>
                </a:cxn>
                <a:cxn ang="0">
                  <a:pos x="162" y="250"/>
                </a:cxn>
                <a:cxn ang="0">
                  <a:pos x="183" y="265"/>
                </a:cxn>
                <a:cxn ang="0">
                  <a:pos x="191" y="253"/>
                </a:cxn>
                <a:cxn ang="0">
                  <a:pos x="189" y="234"/>
                </a:cxn>
                <a:cxn ang="0">
                  <a:pos x="206" y="209"/>
                </a:cxn>
                <a:cxn ang="0">
                  <a:pos x="206" y="189"/>
                </a:cxn>
                <a:cxn ang="0">
                  <a:pos x="191" y="186"/>
                </a:cxn>
                <a:cxn ang="0">
                  <a:pos x="170" y="179"/>
                </a:cxn>
                <a:cxn ang="0">
                  <a:pos x="172" y="175"/>
                </a:cxn>
                <a:cxn ang="0">
                  <a:pos x="183" y="169"/>
                </a:cxn>
              </a:cxnLst>
              <a:rect l="0" t="0" r="r" b="b"/>
              <a:pathLst>
                <a:path w="210" h="280">
                  <a:moveTo>
                    <a:pt x="183" y="169"/>
                  </a:moveTo>
                  <a:lnTo>
                    <a:pt x="198" y="175"/>
                  </a:lnTo>
                  <a:lnTo>
                    <a:pt x="206" y="172"/>
                  </a:lnTo>
                  <a:lnTo>
                    <a:pt x="210" y="166"/>
                  </a:lnTo>
                  <a:lnTo>
                    <a:pt x="176" y="129"/>
                  </a:lnTo>
                  <a:lnTo>
                    <a:pt x="183" y="110"/>
                  </a:lnTo>
                  <a:lnTo>
                    <a:pt x="158" y="85"/>
                  </a:lnTo>
                  <a:lnTo>
                    <a:pt x="131" y="82"/>
                  </a:lnTo>
                  <a:lnTo>
                    <a:pt x="125" y="65"/>
                  </a:lnTo>
                  <a:lnTo>
                    <a:pt x="129" y="47"/>
                  </a:lnTo>
                  <a:lnTo>
                    <a:pt x="116" y="37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81" y="18"/>
                  </a:lnTo>
                  <a:lnTo>
                    <a:pt x="65" y="34"/>
                  </a:lnTo>
                  <a:lnTo>
                    <a:pt x="26" y="34"/>
                  </a:lnTo>
                  <a:lnTo>
                    <a:pt x="0" y="74"/>
                  </a:lnTo>
                  <a:lnTo>
                    <a:pt x="29" y="101"/>
                  </a:lnTo>
                  <a:lnTo>
                    <a:pt x="56" y="101"/>
                  </a:lnTo>
                  <a:lnTo>
                    <a:pt x="68" y="154"/>
                  </a:lnTo>
                  <a:lnTo>
                    <a:pt x="56" y="193"/>
                  </a:lnTo>
                  <a:lnTo>
                    <a:pt x="23" y="184"/>
                  </a:lnTo>
                  <a:lnTo>
                    <a:pt x="43" y="202"/>
                  </a:lnTo>
                  <a:lnTo>
                    <a:pt x="60" y="218"/>
                  </a:lnTo>
                  <a:lnTo>
                    <a:pt x="22" y="229"/>
                  </a:lnTo>
                  <a:lnTo>
                    <a:pt x="23" y="232"/>
                  </a:lnTo>
                  <a:lnTo>
                    <a:pt x="47" y="235"/>
                  </a:lnTo>
                  <a:lnTo>
                    <a:pt x="47" y="271"/>
                  </a:lnTo>
                  <a:lnTo>
                    <a:pt x="60" y="273"/>
                  </a:lnTo>
                  <a:lnTo>
                    <a:pt x="80" y="268"/>
                  </a:lnTo>
                  <a:lnTo>
                    <a:pt x="106" y="280"/>
                  </a:lnTo>
                  <a:lnTo>
                    <a:pt x="122" y="263"/>
                  </a:lnTo>
                  <a:lnTo>
                    <a:pt x="162" y="250"/>
                  </a:lnTo>
                  <a:lnTo>
                    <a:pt x="183" y="265"/>
                  </a:lnTo>
                  <a:lnTo>
                    <a:pt x="191" y="253"/>
                  </a:lnTo>
                  <a:lnTo>
                    <a:pt x="189" y="234"/>
                  </a:lnTo>
                  <a:lnTo>
                    <a:pt x="206" y="209"/>
                  </a:lnTo>
                  <a:lnTo>
                    <a:pt x="206" y="189"/>
                  </a:lnTo>
                  <a:lnTo>
                    <a:pt x="191" y="186"/>
                  </a:lnTo>
                  <a:lnTo>
                    <a:pt x="170" y="179"/>
                  </a:lnTo>
                  <a:lnTo>
                    <a:pt x="172" y="175"/>
                  </a:lnTo>
                  <a:lnTo>
                    <a:pt x="183" y="16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3" name="Freeform 81">
              <a:extLst>
                <a:ext uri="{FF2B5EF4-FFF2-40B4-BE49-F238E27FC236}">
                  <a16:creationId xmlns:a16="http://schemas.microsoft.com/office/drawing/2014/main" id="{1044D663-7E77-5C86-D5CB-B5AA12E31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3480"/>
              <a:ext cx="56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1" y="0"/>
                </a:cxn>
                <a:cxn ang="0">
                  <a:pos x="56" y="14"/>
                </a:cxn>
                <a:cxn ang="0">
                  <a:pos x="41" y="29"/>
                </a:cxn>
                <a:cxn ang="0">
                  <a:pos x="0" y="14"/>
                </a:cxn>
              </a:cxnLst>
              <a:rect l="0" t="0" r="r" b="b"/>
              <a:pathLst>
                <a:path w="56" h="29">
                  <a:moveTo>
                    <a:pt x="0" y="14"/>
                  </a:moveTo>
                  <a:lnTo>
                    <a:pt x="11" y="0"/>
                  </a:lnTo>
                  <a:lnTo>
                    <a:pt x="56" y="14"/>
                  </a:lnTo>
                  <a:lnTo>
                    <a:pt x="41" y="29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4" name="Freeform 82">
              <a:extLst>
                <a:ext uri="{FF2B5EF4-FFF2-40B4-BE49-F238E27FC236}">
                  <a16:creationId xmlns:a16="http://schemas.microsoft.com/office/drawing/2014/main" id="{9F859604-9BD5-CCD4-2647-0B2C1826B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3480"/>
              <a:ext cx="56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1" y="0"/>
                </a:cxn>
                <a:cxn ang="0">
                  <a:pos x="56" y="14"/>
                </a:cxn>
                <a:cxn ang="0">
                  <a:pos x="41" y="29"/>
                </a:cxn>
                <a:cxn ang="0">
                  <a:pos x="0" y="14"/>
                </a:cxn>
              </a:cxnLst>
              <a:rect l="0" t="0" r="r" b="b"/>
              <a:pathLst>
                <a:path w="56" h="29">
                  <a:moveTo>
                    <a:pt x="0" y="14"/>
                  </a:moveTo>
                  <a:lnTo>
                    <a:pt x="11" y="0"/>
                  </a:lnTo>
                  <a:lnTo>
                    <a:pt x="56" y="14"/>
                  </a:lnTo>
                  <a:lnTo>
                    <a:pt x="41" y="29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5" name="Freeform 83">
              <a:extLst>
                <a:ext uri="{FF2B5EF4-FFF2-40B4-BE49-F238E27FC236}">
                  <a16:creationId xmlns:a16="http://schemas.microsoft.com/office/drawing/2014/main" id="{E1748F4C-4665-C08A-59EC-B0BF26EE5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" y="3458"/>
              <a:ext cx="404" cy="238"/>
            </a:xfrm>
            <a:custGeom>
              <a:avLst/>
              <a:gdLst/>
              <a:ahLst/>
              <a:cxnLst>
                <a:cxn ang="0">
                  <a:pos x="380" y="89"/>
                </a:cxn>
                <a:cxn ang="0">
                  <a:pos x="400" y="64"/>
                </a:cxn>
                <a:cxn ang="0">
                  <a:pos x="383" y="56"/>
                </a:cxn>
                <a:cxn ang="0">
                  <a:pos x="316" y="64"/>
                </a:cxn>
                <a:cxn ang="0">
                  <a:pos x="241" y="56"/>
                </a:cxn>
                <a:cxn ang="0">
                  <a:pos x="195" y="61"/>
                </a:cxn>
                <a:cxn ang="0">
                  <a:pos x="147" y="50"/>
                </a:cxn>
                <a:cxn ang="0">
                  <a:pos x="172" y="28"/>
                </a:cxn>
                <a:cxn ang="0">
                  <a:pos x="163" y="7"/>
                </a:cxn>
                <a:cxn ang="0">
                  <a:pos x="114" y="0"/>
                </a:cxn>
                <a:cxn ang="0">
                  <a:pos x="105" y="5"/>
                </a:cxn>
                <a:cxn ang="0">
                  <a:pos x="99" y="18"/>
                </a:cxn>
                <a:cxn ang="0">
                  <a:pos x="77" y="23"/>
                </a:cxn>
                <a:cxn ang="0">
                  <a:pos x="50" y="18"/>
                </a:cxn>
                <a:cxn ang="0">
                  <a:pos x="28" y="36"/>
                </a:cxn>
                <a:cxn ang="0">
                  <a:pos x="27" y="71"/>
                </a:cxn>
                <a:cxn ang="0">
                  <a:pos x="4" y="92"/>
                </a:cxn>
                <a:cxn ang="0">
                  <a:pos x="11" y="145"/>
                </a:cxn>
                <a:cxn ang="0">
                  <a:pos x="0" y="148"/>
                </a:cxn>
                <a:cxn ang="0">
                  <a:pos x="11" y="146"/>
                </a:cxn>
                <a:cxn ang="0">
                  <a:pos x="34" y="152"/>
                </a:cxn>
                <a:cxn ang="0">
                  <a:pos x="38" y="156"/>
                </a:cxn>
                <a:cxn ang="0">
                  <a:pos x="84" y="156"/>
                </a:cxn>
                <a:cxn ang="0">
                  <a:pos x="149" y="195"/>
                </a:cxn>
                <a:cxn ang="0">
                  <a:pos x="181" y="187"/>
                </a:cxn>
                <a:cxn ang="0">
                  <a:pos x="218" y="202"/>
                </a:cxn>
                <a:cxn ang="0">
                  <a:pos x="247" y="224"/>
                </a:cxn>
                <a:cxn ang="0">
                  <a:pos x="292" y="238"/>
                </a:cxn>
                <a:cxn ang="0">
                  <a:pos x="294" y="210"/>
                </a:cxn>
                <a:cxn ang="0">
                  <a:pos x="298" y="201"/>
                </a:cxn>
                <a:cxn ang="0">
                  <a:pos x="302" y="195"/>
                </a:cxn>
                <a:cxn ang="0">
                  <a:pos x="306" y="192"/>
                </a:cxn>
                <a:cxn ang="0">
                  <a:pos x="308" y="191"/>
                </a:cxn>
                <a:cxn ang="0">
                  <a:pos x="316" y="187"/>
                </a:cxn>
                <a:cxn ang="0">
                  <a:pos x="324" y="184"/>
                </a:cxn>
                <a:cxn ang="0">
                  <a:pos x="333" y="183"/>
                </a:cxn>
                <a:cxn ang="0">
                  <a:pos x="349" y="181"/>
                </a:cxn>
                <a:cxn ang="0">
                  <a:pos x="367" y="178"/>
                </a:cxn>
                <a:cxn ang="0">
                  <a:pos x="389" y="169"/>
                </a:cxn>
                <a:cxn ang="0">
                  <a:pos x="396" y="160"/>
                </a:cxn>
                <a:cxn ang="0">
                  <a:pos x="402" y="146"/>
                </a:cxn>
                <a:cxn ang="0">
                  <a:pos x="404" y="140"/>
                </a:cxn>
                <a:cxn ang="0">
                  <a:pos x="404" y="133"/>
                </a:cxn>
                <a:cxn ang="0">
                  <a:pos x="402" y="123"/>
                </a:cxn>
                <a:cxn ang="0">
                  <a:pos x="400" y="117"/>
                </a:cxn>
                <a:cxn ang="0">
                  <a:pos x="393" y="102"/>
                </a:cxn>
                <a:cxn ang="0">
                  <a:pos x="384" y="92"/>
                </a:cxn>
                <a:cxn ang="0">
                  <a:pos x="380" y="89"/>
                </a:cxn>
              </a:cxnLst>
              <a:rect l="0" t="0" r="r" b="b"/>
              <a:pathLst>
                <a:path w="404" h="238">
                  <a:moveTo>
                    <a:pt x="380" y="89"/>
                  </a:moveTo>
                  <a:lnTo>
                    <a:pt x="400" y="64"/>
                  </a:lnTo>
                  <a:lnTo>
                    <a:pt x="383" y="56"/>
                  </a:lnTo>
                  <a:lnTo>
                    <a:pt x="316" y="64"/>
                  </a:lnTo>
                  <a:lnTo>
                    <a:pt x="241" y="56"/>
                  </a:lnTo>
                  <a:lnTo>
                    <a:pt x="195" y="61"/>
                  </a:lnTo>
                  <a:lnTo>
                    <a:pt x="147" y="50"/>
                  </a:lnTo>
                  <a:lnTo>
                    <a:pt x="172" y="28"/>
                  </a:lnTo>
                  <a:lnTo>
                    <a:pt x="163" y="7"/>
                  </a:lnTo>
                  <a:lnTo>
                    <a:pt x="114" y="0"/>
                  </a:lnTo>
                  <a:lnTo>
                    <a:pt x="105" y="5"/>
                  </a:lnTo>
                  <a:lnTo>
                    <a:pt x="99" y="18"/>
                  </a:lnTo>
                  <a:lnTo>
                    <a:pt x="77" y="23"/>
                  </a:lnTo>
                  <a:lnTo>
                    <a:pt x="50" y="18"/>
                  </a:lnTo>
                  <a:lnTo>
                    <a:pt x="28" y="36"/>
                  </a:lnTo>
                  <a:lnTo>
                    <a:pt x="27" y="71"/>
                  </a:lnTo>
                  <a:lnTo>
                    <a:pt x="4" y="92"/>
                  </a:lnTo>
                  <a:lnTo>
                    <a:pt x="11" y="145"/>
                  </a:lnTo>
                  <a:lnTo>
                    <a:pt x="0" y="148"/>
                  </a:lnTo>
                  <a:lnTo>
                    <a:pt x="11" y="146"/>
                  </a:lnTo>
                  <a:lnTo>
                    <a:pt x="34" y="152"/>
                  </a:lnTo>
                  <a:lnTo>
                    <a:pt x="38" y="156"/>
                  </a:lnTo>
                  <a:lnTo>
                    <a:pt x="84" y="156"/>
                  </a:lnTo>
                  <a:lnTo>
                    <a:pt x="149" y="195"/>
                  </a:lnTo>
                  <a:lnTo>
                    <a:pt x="181" y="187"/>
                  </a:lnTo>
                  <a:lnTo>
                    <a:pt x="218" y="202"/>
                  </a:lnTo>
                  <a:lnTo>
                    <a:pt x="247" y="224"/>
                  </a:lnTo>
                  <a:lnTo>
                    <a:pt x="292" y="238"/>
                  </a:lnTo>
                  <a:lnTo>
                    <a:pt x="294" y="210"/>
                  </a:lnTo>
                  <a:lnTo>
                    <a:pt x="298" y="201"/>
                  </a:lnTo>
                  <a:lnTo>
                    <a:pt x="302" y="195"/>
                  </a:lnTo>
                  <a:lnTo>
                    <a:pt x="306" y="192"/>
                  </a:lnTo>
                  <a:lnTo>
                    <a:pt x="308" y="191"/>
                  </a:lnTo>
                  <a:lnTo>
                    <a:pt x="316" y="187"/>
                  </a:lnTo>
                  <a:lnTo>
                    <a:pt x="324" y="184"/>
                  </a:lnTo>
                  <a:lnTo>
                    <a:pt x="333" y="183"/>
                  </a:lnTo>
                  <a:lnTo>
                    <a:pt x="349" y="181"/>
                  </a:lnTo>
                  <a:lnTo>
                    <a:pt x="367" y="178"/>
                  </a:lnTo>
                  <a:lnTo>
                    <a:pt x="389" y="169"/>
                  </a:lnTo>
                  <a:lnTo>
                    <a:pt x="396" y="160"/>
                  </a:lnTo>
                  <a:lnTo>
                    <a:pt x="402" y="146"/>
                  </a:lnTo>
                  <a:lnTo>
                    <a:pt x="404" y="140"/>
                  </a:lnTo>
                  <a:lnTo>
                    <a:pt x="404" y="133"/>
                  </a:lnTo>
                  <a:lnTo>
                    <a:pt x="402" y="123"/>
                  </a:lnTo>
                  <a:lnTo>
                    <a:pt x="400" y="117"/>
                  </a:lnTo>
                  <a:lnTo>
                    <a:pt x="393" y="102"/>
                  </a:lnTo>
                  <a:lnTo>
                    <a:pt x="384" y="92"/>
                  </a:lnTo>
                  <a:lnTo>
                    <a:pt x="380" y="8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6" name="Freeform 84">
              <a:extLst>
                <a:ext uri="{FF2B5EF4-FFF2-40B4-BE49-F238E27FC236}">
                  <a16:creationId xmlns:a16="http://schemas.microsoft.com/office/drawing/2014/main" id="{1B830F08-BE9B-2E0D-E289-BABDAB5B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" y="3458"/>
              <a:ext cx="404" cy="238"/>
            </a:xfrm>
            <a:custGeom>
              <a:avLst/>
              <a:gdLst/>
              <a:ahLst/>
              <a:cxnLst>
                <a:cxn ang="0">
                  <a:pos x="380" y="89"/>
                </a:cxn>
                <a:cxn ang="0">
                  <a:pos x="400" y="64"/>
                </a:cxn>
                <a:cxn ang="0">
                  <a:pos x="383" y="56"/>
                </a:cxn>
                <a:cxn ang="0">
                  <a:pos x="316" y="64"/>
                </a:cxn>
                <a:cxn ang="0">
                  <a:pos x="241" y="56"/>
                </a:cxn>
                <a:cxn ang="0">
                  <a:pos x="195" y="61"/>
                </a:cxn>
                <a:cxn ang="0">
                  <a:pos x="147" y="50"/>
                </a:cxn>
                <a:cxn ang="0">
                  <a:pos x="172" y="28"/>
                </a:cxn>
                <a:cxn ang="0">
                  <a:pos x="163" y="7"/>
                </a:cxn>
                <a:cxn ang="0">
                  <a:pos x="114" y="0"/>
                </a:cxn>
                <a:cxn ang="0">
                  <a:pos x="105" y="5"/>
                </a:cxn>
                <a:cxn ang="0">
                  <a:pos x="99" y="18"/>
                </a:cxn>
                <a:cxn ang="0">
                  <a:pos x="77" y="23"/>
                </a:cxn>
                <a:cxn ang="0">
                  <a:pos x="50" y="18"/>
                </a:cxn>
                <a:cxn ang="0">
                  <a:pos x="28" y="36"/>
                </a:cxn>
                <a:cxn ang="0">
                  <a:pos x="27" y="71"/>
                </a:cxn>
                <a:cxn ang="0">
                  <a:pos x="4" y="92"/>
                </a:cxn>
                <a:cxn ang="0">
                  <a:pos x="11" y="145"/>
                </a:cxn>
                <a:cxn ang="0">
                  <a:pos x="0" y="148"/>
                </a:cxn>
                <a:cxn ang="0">
                  <a:pos x="11" y="146"/>
                </a:cxn>
                <a:cxn ang="0">
                  <a:pos x="34" y="152"/>
                </a:cxn>
                <a:cxn ang="0">
                  <a:pos x="38" y="156"/>
                </a:cxn>
                <a:cxn ang="0">
                  <a:pos x="84" y="156"/>
                </a:cxn>
                <a:cxn ang="0">
                  <a:pos x="149" y="195"/>
                </a:cxn>
                <a:cxn ang="0">
                  <a:pos x="181" y="187"/>
                </a:cxn>
                <a:cxn ang="0">
                  <a:pos x="218" y="202"/>
                </a:cxn>
                <a:cxn ang="0">
                  <a:pos x="247" y="224"/>
                </a:cxn>
                <a:cxn ang="0">
                  <a:pos x="292" y="238"/>
                </a:cxn>
                <a:cxn ang="0">
                  <a:pos x="294" y="210"/>
                </a:cxn>
                <a:cxn ang="0">
                  <a:pos x="298" y="201"/>
                </a:cxn>
                <a:cxn ang="0">
                  <a:pos x="302" y="195"/>
                </a:cxn>
                <a:cxn ang="0">
                  <a:pos x="306" y="192"/>
                </a:cxn>
                <a:cxn ang="0">
                  <a:pos x="308" y="191"/>
                </a:cxn>
                <a:cxn ang="0">
                  <a:pos x="316" y="187"/>
                </a:cxn>
                <a:cxn ang="0">
                  <a:pos x="324" y="184"/>
                </a:cxn>
                <a:cxn ang="0">
                  <a:pos x="333" y="183"/>
                </a:cxn>
                <a:cxn ang="0">
                  <a:pos x="349" y="181"/>
                </a:cxn>
                <a:cxn ang="0">
                  <a:pos x="367" y="178"/>
                </a:cxn>
                <a:cxn ang="0">
                  <a:pos x="389" y="169"/>
                </a:cxn>
                <a:cxn ang="0">
                  <a:pos x="396" y="160"/>
                </a:cxn>
                <a:cxn ang="0">
                  <a:pos x="402" y="146"/>
                </a:cxn>
                <a:cxn ang="0">
                  <a:pos x="404" y="140"/>
                </a:cxn>
                <a:cxn ang="0">
                  <a:pos x="404" y="133"/>
                </a:cxn>
                <a:cxn ang="0">
                  <a:pos x="402" y="123"/>
                </a:cxn>
                <a:cxn ang="0">
                  <a:pos x="400" y="117"/>
                </a:cxn>
                <a:cxn ang="0">
                  <a:pos x="393" y="102"/>
                </a:cxn>
                <a:cxn ang="0">
                  <a:pos x="384" y="92"/>
                </a:cxn>
                <a:cxn ang="0">
                  <a:pos x="380" y="89"/>
                </a:cxn>
              </a:cxnLst>
              <a:rect l="0" t="0" r="r" b="b"/>
              <a:pathLst>
                <a:path w="404" h="238">
                  <a:moveTo>
                    <a:pt x="380" y="89"/>
                  </a:moveTo>
                  <a:lnTo>
                    <a:pt x="400" y="64"/>
                  </a:lnTo>
                  <a:lnTo>
                    <a:pt x="383" y="56"/>
                  </a:lnTo>
                  <a:lnTo>
                    <a:pt x="316" y="64"/>
                  </a:lnTo>
                  <a:lnTo>
                    <a:pt x="241" y="56"/>
                  </a:lnTo>
                  <a:lnTo>
                    <a:pt x="195" y="61"/>
                  </a:lnTo>
                  <a:lnTo>
                    <a:pt x="147" y="50"/>
                  </a:lnTo>
                  <a:lnTo>
                    <a:pt x="172" y="28"/>
                  </a:lnTo>
                  <a:lnTo>
                    <a:pt x="163" y="7"/>
                  </a:lnTo>
                  <a:lnTo>
                    <a:pt x="114" y="0"/>
                  </a:lnTo>
                  <a:lnTo>
                    <a:pt x="105" y="5"/>
                  </a:lnTo>
                  <a:lnTo>
                    <a:pt x="99" y="18"/>
                  </a:lnTo>
                  <a:lnTo>
                    <a:pt x="77" y="23"/>
                  </a:lnTo>
                  <a:lnTo>
                    <a:pt x="50" y="18"/>
                  </a:lnTo>
                  <a:lnTo>
                    <a:pt x="28" y="36"/>
                  </a:lnTo>
                  <a:lnTo>
                    <a:pt x="27" y="71"/>
                  </a:lnTo>
                  <a:lnTo>
                    <a:pt x="4" y="92"/>
                  </a:lnTo>
                  <a:lnTo>
                    <a:pt x="11" y="145"/>
                  </a:lnTo>
                  <a:lnTo>
                    <a:pt x="0" y="148"/>
                  </a:lnTo>
                  <a:lnTo>
                    <a:pt x="11" y="146"/>
                  </a:lnTo>
                  <a:lnTo>
                    <a:pt x="34" y="152"/>
                  </a:lnTo>
                  <a:lnTo>
                    <a:pt x="38" y="156"/>
                  </a:lnTo>
                  <a:lnTo>
                    <a:pt x="84" y="156"/>
                  </a:lnTo>
                  <a:lnTo>
                    <a:pt x="149" y="195"/>
                  </a:lnTo>
                  <a:lnTo>
                    <a:pt x="181" y="187"/>
                  </a:lnTo>
                  <a:lnTo>
                    <a:pt x="218" y="202"/>
                  </a:lnTo>
                  <a:lnTo>
                    <a:pt x="247" y="224"/>
                  </a:lnTo>
                  <a:lnTo>
                    <a:pt x="292" y="238"/>
                  </a:lnTo>
                  <a:lnTo>
                    <a:pt x="294" y="210"/>
                  </a:lnTo>
                  <a:lnTo>
                    <a:pt x="298" y="201"/>
                  </a:lnTo>
                  <a:lnTo>
                    <a:pt x="302" y="195"/>
                  </a:lnTo>
                  <a:lnTo>
                    <a:pt x="306" y="192"/>
                  </a:lnTo>
                  <a:lnTo>
                    <a:pt x="308" y="191"/>
                  </a:lnTo>
                  <a:lnTo>
                    <a:pt x="316" y="187"/>
                  </a:lnTo>
                  <a:lnTo>
                    <a:pt x="324" y="184"/>
                  </a:lnTo>
                  <a:lnTo>
                    <a:pt x="333" y="183"/>
                  </a:lnTo>
                  <a:lnTo>
                    <a:pt x="349" y="181"/>
                  </a:lnTo>
                  <a:lnTo>
                    <a:pt x="367" y="178"/>
                  </a:lnTo>
                  <a:lnTo>
                    <a:pt x="389" y="169"/>
                  </a:lnTo>
                  <a:lnTo>
                    <a:pt x="396" y="160"/>
                  </a:lnTo>
                  <a:lnTo>
                    <a:pt x="402" y="146"/>
                  </a:lnTo>
                  <a:lnTo>
                    <a:pt x="404" y="140"/>
                  </a:lnTo>
                  <a:lnTo>
                    <a:pt x="404" y="133"/>
                  </a:lnTo>
                  <a:lnTo>
                    <a:pt x="402" y="123"/>
                  </a:lnTo>
                  <a:lnTo>
                    <a:pt x="400" y="117"/>
                  </a:lnTo>
                  <a:lnTo>
                    <a:pt x="393" y="102"/>
                  </a:lnTo>
                  <a:lnTo>
                    <a:pt x="384" y="92"/>
                  </a:lnTo>
                  <a:lnTo>
                    <a:pt x="380" y="8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7" name="Freeform 85">
              <a:extLst>
                <a:ext uri="{FF2B5EF4-FFF2-40B4-BE49-F238E27FC236}">
                  <a16:creationId xmlns:a16="http://schemas.microsoft.com/office/drawing/2014/main" id="{EC74E177-ADC6-4258-A125-2F165D1C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" y="3466"/>
              <a:ext cx="275" cy="174"/>
            </a:xfrm>
            <a:custGeom>
              <a:avLst/>
              <a:gdLst/>
              <a:ahLst/>
              <a:cxnLst>
                <a:cxn ang="0">
                  <a:pos x="241" y="0"/>
                </a:cxn>
                <a:cxn ang="0">
                  <a:pos x="224" y="16"/>
                </a:cxn>
                <a:cxn ang="0">
                  <a:pos x="164" y="16"/>
                </a:cxn>
                <a:cxn ang="0">
                  <a:pos x="153" y="22"/>
                </a:cxn>
                <a:cxn ang="0">
                  <a:pos x="153" y="41"/>
                </a:cxn>
                <a:cxn ang="0">
                  <a:pos x="113" y="42"/>
                </a:cxn>
                <a:cxn ang="0">
                  <a:pos x="116" y="44"/>
                </a:cxn>
                <a:cxn ang="0">
                  <a:pos x="102" y="37"/>
                </a:cxn>
                <a:cxn ang="0">
                  <a:pos x="80" y="14"/>
                </a:cxn>
                <a:cxn ang="0">
                  <a:pos x="76" y="16"/>
                </a:cxn>
                <a:cxn ang="0">
                  <a:pos x="55" y="47"/>
                </a:cxn>
                <a:cxn ang="0">
                  <a:pos x="33" y="65"/>
                </a:cxn>
                <a:cxn ang="0">
                  <a:pos x="19" y="78"/>
                </a:cxn>
                <a:cxn ang="0">
                  <a:pos x="24" y="113"/>
                </a:cxn>
                <a:cxn ang="0">
                  <a:pos x="0" y="119"/>
                </a:cxn>
                <a:cxn ang="0">
                  <a:pos x="0" y="145"/>
                </a:cxn>
                <a:cxn ang="0">
                  <a:pos x="19" y="174"/>
                </a:cxn>
                <a:cxn ang="0">
                  <a:pos x="76" y="174"/>
                </a:cxn>
                <a:cxn ang="0">
                  <a:pos x="143" y="155"/>
                </a:cxn>
                <a:cxn ang="0">
                  <a:pos x="177" y="137"/>
                </a:cxn>
                <a:cxn ang="0">
                  <a:pos x="195" y="145"/>
                </a:cxn>
                <a:cxn ang="0">
                  <a:pos x="224" y="141"/>
                </a:cxn>
                <a:cxn ang="0">
                  <a:pos x="236" y="137"/>
                </a:cxn>
                <a:cxn ang="0">
                  <a:pos x="228" y="85"/>
                </a:cxn>
                <a:cxn ang="0">
                  <a:pos x="251" y="64"/>
                </a:cxn>
                <a:cxn ang="0">
                  <a:pos x="253" y="29"/>
                </a:cxn>
                <a:cxn ang="0">
                  <a:pos x="275" y="10"/>
                </a:cxn>
                <a:cxn ang="0">
                  <a:pos x="241" y="0"/>
                </a:cxn>
              </a:cxnLst>
              <a:rect l="0" t="0" r="r" b="b"/>
              <a:pathLst>
                <a:path w="275" h="174">
                  <a:moveTo>
                    <a:pt x="241" y="0"/>
                  </a:moveTo>
                  <a:lnTo>
                    <a:pt x="224" y="16"/>
                  </a:lnTo>
                  <a:lnTo>
                    <a:pt x="164" y="16"/>
                  </a:lnTo>
                  <a:lnTo>
                    <a:pt x="153" y="22"/>
                  </a:lnTo>
                  <a:lnTo>
                    <a:pt x="153" y="41"/>
                  </a:lnTo>
                  <a:lnTo>
                    <a:pt x="113" y="42"/>
                  </a:lnTo>
                  <a:lnTo>
                    <a:pt x="116" y="44"/>
                  </a:lnTo>
                  <a:lnTo>
                    <a:pt x="102" y="37"/>
                  </a:lnTo>
                  <a:lnTo>
                    <a:pt x="80" y="14"/>
                  </a:lnTo>
                  <a:lnTo>
                    <a:pt x="76" y="16"/>
                  </a:lnTo>
                  <a:lnTo>
                    <a:pt x="55" y="47"/>
                  </a:lnTo>
                  <a:lnTo>
                    <a:pt x="33" y="65"/>
                  </a:lnTo>
                  <a:lnTo>
                    <a:pt x="19" y="78"/>
                  </a:lnTo>
                  <a:lnTo>
                    <a:pt x="24" y="113"/>
                  </a:lnTo>
                  <a:lnTo>
                    <a:pt x="0" y="119"/>
                  </a:lnTo>
                  <a:lnTo>
                    <a:pt x="0" y="145"/>
                  </a:lnTo>
                  <a:lnTo>
                    <a:pt x="19" y="174"/>
                  </a:lnTo>
                  <a:lnTo>
                    <a:pt x="76" y="174"/>
                  </a:lnTo>
                  <a:lnTo>
                    <a:pt x="143" y="155"/>
                  </a:lnTo>
                  <a:lnTo>
                    <a:pt x="177" y="137"/>
                  </a:lnTo>
                  <a:lnTo>
                    <a:pt x="195" y="145"/>
                  </a:lnTo>
                  <a:lnTo>
                    <a:pt x="224" y="141"/>
                  </a:lnTo>
                  <a:lnTo>
                    <a:pt x="236" y="137"/>
                  </a:lnTo>
                  <a:lnTo>
                    <a:pt x="228" y="85"/>
                  </a:lnTo>
                  <a:lnTo>
                    <a:pt x="251" y="64"/>
                  </a:lnTo>
                  <a:lnTo>
                    <a:pt x="253" y="29"/>
                  </a:lnTo>
                  <a:lnTo>
                    <a:pt x="275" y="10"/>
                  </a:lnTo>
                  <a:lnTo>
                    <a:pt x="24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8" name="Freeform 86">
              <a:extLst>
                <a:ext uri="{FF2B5EF4-FFF2-40B4-BE49-F238E27FC236}">
                  <a16:creationId xmlns:a16="http://schemas.microsoft.com/office/drawing/2014/main" id="{2A8DFD52-A654-CDDD-76F8-FB70E805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" y="3466"/>
              <a:ext cx="275" cy="174"/>
            </a:xfrm>
            <a:custGeom>
              <a:avLst/>
              <a:gdLst/>
              <a:ahLst/>
              <a:cxnLst>
                <a:cxn ang="0">
                  <a:pos x="241" y="0"/>
                </a:cxn>
                <a:cxn ang="0">
                  <a:pos x="224" y="16"/>
                </a:cxn>
                <a:cxn ang="0">
                  <a:pos x="164" y="16"/>
                </a:cxn>
                <a:cxn ang="0">
                  <a:pos x="153" y="22"/>
                </a:cxn>
                <a:cxn ang="0">
                  <a:pos x="153" y="41"/>
                </a:cxn>
                <a:cxn ang="0">
                  <a:pos x="113" y="42"/>
                </a:cxn>
                <a:cxn ang="0">
                  <a:pos x="116" y="44"/>
                </a:cxn>
                <a:cxn ang="0">
                  <a:pos x="102" y="37"/>
                </a:cxn>
                <a:cxn ang="0">
                  <a:pos x="80" y="14"/>
                </a:cxn>
                <a:cxn ang="0">
                  <a:pos x="76" y="16"/>
                </a:cxn>
                <a:cxn ang="0">
                  <a:pos x="55" y="47"/>
                </a:cxn>
                <a:cxn ang="0">
                  <a:pos x="33" y="65"/>
                </a:cxn>
                <a:cxn ang="0">
                  <a:pos x="19" y="78"/>
                </a:cxn>
                <a:cxn ang="0">
                  <a:pos x="24" y="113"/>
                </a:cxn>
                <a:cxn ang="0">
                  <a:pos x="0" y="119"/>
                </a:cxn>
                <a:cxn ang="0">
                  <a:pos x="0" y="145"/>
                </a:cxn>
                <a:cxn ang="0">
                  <a:pos x="19" y="174"/>
                </a:cxn>
                <a:cxn ang="0">
                  <a:pos x="76" y="174"/>
                </a:cxn>
                <a:cxn ang="0">
                  <a:pos x="143" y="155"/>
                </a:cxn>
                <a:cxn ang="0">
                  <a:pos x="177" y="137"/>
                </a:cxn>
                <a:cxn ang="0">
                  <a:pos x="195" y="145"/>
                </a:cxn>
                <a:cxn ang="0">
                  <a:pos x="224" y="141"/>
                </a:cxn>
                <a:cxn ang="0">
                  <a:pos x="236" y="137"/>
                </a:cxn>
                <a:cxn ang="0">
                  <a:pos x="228" y="85"/>
                </a:cxn>
                <a:cxn ang="0">
                  <a:pos x="251" y="64"/>
                </a:cxn>
                <a:cxn ang="0">
                  <a:pos x="253" y="29"/>
                </a:cxn>
                <a:cxn ang="0">
                  <a:pos x="275" y="10"/>
                </a:cxn>
                <a:cxn ang="0">
                  <a:pos x="241" y="0"/>
                </a:cxn>
              </a:cxnLst>
              <a:rect l="0" t="0" r="r" b="b"/>
              <a:pathLst>
                <a:path w="275" h="174">
                  <a:moveTo>
                    <a:pt x="241" y="0"/>
                  </a:moveTo>
                  <a:lnTo>
                    <a:pt x="224" y="16"/>
                  </a:lnTo>
                  <a:lnTo>
                    <a:pt x="164" y="16"/>
                  </a:lnTo>
                  <a:lnTo>
                    <a:pt x="153" y="22"/>
                  </a:lnTo>
                  <a:lnTo>
                    <a:pt x="153" y="41"/>
                  </a:lnTo>
                  <a:lnTo>
                    <a:pt x="113" y="42"/>
                  </a:lnTo>
                  <a:lnTo>
                    <a:pt x="116" y="44"/>
                  </a:lnTo>
                  <a:lnTo>
                    <a:pt x="102" y="37"/>
                  </a:lnTo>
                  <a:lnTo>
                    <a:pt x="80" y="14"/>
                  </a:lnTo>
                  <a:lnTo>
                    <a:pt x="76" y="16"/>
                  </a:lnTo>
                  <a:lnTo>
                    <a:pt x="55" y="47"/>
                  </a:lnTo>
                  <a:lnTo>
                    <a:pt x="33" y="65"/>
                  </a:lnTo>
                  <a:lnTo>
                    <a:pt x="19" y="78"/>
                  </a:lnTo>
                  <a:lnTo>
                    <a:pt x="24" y="113"/>
                  </a:lnTo>
                  <a:lnTo>
                    <a:pt x="0" y="119"/>
                  </a:lnTo>
                  <a:lnTo>
                    <a:pt x="0" y="145"/>
                  </a:lnTo>
                  <a:lnTo>
                    <a:pt x="19" y="174"/>
                  </a:lnTo>
                  <a:lnTo>
                    <a:pt x="76" y="174"/>
                  </a:lnTo>
                  <a:lnTo>
                    <a:pt x="143" y="155"/>
                  </a:lnTo>
                  <a:lnTo>
                    <a:pt x="177" y="137"/>
                  </a:lnTo>
                  <a:lnTo>
                    <a:pt x="195" y="145"/>
                  </a:lnTo>
                  <a:lnTo>
                    <a:pt x="224" y="141"/>
                  </a:lnTo>
                  <a:lnTo>
                    <a:pt x="236" y="137"/>
                  </a:lnTo>
                  <a:lnTo>
                    <a:pt x="228" y="85"/>
                  </a:lnTo>
                  <a:lnTo>
                    <a:pt x="251" y="64"/>
                  </a:lnTo>
                  <a:lnTo>
                    <a:pt x="253" y="29"/>
                  </a:lnTo>
                  <a:lnTo>
                    <a:pt x="275" y="10"/>
                  </a:lnTo>
                  <a:lnTo>
                    <a:pt x="241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9" name="Freeform 87">
              <a:extLst>
                <a:ext uri="{FF2B5EF4-FFF2-40B4-BE49-F238E27FC236}">
                  <a16:creationId xmlns:a16="http://schemas.microsoft.com/office/drawing/2014/main" id="{7745EB12-8ED7-59F8-6677-FE17B6C51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3256"/>
              <a:ext cx="237" cy="184"/>
            </a:xfrm>
            <a:custGeom>
              <a:avLst/>
              <a:gdLst/>
              <a:ahLst/>
              <a:cxnLst>
                <a:cxn ang="0">
                  <a:pos x="227" y="95"/>
                </a:cxn>
                <a:cxn ang="0">
                  <a:pos x="237" y="70"/>
                </a:cxn>
                <a:cxn ang="0">
                  <a:pos x="213" y="37"/>
                </a:cxn>
                <a:cxn ang="0">
                  <a:pos x="202" y="11"/>
                </a:cxn>
                <a:cxn ang="0">
                  <a:pos x="175" y="0"/>
                </a:cxn>
                <a:cxn ang="0">
                  <a:pos x="154" y="4"/>
                </a:cxn>
                <a:cxn ang="0">
                  <a:pos x="141" y="3"/>
                </a:cxn>
                <a:cxn ang="0">
                  <a:pos x="87" y="49"/>
                </a:cxn>
                <a:cxn ang="0">
                  <a:pos x="98" y="79"/>
                </a:cxn>
                <a:cxn ang="0">
                  <a:pos x="90" y="90"/>
                </a:cxn>
                <a:cxn ang="0">
                  <a:pos x="68" y="88"/>
                </a:cxn>
                <a:cxn ang="0">
                  <a:pos x="48" y="100"/>
                </a:cxn>
                <a:cxn ang="0">
                  <a:pos x="39" y="83"/>
                </a:cxn>
                <a:cxn ang="0">
                  <a:pos x="24" y="70"/>
                </a:cxn>
                <a:cxn ang="0">
                  <a:pos x="8" y="70"/>
                </a:cxn>
                <a:cxn ang="0">
                  <a:pos x="6" y="87"/>
                </a:cxn>
                <a:cxn ang="0">
                  <a:pos x="0" y="100"/>
                </a:cxn>
                <a:cxn ang="0">
                  <a:pos x="19" y="117"/>
                </a:cxn>
                <a:cxn ang="0">
                  <a:pos x="31" y="129"/>
                </a:cxn>
                <a:cxn ang="0">
                  <a:pos x="45" y="126"/>
                </a:cxn>
                <a:cxn ang="0">
                  <a:pos x="56" y="138"/>
                </a:cxn>
                <a:cxn ang="0">
                  <a:pos x="59" y="176"/>
                </a:cxn>
                <a:cxn ang="0">
                  <a:pos x="68" y="184"/>
                </a:cxn>
                <a:cxn ang="0">
                  <a:pos x="128" y="162"/>
                </a:cxn>
                <a:cxn ang="0">
                  <a:pos x="154" y="147"/>
                </a:cxn>
                <a:cxn ang="0">
                  <a:pos x="134" y="119"/>
                </a:cxn>
                <a:cxn ang="0">
                  <a:pos x="190" y="119"/>
                </a:cxn>
                <a:cxn ang="0">
                  <a:pos x="190" y="115"/>
                </a:cxn>
                <a:cxn ang="0">
                  <a:pos x="227" y="95"/>
                </a:cxn>
              </a:cxnLst>
              <a:rect l="0" t="0" r="r" b="b"/>
              <a:pathLst>
                <a:path w="237" h="184">
                  <a:moveTo>
                    <a:pt x="227" y="95"/>
                  </a:moveTo>
                  <a:lnTo>
                    <a:pt x="237" y="70"/>
                  </a:lnTo>
                  <a:lnTo>
                    <a:pt x="213" y="37"/>
                  </a:lnTo>
                  <a:lnTo>
                    <a:pt x="202" y="11"/>
                  </a:lnTo>
                  <a:lnTo>
                    <a:pt x="175" y="0"/>
                  </a:lnTo>
                  <a:lnTo>
                    <a:pt x="154" y="4"/>
                  </a:lnTo>
                  <a:lnTo>
                    <a:pt x="141" y="3"/>
                  </a:lnTo>
                  <a:lnTo>
                    <a:pt x="87" y="49"/>
                  </a:lnTo>
                  <a:lnTo>
                    <a:pt x="98" y="79"/>
                  </a:lnTo>
                  <a:lnTo>
                    <a:pt x="90" y="90"/>
                  </a:lnTo>
                  <a:lnTo>
                    <a:pt x="68" y="88"/>
                  </a:lnTo>
                  <a:lnTo>
                    <a:pt x="48" y="100"/>
                  </a:lnTo>
                  <a:lnTo>
                    <a:pt x="39" y="83"/>
                  </a:lnTo>
                  <a:lnTo>
                    <a:pt x="24" y="70"/>
                  </a:lnTo>
                  <a:lnTo>
                    <a:pt x="8" y="70"/>
                  </a:lnTo>
                  <a:lnTo>
                    <a:pt x="6" y="87"/>
                  </a:lnTo>
                  <a:lnTo>
                    <a:pt x="0" y="100"/>
                  </a:lnTo>
                  <a:lnTo>
                    <a:pt x="19" y="117"/>
                  </a:lnTo>
                  <a:lnTo>
                    <a:pt x="31" y="129"/>
                  </a:lnTo>
                  <a:lnTo>
                    <a:pt x="45" y="126"/>
                  </a:lnTo>
                  <a:lnTo>
                    <a:pt x="56" y="138"/>
                  </a:lnTo>
                  <a:lnTo>
                    <a:pt x="59" y="176"/>
                  </a:lnTo>
                  <a:lnTo>
                    <a:pt x="68" y="184"/>
                  </a:lnTo>
                  <a:lnTo>
                    <a:pt x="128" y="162"/>
                  </a:lnTo>
                  <a:lnTo>
                    <a:pt x="154" y="147"/>
                  </a:lnTo>
                  <a:lnTo>
                    <a:pt x="134" y="119"/>
                  </a:lnTo>
                  <a:lnTo>
                    <a:pt x="190" y="119"/>
                  </a:lnTo>
                  <a:lnTo>
                    <a:pt x="190" y="115"/>
                  </a:lnTo>
                  <a:lnTo>
                    <a:pt x="227" y="9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0" name="Freeform 88">
              <a:extLst>
                <a:ext uri="{FF2B5EF4-FFF2-40B4-BE49-F238E27FC236}">
                  <a16:creationId xmlns:a16="http://schemas.microsoft.com/office/drawing/2014/main" id="{98AD2208-E6B1-FA89-F6D9-6EB0903C3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3256"/>
              <a:ext cx="237" cy="184"/>
            </a:xfrm>
            <a:custGeom>
              <a:avLst/>
              <a:gdLst/>
              <a:ahLst/>
              <a:cxnLst>
                <a:cxn ang="0">
                  <a:pos x="227" y="95"/>
                </a:cxn>
                <a:cxn ang="0">
                  <a:pos x="237" y="70"/>
                </a:cxn>
                <a:cxn ang="0">
                  <a:pos x="213" y="37"/>
                </a:cxn>
                <a:cxn ang="0">
                  <a:pos x="202" y="11"/>
                </a:cxn>
                <a:cxn ang="0">
                  <a:pos x="175" y="0"/>
                </a:cxn>
                <a:cxn ang="0">
                  <a:pos x="154" y="4"/>
                </a:cxn>
                <a:cxn ang="0">
                  <a:pos x="141" y="3"/>
                </a:cxn>
                <a:cxn ang="0">
                  <a:pos x="87" y="49"/>
                </a:cxn>
                <a:cxn ang="0">
                  <a:pos x="98" y="79"/>
                </a:cxn>
                <a:cxn ang="0">
                  <a:pos x="90" y="90"/>
                </a:cxn>
                <a:cxn ang="0">
                  <a:pos x="68" y="88"/>
                </a:cxn>
                <a:cxn ang="0">
                  <a:pos x="48" y="100"/>
                </a:cxn>
                <a:cxn ang="0">
                  <a:pos x="39" y="83"/>
                </a:cxn>
                <a:cxn ang="0">
                  <a:pos x="24" y="70"/>
                </a:cxn>
                <a:cxn ang="0">
                  <a:pos x="8" y="70"/>
                </a:cxn>
                <a:cxn ang="0">
                  <a:pos x="6" y="87"/>
                </a:cxn>
                <a:cxn ang="0">
                  <a:pos x="0" y="100"/>
                </a:cxn>
                <a:cxn ang="0">
                  <a:pos x="19" y="117"/>
                </a:cxn>
                <a:cxn ang="0">
                  <a:pos x="31" y="129"/>
                </a:cxn>
                <a:cxn ang="0">
                  <a:pos x="45" y="126"/>
                </a:cxn>
                <a:cxn ang="0">
                  <a:pos x="56" y="138"/>
                </a:cxn>
                <a:cxn ang="0">
                  <a:pos x="59" y="176"/>
                </a:cxn>
                <a:cxn ang="0">
                  <a:pos x="68" y="184"/>
                </a:cxn>
                <a:cxn ang="0">
                  <a:pos x="128" y="162"/>
                </a:cxn>
                <a:cxn ang="0">
                  <a:pos x="154" y="147"/>
                </a:cxn>
                <a:cxn ang="0">
                  <a:pos x="134" y="119"/>
                </a:cxn>
                <a:cxn ang="0">
                  <a:pos x="190" y="119"/>
                </a:cxn>
                <a:cxn ang="0">
                  <a:pos x="190" y="115"/>
                </a:cxn>
                <a:cxn ang="0">
                  <a:pos x="227" y="95"/>
                </a:cxn>
              </a:cxnLst>
              <a:rect l="0" t="0" r="r" b="b"/>
              <a:pathLst>
                <a:path w="237" h="184">
                  <a:moveTo>
                    <a:pt x="227" y="95"/>
                  </a:moveTo>
                  <a:lnTo>
                    <a:pt x="237" y="70"/>
                  </a:lnTo>
                  <a:lnTo>
                    <a:pt x="213" y="37"/>
                  </a:lnTo>
                  <a:lnTo>
                    <a:pt x="202" y="11"/>
                  </a:lnTo>
                  <a:lnTo>
                    <a:pt x="175" y="0"/>
                  </a:lnTo>
                  <a:lnTo>
                    <a:pt x="154" y="4"/>
                  </a:lnTo>
                  <a:lnTo>
                    <a:pt x="141" y="3"/>
                  </a:lnTo>
                  <a:lnTo>
                    <a:pt x="87" y="49"/>
                  </a:lnTo>
                  <a:lnTo>
                    <a:pt x="98" y="79"/>
                  </a:lnTo>
                  <a:lnTo>
                    <a:pt x="90" y="90"/>
                  </a:lnTo>
                  <a:lnTo>
                    <a:pt x="68" y="88"/>
                  </a:lnTo>
                  <a:lnTo>
                    <a:pt x="48" y="100"/>
                  </a:lnTo>
                  <a:lnTo>
                    <a:pt x="39" y="83"/>
                  </a:lnTo>
                  <a:lnTo>
                    <a:pt x="24" y="70"/>
                  </a:lnTo>
                  <a:lnTo>
                    <a:pt x="8" y="70"/>
                  </a:lnTo>
                  <a:lnTo>
                    <a:pt x="6" y="87"/>
                  </a:lnTo>
                  <a:lnTo>
                    <a:pt x="0" y="100"/>
                  </a:lnTo>
                  <a:lnTo>
                    <a:pt x="19" y="117"/>
                  </a:lnTo>
                  <a:lnTo>
                    <a:pt x="31" y="129"/>
                  </a:lnTo>
                  <a:lnTo>
                    <a:pt x="45" y="126"/>
                  </a:lnTo>
                  <a:lnTo>
                    <a:pt x="56" y="138"/>
                  </a:lnTo>
                  <a:lnTo>
                    <a:pt x="59" y="176"/>
                  </a:lnTo>
                  <a:lnTo>
                    <a:pt x="68" y="184"/>
                  </a:lnTo>
                  <a:lnTo>
                    <a:pt x="128" y="162"/>
                  </a:lnTo>
                  <a:lnTo>
                    <a:pt x="154" y="147"/>
                  </a:lnTo>
                  <a:lnTo>
                    <a:pt x="134" y="119"/>
                  </a:lnTo>
                  <a:lnTo>
                    <a:pt x="190" y="119"/>
                  </a:lnTo>
                  <a:lnTo>
                    <a:pt x="190" y="115"/>
                  </a:lnTo>
                  <a:lnTo>
                    <a:pt x="227" y="9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1" name="Freeform 89">
              <a:extLst>
                <a:ext uri="{FF2B5EF4-FFF2-40B4-BE49-F238E27FC236}">
                  <a16:creationId xmlns:a16="http://schemas.microsoft.com/office/drawing/2014/main" id="{E37E83B4-04D0-61B4-2060-D4307B256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3379"/>
              <a:ext cx="217" cy="131"/>
            </a:xfrm>
            <a:custGeom>
              <a:avLst/>
              <a:gdLst/>
              <a:ahLst/>
              <a:cxnLst>
                <a:cxn ang="0">
                  <a:pos x="184" y="36"/>
                </a:cxn>
                <a:cxn ang="0">
                  <a:pos x="145" y="51"/>
                </a:cxn>
                <a:cxn ang="0">
                  <a:pos x="125" y="36"/>
                </a:cxn>
                <a:cxn ang="0">
                  <a:pos x="125" y="22"/>
                </a:cxn>
                <a:cxn ang="0">
                  <a:pos x="123" y="0"/>
                </a:cxn>
                <a:cxn ang="0">
                  <a:pos x="68" y="0"/>
                </a:cxn>
                <a:cxn ang="0">
                  <a:pos x="87" y="26"/>
                </a:cxn>
                <a:cxn ang="0">
                  <a:pos x="61" y="40"/>
                </a:cxn>
                <a:cxn ang="0">
                  <a:pos x="3" y="62"/>
                </a:cxn>
                <a:cxn ang="0">
                  <a:pos x="0" y="100"/>
                </a:cxn>
                <a:cxn ang="0">
                  <a:pos x="20" y="126"/>
                </a:cxn>
                <a:cxn ang="0">
                  <a:pos x="31" y="131"/>
                </a:cxn>
                <a:cxn ang="0">
                  <a:pos x="74" y="129"/>
                </a:cxn>
                <a:cxn ang="0">
                  <a:pos x="74" y="111"/>
                </a:cxn>
                <a:cxn ang="0">
                  <a:pos x="82" y="104"/>
                </a:cxn>
                <a:cxn ang="0">
                  <a:pos x="145" y="104"/>
                </a:cxn>
                <a:cxn ang="0">
                  <a:pos x="159" y="88"/>
                </a:cxn>
                <a:cxn ang="0">
                  <a:pos x="193" y="99"/>
                </a:cxn>
                <a:cxn ang="0">
                  <a:pos x="193" y="85"/>
                </a:cxn>
                <a:cxn ang="0">
                  <a:pos x="217" y="67"/>
                </a:cxn>
                <a:cxn ang="0">
                  <a:pos x="184" y="36"/>
                </a:cxn>
              </a:cxnLst>
              <a:rect l="0" t="0" r="r" b="b"/>
              <a:pathLst>
                <a:path w="217" h="131">
                  <a:moveTo>
                    <a:pt x="184" y="36"/>
                  </a:moveTo>
                  <a:lnTo>
                    <a:pt x="145" y="51"/>
                  </a:lnTo>
                  <a:lnTo>
                    <a:pt x="125" y="36"/>
                  </a:lnTo>
                  <a:lnTo>
                    <a:pt x="125" y="22"/>
                  </a:lnTo>
                  <a:lnTo>
                    <a:pt x="123" y="0"/>
                  </a:lnTo>
                  <a:lnTo>
                    <a:pt x="68" y="0"/>
                  </a:lnTo>
                  <a:lnTo>
                    <a:pt x="87" y="26"/>
                  </a:lnTo>
                  <a:lnTo>
                    <a:pt x="61" y="40"/>
                  </a:lnTo>
                  <a:lnTo>
                    <a:pt x="3" y="62"/>
                  </a:lnTo>
                  <a:lnTo>
                    <a:pt x="0" y="100"/>
                  </a:lnTo>
                  <a:lnTo>
                    <a:pt x="20" y="126"/>
                  </a:lnTo>
                  <a:lnTo>
                    <a:pt x="31" y="131"/>
                  </a:lnTo>
                  <a:lnTo>
                    <a:pt x="74" y="129"/>
                  </a:lnTo>
                  <a:lnTo>
                    <a:pt x="74" y="111"/>
                  </a:lnTo>
                  <a:lnTo>
                    <a:pt x="82" y="104"/>
                  </a:lnTo>
                  <a:lnTo>
                    <a:pt x="145" y="104"/>
                  </a:lnTo>
                  <a:lnTo>
                    <a:pt x="159" y="88"/>
                  </a:lnTo>
                  <a:lnTo>
                    <a:pt x="193" y="99"/>
                  </a:lnTo>
                  <a:lnTo>
                    <a:pt x="193" y="85"/>
                  </a:lnTo>
                  <a:lnTo>
                    <a:pt x="217" y="67"/>
                  </a:lnTo>
                  <a:lnTo>
                    <a:pt x="184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2" name="Freeform 90">
              <a:extLst>
                <a:ext uri="{FF2B5EF4-FFF2-40B4-BE49-F238E27FC236}">
                  <a16:creationId xmlns:a16="http://schemas.microsoft.com/office/drawing/2014/main" id="{4B8643F2-44E4-BFBD-BD4B-26B0BFA65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3379"/>
              <a:ext cx="217" cy="131"/>
            </a:xfrm>
            <a:custGeom>
              <a:avLst/>
              <a:gdLst/>
              <a:ahLst/>
              <a:cxnLst>
                <a:cxn ang="0">
                  <a:pos x="184" y="36"/>
                </a:cxn>
                <a:cxn ang="0">
                  <a:pos x="145" y="51"/>
                </a:cxn>
                <a:cxn ang="0">
                  <a:pos x="125" y="36"/>
                </a:cxn>
                <a:cxn ang="0">
                  <a:pos x="125" y="22"/>
                </a:cxn>
                <a:cxn ang="0">
                  <a:pos x="123" y="0"/>
                </a:cxn>
                <a:cxn ang="0">
                  <a:pos x="68" y="0"/>
                </a:cxn>
                <a:cxn ang="0">
                  <a:pos x="87" y="26"/>
                </a:cxn>
                <a:cxn ang="0">
                  <a:pos x="61" y="40"/>
                </a:cxn>
                <a:cxn ang="0">
                  <a:pos x="3" y="62"/>
                </a:cxn>
                <a:cxn ang="0">
                  <a:pos x="0" y="100"/>
                </a:cxn>
                <a:cxn ang="0">
                  <a:pos x="20" y="126"/>
                </a:cxn>
                <a:cxn ang="0">
                  <a:pos x="31" y="131"/>
                </a:cxn>
                <a:cxn ang="0">
                  <a:pos x="74" y="129"/>
                </a:cxn>
                <a:cxn ang="0">
                  <a:pos x="74" y="111"/>
                </a:cxn>
                <a:cxn ang="0">
                  <a:pos x="82" y="104"/>
                </a:cxn>
                <a:cxn ang="0">
                  <a:pos x="145" y="104"/>
                </a:cxn>
                <a:cxn ang="0">
                  <a:pos x="159" y="88"/>
                </a:cxn>
                <a:cxn ang="0">
                  <a:pos x="193" y="99"/>
                </a:cxn>
                <a:cxn ang="0">
                  <a:pos x="193" y="85"/>
                </a:cxn>
                <a:cxn ang="0">
                  <a:pos x="217" y="67"/>
                </a:cxn>
                <a:cxn ang="0">
                  <a:pos x="184" y="36"/>
                </a:cxn>
              </a:cxnLst>
              <a:rect l="0" t="0" r="r" b="b"/>
              <a:pathLst>
                <a:path w="217" h="131">
                  <a:moveTo>
                    <a:pt x="184" y="36"/>
                  </a:moveTo>
                  <a:lnTo>
                    <a:pt x="145" y="51"/>
                  </a:lnTo>
                  <a:lnTo>
                    <a:pt x="125" y="36"/>
                  </a:lnTo>
                  <a:lnTo>
                    <a:pt x="125" y="22"/>
                  </a:lnTo>
                  <a:lnTo>
                    <a:pt x="123" y="0"/>
                  </a:lnTo>
                  <a:lnTo>
                    <a:pt x="68" y="0"/>
                  </a:lnTo>
                  <a:lnTo>
                    <a:pt x="87" y="26"/>
                  </a:lnTo>
                  <a:lnTo>
                    <a:pt x="61" y="40"/>
                  </a:lnTo>
                  <a:lnTo>
                    <a:pt x="3" y="62"/>
                  </a:lnTo>
                  <a:lnTo>
                    <a:pt x="0" y="100"/>
                  </a:lnTo>
                  <a:lnTo>
                    <a:pt x="20" y="126"/>
                  </a:lnTo>
                  <a:lnTo>
                    <a:pt x="31" y="131"/>
                  </a:lnTo>
                  <a:lnTo>
                    <a:pt x="74" y="129"/>
                  </a:lnTo>
                  <a:lnTo>
                    <a:pt x="74" y="111"/>
                  </a:lnTo>
                  <a:lnTo>
                    <a:pt x="82" y="104"/>
                  </a:lnTo>
                  <a:lnTo>
                    <a:pt x="145" y="104"/>
                  </a:lnTo>
                  <a:lnTo>
                    <a:pt x="159" y="88"/>
                  </a:lnTo>
                  <a:lnTo>
                    <a:pt x="193" y="99"/>
                  </a:lnTo>
                  <a:lnTo>
                    <a:pt x="193" y="85"/>
                  </a:lnTo>
                  <a:lnTo>
                    <a:pt x="217" y="67"/>
                  </a:lnTo>
                  <a:lnTo>
                    <a:pt x="184" y="3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293" name="Group 108">
            <a:extLst>
              <a:ext uri="{FF2B5EF4-FFF2-40B4-BE49-F238E27FC236}">
                <a16:creationId xmlns:a16="http://schemas.microsoft.com/office/drawing/2014/main" id="{EACCCB22-6D64-BFC1-98BB-FD5CABFBDB00}"/>
              </a:ext>
            </a:extLst>
          </p:cNvPr>
          <p:cNvGrpSpPr>
            <a:grpSpLocks/>
          </p:cNvGrpSpPr>
          <p:nvPr/>
        </p:nvGrpSpPr>
        <p:grpSpPr bwMode="auto">
          <a:xfrm>
            <a:off x="8853306" y="3673761"/>
            <a:ext cx="830229" cy="578536"/>
            <a:chOff x="1722" y="2037"/>
            <a:chExt cx="696" cy="485"/>
          </a:xfrm>
          <a:solidFill>
            <a:srgbClr val="04043F"/>
          </a:solidFill>
        </p:grpSpPr>
        <p:sp>
          <p:nvSpPr>
            <p:cNvPr id="294" name="Freeform 94">
              <a:extLst>
                <a:ext uri="{FF2B5EF4-FFF2-40B4-BE49-F238E27FC236}">
                  <a16:creationId xmlns:a16="http://schemas.microsoft.com/office/drawing/2014/main" id="{D3AAF782-B4C6-FFBA-98F1-2F85E1C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2037"/>
              <a:ext cx="245" cy="210"/>
            </a:xfrm>
            <a:custGeom>
              <a:avLst/>
              <a:gdLst/>
              <a:ahLst/>
              <a:cxnLst>
                <a:cxn ang="0">
                  <a:pos x="236" y="128"/>
                </a:cxn>
                <a:cxn ang="0">
                  <a:pos x="230" y="114"/>
                </a:cxn>
                <a:cxn ang="0">
                  <a:pos x="227" y="117"/>
                </a:cxn>
                <a:cxn ang="0">
                  <a:pos x="230" y="114"/>
                </a:cxn>
                <a:cxn ang="0">
                  <a:pos x="219" y="91"/>
                </a:cxn>
                <a:cxn ang="0">
                  <a:pos x="211" y="57"/>
                </a:cxn>
                <a:cxn ang="0">
                  <a:pos x="221" y="33"/>
                </a:cxn>
                <a:cxn ang="0">
                  <a:pos x="238" y="30"/>
                </a:cxn>
                <a:cxn ang="0">
                  <a:pos x="229" y="0"/>
                </a:cxn>
                <a:cxn ang="0">
                  <a:pos x="202" y="4"/>
                </a:cxn>
                <a:cxn ang="0">
                  <a:pos x="176" y="21"/>
                </a:cxn>
                <a:cxn ang="0">
                  <a:pos x="155" y="20"/>
                </a:cxn>
                <a:cxn ang="0">
                  <a:pos x="123" y="12"/>
                </a:cxn>
                <a:cxn ang="0">
                  <a:pos x="102" y="52"/>
                </a:cxn>
                <a:cxn ang="0">
                  <a:pos x="109" y="61"/>
                </a:cxn>
                <a:cxn ang="0">
                  <a:pos x="88" y="71"/>
                </a:cxn>
                <a:cxn ang="0">
                  <a:pos x="72" y="63"/>
                </a:cxn>
                <a:cxn ang="0">
                  <a:pos x="63" y="61"/>
                </a:cxn>
                <a:cxn ang="0">
                  <a:pos x="44" y="62"/>
                </a:cxn>
                <a:cxn ang="0">
                  <a:pos x="41" y="57"/>
                </a:cxn>
                <a:cxn ang="0">
                  <a:pos x="18" y="62"/>
                </a:cxn>
                <a:cxn ang="0">
                  <a:pos x="0" y="102"/>
                </a:cxn>
                <a:cxn ang="0">
                  <a:pos x="15" y="119"/>
                </a:cxn>
                <a:cxn ang="0">
                  <a:pos x="27" y="113"/>
                </a:cxn>
                <a:cxn ang="0">
                  <a:pos x="52" y="130"/>
                </a:cxn>
                <a:cxn ang="0">
                  <a:pos x="52" y="147"/>
                </a:cxn>
                <a:cxn ang="0">
                  <a:pos x="84" y="166"/>
                </a:cxn>
                <a:cxn ang="0">
                  <a:pos x="102" y="161"/>
                </a:cxn>
                <a:cxn ang="0">
                  <a:pos x="102" y="160"/>
                </a:cxn>
                <a:cxn ang="0">
                  <a:pos x="128" y="163"/>
                </a:cxn>
                <a:cxn ang="0">
                  <a:pos x="129" y="162"/>
                </a:cxn>
                <a:cxn ang="0">
                  <a:pos x="133" y="175"/>
                </a:cxn>
                <a:cxn ang="0">
                  <a:pos x="123" y="180"/>
                </a:cxn>
                <a:cxn ang="0">
                  <a:pos x="113" y="196"/>
                </a:cxn>
                <a:cxn ang="0">
                  <a:pos x="148" y="196"/>
                </a:cxn>
                <a:cxn ang="0">
                  <a:pos x="179" y="210"/>
                </a:cxn>
                <a:cxn ang="0">
                  <a:pos x="236" y="206"/>
                </a:cxn>
                <a:cxn ang="0">
                  <a:pos x="243" y="180"/>
                </a:cxn>
                <a:cxn ang="0">
                  <a:pos x="245" y="152"/>
                </a:cxn>
                <a:cxn ang="0">
                  <a:pos x="236" y="128"/>
                </a:cxn>
              </a:cxnLst>
              <a:rect l="0" t="0" r="r" b="b"/>
              <a:pathLst>
                <a:path w="245" h="210">
                  <a:moveTo>
                    <a:pt x="236" y="128"/>
                  </a:moveTo>
                  <a:lnTo>
                    <a:pt x="230" y="114"/>
                  </a:lnTo>
                  <a:lnTo>
                    <a:pt x="227" y="117"/>
                  </a:lnTo>
                  <a:lnTo>
                    <a:pt x="230" y="114"/>
                  </a:lnTo>
                  <a:lnTo>
                    <a:pt x="219" y="91"/>
                  </a:lnTo>
                  <a:lnTo>
                    <a:pt x="211" y="57"/>
                  </a:lnTo>
                  <a:lnTo>
                    <a:pt x="221" y="33"/>
                  </a:lnTo>
                  <a:lnTo>
                    <a:pt x="238" y="30"/>
                  </a:lnTo>
                  <a:lnTo>
                    <a:pt x="229" y="0"/>
                  </a:lnTo>
                  <a:lnTo>
                    <a:pt x="202" y="4"/>
                  </a:lnTo>
                  <a:lnTo>
                    <a:pt x="176" y="21"/>
                  </a:lnTo>
                  <a:lnTo>
                    <a:pt x="155" y="20"/>
                  </a:lnTo>
                  <a:lnTo>
                    <a:pt x="123" y="12"/>
                  </a:lnTo>
                  <a:lnTo>
                    <a:pt x="102" y="52"/>
                  </a:lnTo>
                  <a:lnTo>
                    <a:pt x="109" y="61"/>
                  </a:lnTo>
                  <a:lnTo>
                    <a:pt x="88" y="71"/>
                  </a:lnTo>
                  <a:lnTo>
                    <a:pt x="72" y="63"/>
                  </a:lnTo>
                  <a:lnTo>
                    <a:pt x="63" y="61"/>
                  </a:lnTo>
                  <a:lnTo>
                    <a:pt x="44" y="62"/>
                  </a:lnTo>
                  <a:lnTo>
                    <a:pt x="41" y="57"/>
                  </a:lnTo>
                  <a:lnTo>
                    <a:pt x="18" y="62"/>
                  </a:lnTo>
                  <a:lnTo>
                    <a:pt x="0" y="102"/>
                  </a:lnTo>
                  <a:lnTo>
                    <a:pt x="15" y="119"/>
                  </a:lnTo>
                  <a:lnTo>
                    <a:pt x="27" y="113"/>
                  </a:lnTo>
                  <a:lnTo>
                    <a:pt x="52" y="130"/>
                  </a:lnTo>
                  <a:lnTo>
                    <a:pt x="52" y="147"/>
                  </a:lnTo>
                  <a:lnTo>
                    <a:pt x="84" y="166"/>
                  </a:lnTo>
                  <a:lnTo>
                    <a:pt x="102" y="161"/>
                  </a:lnTo>
                  <a:lnTo>
                    <a:pt x="102" y="160"/>
                  </a:lnTo>
                  <a:lnTo>
                    <a:pt x="128" y="163"/>
                  </a:lnTo>
                  <a:lnTo>
                    <a:pt x="129" y="162"/>
                  </a:lnTo>
                  <a:lnTo>
                    <a:pt x="133" y="175"/>
                  </a:lnTo>
                  <a:lnTo>
                    <a:pt x="123" y="180"/>
                  </a:lnTo>
                  <a:lnTo>
                    <a:pt x="113" y="196"/>
                  </a:lnTo>
                  <a:lnTo>
                    <a:pt x="148" y="196"/>
                  </a:lnTo>
                  <a:lnTo>
                    <a:pt x="179" y="210"/>
                  </a:lnTo>
                  <a:lnTo>
                    <a:pt x="236" y="206"/>
                  </a:lnTo>
                  <a:lnTo>
                    <a:pt x="243" y="180"/>
                  </a:lnTo>
                  <a:lnTo>
                    <a:pt x="245" y="152"/>
                  </a:lnTo>
                  <a:lnTo>
                    <a:pt x="236" y="1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5" name="Freeform 95">
              <a:extLst>
                <a:ext uri="{FF2B5EF4-FFF2-40B4-BE49-F238E27FC236}">
                  <a16:creationId xmlns:a16="http://schemas.microsoft.com/office/drawing/2014/main" id="{183FD1EC-201D-17B5-5181-D9D95B64E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2037"/>
              <a:ext cx="245" cy="210"/>
            </a:xfrm>
            <a:custGeom>
              <a:avLst/>
              <a:gdLst/>
              <a:ahLst/>
              <a:cxnLst>
                <a:cxn ang="0">
                  <a:pos x="236" y="128"/>
                </a:cxn>
                <a:cxn ang="0">
                  <a:pos x="230" y="114"/>
                </a:cxn>
                <a:cxn ang="0">
                  <a:pos x="227" y="117"/>
                </a:cxn>
                <a:cxn ang="0">
                  <a:pos x="230" y="114"/>
                </a:cxn>
                <a:cxn ang="0">
                  <a:pos x="219" y="91"/>
                </a:cxn>
                <a:cxn ang="0">
                  <a:pos x="211" y="57"/>
                </a:cxn>
                <a:cxn ang="0">
                  <a:pos x="221" y="33"/>
                </a:cxn>
                <a:cxn ang="0">
                  <a:pos x="238" y="30"/>
                </a:cxn>
                <a:cxn ang="0">
                  <a:pos x="229" y="0"/>
                </a:cxn>
                <a:cxn ang="0">
                  <a:pos x="202" y="4"/>
                </a:cxn>
                <a:cxn ang="0">
                  <a:pos x="176" y="21"/>
                </a:cxn>
                <a:cxn ang="0">
                  <a:pos x="155" y="20"/>
                </a:cxn>
                <a:cxn ang="0">
                  <a:pos x="123" y="12"/>
                </a:cxn>
                <a:cxn ang="0">
                  <a:pos x="102" y="52"/>
                </a:cxn>
                <a:cxn ang="0">
                  <a:pos x="109" y="61"/>
                </a:cxn>
                <a:cxn ang="0">
                  <a:pos x="88" y="71"/>
                </a:cxn>
                <a:cxn ang="0">
                  <a:pos x="72" y="63"/>
                </a:cxn>
                <a:cxn ang="0">
                  <a:pos x="63" y="61"/>
                </a:cxn>
                <a:cxn ang="0">
                  <a:pos x="44" y="62"/>
                </a:cxn>
                <a:cxn ang="0">
                  <a:pos x="41" y="57"/>
                </a:cxn>
                <a:cxn ang="0">
                  <a:pos x="18" y="62"/>
                </a:cxn>
                <a:cxn ang="0">
                  <a:pos x="0" y="102"/>
                </a:cxn>
                <a:cxn ang="0">
                  <a:pos x="15" y="119"/>
                </a:cxn>
                <a:cxn ang="0">
                  <a:pos x="27" y="113"/>
                </a:cxn>
                <a:cxn ang="0">
                  <a:pos x="52" y="130"/>
                </a:cxn>
                <a:cxn ang="0">
                  <a:pos x="52" y="147"/>
                </a:cxn>
                <a:cxn ang="0">
                  <a:pos x="84" y="166"/>
                </a:cxn>
                <a:cxn ang="0">
                  <a:pos x="102" y="161"/>
                </a:cxn>
                <a:cxn ang="0">
                  <a:pos x="102" y="160"/>
                </a:cxn>
                <a:cxn ang="0">
                  <a:pos x="128" y="163"/>
                </a:cxn>
                <a:cxn ang="0">
                  <a:pos x="129" y="162"/>
                </a:cxn>
                <a:cxn ang="0">
                  <a:pos x="133" y="175"/>
                </a:cxn>
                <a:cxn ang="0">
                  <a:pos x="123" y="180"/>
                </a:cxn>
                <a:cxn ang="0">
                  <a:pos x="113" y="196"/>
                </a:cxn>
                <a:cxn ang="0">
                  <a:pos x="148" y="196"/>
                </a:cxn>
                <a:cxn ang="0">
                  <a:pos x="179" y="210"/>
                </a:cxn>
                <a:cxn ang="0">
                  <a:pos x="236" y="206"/>
                </a:cxn>
                <a:cxn ang="0">
                  <a:pos x="243" y="180"/>
                </a:cxn>
                <a:cxn ang="0">
                  <a:pos x="245" y="152"/>
                </a:cxn>
                <a:cxn ang="0">
                  <a:pos x="236" y="128"/>
                </a:cxn>
              </a:cxnLst>
              <a:rect l="0" t="0" r="r" b="b"/>
              <a:pathLst>
                <a:path w="245" h="210">
                  <a:moveTo>
                    <a:pt x="236" y="128"/>
                  </a:moveTo>
                  <a:lnTo>
                    <a:pt x="230" y="114"/>
                  </a:lnTo>
                  <a:lnTo>
                    <a:pt x="227" y="117"/>
                  </a:lnTo>
                  <a:lnTo>
                    <a:pt x="230" y="114"/>
                  </a:lnTo>
                  <a:lnTo>
                    <a:pt x="219" y="91"/>
                  </a:lnTo>
                  <a:lnTo>
                    <a:pt x="211" y="57"/>
                  </a:lnTo>
                  <a:lnTo>
                    <a:pt x="221" y="33"/>
                  </a:lnTo>
                  <a:lnTo>
                    <a:pt x="238" y="30"/>
                  </a:lnTo>
                  <a:lnTo>
                    <a:pt x="229" y="0"/>
                  </a:lnTo>
                  <a:lnTo>
                    <a:pt x="202" y="4"/>
                  </a:lnTo>
                  <a:lnTo>
                    <a:pt x="176" y="21"/>
                  </a:lnTo>
                  <a:lnTo>
                    <a:pt x="155" y="20"/>
                  </a:lnTo>
                  <a:lnTo>
                    <a:pt x="123" y="12"/>
                  </a:lnTo>
                  <a:lnTo>
                    <a:pt x="102" y="52"/>
                  </a:lnTo>
                  <a:lnTo>
                    <a:pt x="109" y="61"/>
                  </a:lnTo>
                  <a:lnTo>
                    <a:pt x="88" y="71"/>
                  </a:lnTo>
                  <a:lnTo>
                    <a:pt x="72" y="63"/>
                  </a:lnTo>
                  <a:lnTo>
                    <a:pt x="63" y="61"/>
                  </a:lnTo>
                  <a:lnTo>
                    <a:pt x="44" y="62"/>
                  </a:lnTo>
                  <a:lnTo>
                    <a:pt x="41" y="57"/>
                  </a:lnTo>
                  <a:lnTo>
                    <a:pt x="18" y="62"/>
                  </a:lnTo>
                  <a:lnTo>
                    <a:pt x="0" y="102"/>
                  </a:lnTo>
                  <a:lnTo>
                    <a:pt x="15" y="119"/>
                  </a:lnTo>
                  <a:lnTo>
                    <a:pt x="27" y="113"/>
                  </a:lnTo>
                  <a:lnTo>
                    <a:pt x="52" y="130"/>
                  </a:lnTo>
                  <a:lnTo>
                    <a:pt x="52" y="147"/>
                  </a:lnTo>
                  <a:lnTo>
                    <a:pt x="84" y="166"/>
                  </a:lnTo>
                  <a:lnTo>
                    <a:pt x="102" y="161"/>
                  </a:lnTo>
                  <a:lnTo>
                    <a:pt x="102" y="160"/>
                  </a:lnTo>
                  <a:lnTo>
                    <a:pt x="128" y="163"/>
                  </a:lnTo>
                  <a:lnTo>
                    <a:pt x="129" y="162"/>
                  </a:lnTo>
                  <a:lnTo>
                    <a:pt x="133" y="175"/>
                  </a:lnTo>
                  <a:lnTo>
                    <a:pt x="123" y="180"/>
                  </a:lnTo>
                  <a:lnTo>
                    <a:pt x="113" y="196"/>
                  </a:lnTo>
                  <a:lnTo>
                    <a:pt x="148" y="196"/>
                  </a:lnTo>
                  <a:lnTo>
                    <a:pt x="179" y="210"/>
                  </a:lnTo>
                  <a:lnTo>
                    <a:pt x="236" y="206"/>
                  </a:lnTo>
                  <a:lnTo>
                    <a:pt x="243" y="180"/>
                  </a:lnTo>
                  <a:lnTo>
                    <a:pt x="245" y="152"/>
                  </a:lnTo>
                  <a:lnTo>
                    <a:pt x="236" y="12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6" name="Freeform 96">
              <a:extLst>
                <a:ext uri="{FF2B5EF4-FFF2-40B4-BE49-F238E27FC236}">
                  <a16:creationId xmlns:a16="http://schemas.microsoft.com/office/drawing/2014/main" id="{1F96824A-4D8F-E78B-E7CC-EBA5F7C32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2232"/>
              <a:ext cx="98" cy="110"/>
            </a:xfrm>
            <a:custGeom>
              <a:avLst/>
              <a:gdLst/>
              <a:ahLst/>
              <a:cxnLst>
                <a:cxn ang="0">
                  <a:pos x="10" y="93"/>
                </a:cxn>
                <a:cxn ang="0">
                  <a:pos x="20" y="100"/>
                </a:cxn>
                <a:cxn ang="0">
                  <a:pos x="29" y="96"/>
                </a:cxn>
                <a:cxn ang="0">
                  <a:pos x="40" y="98"/>
                </a:cxn>
                <a:cxn ang="0">
                  <a:pos x="43" y="97"/>
                </a:cxn>
                <a:cxn ang="0">
                  <a:pos x="46" y="100"/>
                </a:cxn>
                <a:cxn ang="0">
                  <a:pos x="49" y="105"/>
                </a:cxn>
                <a:cxn ang="0">
                  <a:pos x="51" y="110"/>
                </a:cxn>
                <a:cxn ang="0">
                  <a:pos x="53" y="110"/>
                </a:cxn>
                <a:cxn ang="0">
                  <a:pos x="58" y="107"/>
                </a:cxn>
                <a:cxn ang="0">
                  <a:pos x="65" y="101"/>
                </a:cxn>
                <a:cxn ang="0">
                  <a:pos x="70" y="100"/>
                </a:cxn>
                <a:cxn ang="0">
                  <a:pos x="62" y="92"/>
                </a:cxn>
                <a:cxn ang="0">
                  <a:pos x="65" y="91"/>
                </a:cxn>
                <a:cxn ang="0">
                  <a:pos x="70" y="89"/>
                </a:cxn>
                <a:cxn ang="0">
                  <a:pos x="70" y="87"/>
                </a:cxn>
                <a:cxn ang="0">
                  <a:pos x="70" y="84"/>
                </a:cxn>
                <a:cxn ang="0">
                  <a:pos x="70" y="79"/>
                </a:cxn>
                <a:cxn ang="0">
                  <a:pos x="71" y="79"/>
                </a:cxn>
                <a:cxn ang="0">
                  <a:pos x="76" y="78"/>
                </a:cxn>
                <a:cxn ang="0">
                  <a:pos x="76" y="76"/>
                </a:cxn>
                <a:cxn ang="0">
                  <a:pos x="80" y="74"/>
                </a:cxn>
                <a:cxn ang="0">
                  <a:pos x="82" y="71"/>
                </a:cxn>
                <a:cxn ang="0">
                  <a:pos x="88" y="67"/>
                </a:cxn>
                <a:cxn ang="0">
                  <a:pos x="89" y="62"/>
                </a:cxn>
                <a:cxn ang="0">
                  <a:pos x="89" y="61"/>
                </a:cxn>
                <a:cxn ang="0">
                  <a:pos x="86" y="58"/>
                </a:cxn>
                <a:cxn ang="0">
                  <a:pos x="79" y="58"/>
                </a:cxn>
                <a:cxn ang="0">
                  <a:pos x="77" y="56"/>
                </a:cxn>
                <a:cxn ang="0">
                  <a:pos x="76" y="54"/>
                </a:cxn>
                <a:cxn ang="0">
                  <a:pos x="80" y="49"/>
                </a:cxn>
                <a:cxn ang="0">
                  <a:pos x="80" y="41"/>
                </a:cxn>
                <a:cxn ang="0">
                  <a:pos x="98" y="25"/>
                </a:cxn>
                <a:cxn ang="0">
                  <a:pos x="98" y="20"/>
                </a:cxn>
                <a:cxn ang="0">
                  <a:pos x="91" y="10"/>
                </a:cxn>
                <a:cxn ang="0">
                  <a:pos x="88" y="10"/>
                </a:cxn>
                <a:cxn ang="0">
                  <a:pos x="79" y="13"/>
                </a:cxn>
                <a:cxn ang="0">
                  <a:pos x="71" y="13"/>
                </a:cxn>
                <a:cxn ang="0">
                  <a:pos x="61" y="20"/>
                </a:cxn>
                <a:cxn ang="0">
                  <a:pos x="53" y="22"/>
                </a:cxn>
                <a:cxn ang="0">
                  <a:pos x="43" y="17"/>
                </a:cxn>
                <a:cxn ang="0">
                  <a:pos x="40" y="15"/>
                </a:cxn>
                <a:cxn ang="0">
                  <a:pos x="36" y="10"/>
                </a:cxn>
                <a:cxn ang="0">
                  <a:pos x="40" y="2"/>
                </a:cxn>
                <a:cxn ang="0">
                  <a:pos x="36" y="1"/>
                </a:cxn>
                <a:cxn ang="0">
                  <a:pos x="35" y="0"/>
                </a:cxn>
                <a:cxn ang="0">
                  <a:pos x="26" y="6"/>
                </a:cxn>
                <a:cxn ang="0">
                  <a:pos x="26" y="10"/>
                </a:cxn>
                <a:cxn ang="0">
                  <a:pos x="23" y="20"/>
                </a:cxn>
                <a:cxn ang="0">
                  <a:pos x="25" y="28"/>
                </a:cxn>
                <a:cxn ang="0">
                  <a:pos x="26" y="46"/>
                </a:cxn>
                <a:cxn ang="0">
                  <a:pos x="25" y="56"/>
                </a:cxn>
                <a:cxn ang="0">
                  <a:pos x="12" y="67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1" y="81"/>
                </a:cxn>
                <a:cxn ang="0">
                  <a:pos x="0" y="87"/>
                </a:cxn>
                <a:cxn ang="0">
                  <a:pos x="10" y="93"/>
                </a:cxn>
              </a:cxnLst>
              <a:rect l="0" t="0" r="r" b="b"/>
              <a:pathLst>
                <a:path w="98" h="110">
                  <a:moveTo>
                    <a:pt x="10" y="93"/>
                  </a:moveTo>
                  <a:lnTo>
                    <a:pt x="20" y="100"/>
                  </a:lnTo>
                  <a:lnTo>
                    <a:pt x="29" y="96"/>
                  </a:lnTo>
                  <a:lnTo>
                    <a:pt x="40" y="98"/>
                  </a:lnTo>
                  <a:lnTo>
                    <a:pt x="43" y="97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1" y="110"/>
                  </a:lnTo>
                  <a:lnTo>
                    <a:pt x="53" y="110"/>
                  </a:lnTo>
                  <a:lnTo>
                    <a:pt x="58" y="107"/>
                  </a:lnTo>
                  <a:lnTo>
                    <a:pt x="65" y="101"/>
                  </a:lnTo>
                  <a:lnTo>
                    <a:pt x="70" y="100"/>
                  </a:lnTo>
                  <a:lnTo>
                    <a:pt x="62" y="92"/>
                  </a:lnTo>
                  <a:lnTo>
                    <a:pt x="65" y="91"/>
                  </a:lnTo>
                  <a:lnTo>
                    <a:pt x="70" y="89"/>
                  </a:lnTo>
                  <a:lnTo>
                    <a:pt x="70" y="87"/>
                  </a:lnTo>
                  <a:lnTo>
                    <a:pt x="70" y="84"/>
                  </a:lnTo>
                  <a:lnTo>
                    <a:pt x="70" y="79"/>
                  </a:lnTo>
                  <a:lnTo>
                    <a:pt x="71" y="79"/>
                  </a:lnTo>
                  <a:lnTo>
                    <a:pt x="76" y="78"/>
                  </a:lnTo>
                  <a:lnTo>
                    <a:pt x="76" y="76"/>
                  </a:lnTo>
                  <a:lnTo>
                    <a:pt x="80" y="74"/>
                  </a:lnTo>
                  <a:lnTo>
                    <a:pt x="82" y="71"/>
                  </a:lnTo>
                  <a:lnTo>
                    <a:pt x="88" y="67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6" y="58"/>
                  </a:lnTo>
                  <a:lnTo>
                    <a:pt x="79" y="58"/>
                  </a:lnTo>
                  <a:lnTo>
                    <a:pt x="77" y="56"/>
                  </a:lnTo>
                  <a:lnTo>
                    <a:pt x="76" y="54"/>
                  </a:lnTo>
                  <a:lnTo>
                    <a:pt x="80" y="49"/>
                  </a:lnTo>
                  <a:lnTo>
                    <a:pt x="80" y="41"/>
                  </a:lnTo>
                  <a:lnTo>
                    <a:pt x="98" y="25"/>
                  </a:lnTo>
                  <a:lnTo>
                    <a:pt x="98" y="20"/>
                  </a:lnTo>
                  <a:lnTo>
                    <a:pt x="91" y="10"/>
                  </a:lnTo>
                  <a:lnTo>
                    <a:pt x="88" y="10"/>
                  </a:lnTo>
                  <a:lnTo>
                    <a:pt x="79" y="13"/>
                  </a:lnTo>
                  <a:lnTo>
                    <a:pt x="71" y="13"/>
                  </a:lnTo>
                  <a:lnTo>
                    <a:pt x="61" y="20"/>
                  </a:lnTo>
                  <a:lnTo>
                    <a:pt x="53" y="22"/>
                  </a:lnTo>
                  <a:lnTo>
                    <a:pt x="43" y="17"/>
                  </a:lnTo>
                  <a:lnTo>
                    <a:pt x="40" y="15"/>
                  </a:lnTo>
                  <a:lnTo>
                    <a:pt x="36" y="10"/>
                  </a:lnTo>
                  <a:lnTo>
                    <a:pt x="40" y="2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3" y="20"/>
                  </a:lnTo>
                  <a:lnTo>
                    <a:pt x="25" y="28"/>
                  </a:lnTo>
                  <a:lnTo>
                    <a:pt x="26" y="46"/>
                  </a:lnTo>
                  <a:lnTo>
                    <a:pt x="25" y="56"/>
                  </a:lnTo>
                  <a:lnTo>
                    <a:pt x="12" y="67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1" y="81"/>
                  </a:lnTo>
                  <a:lnTo>
                    <a:pt x="0" y="87"/>
                  </a:lnTo>
                  <a:lnTo>
                    <a:pt x="10" y="9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7" name="Freeform 97">
              <a:extLst>
                <a:ext uri="{FF2B5EF4-FFF2-40B4-BE49-F238E27FC236}">
                  <a16:creationId xmlns:a16="http://schemas.microsoft.com/office/drawing/2014/main" id="{03E1E0CD-EC25-0D4E-B683-02EC029F4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2232"/>
              <a:ext cx="98" cy="110"/>
            </a:xfrm>
            <a:custGeom>
              <a:avLst/>
              <a:gdLst/>
              <a:ahLst/>
              <a:cxnLst>
                <a:cxn ang="0">
                  <a:pos x="10" y="93"/>
                </a:cxn>
                <a:cxn ang="0">
                  <a:pos x="20" y="100"/>
                </a:cxn>
                <a:cxn ang="0">
                  <a:pos x="29" y="96"/>
                </a:cxn>
                <a:cxn ang="0">
                  <a:pos x="40" y="98"/>
                </a:cxn>
                <a:cxn ang="0">
                  <a:pos x="43" y="97"/>
                </a:cxn>
                <a:cxn ang="0">
                  <a:pos x="46" y="100"/>
                </a:cxn>
                <a:cxn ang="0">
                  <a:pos x="49" y="105"/>
                </a:cxn>
                <a:cxn ang="0">
                  <a:pos x="51" y="110"/>
                </a:cxn>
                <a:cxn ang="0">
                  <a:pos x="53" y="110"/>
                </a:cxn>
                <a:cxn ang="0">
                  <a:pos x="58" y="107"/>
                </a:cxn>
                <a:cxn ang="0">
                  <a:pos x="65" y="101"/>
                </a:cxn>
                <a:cxn ang="0">
                  <a:pos x="70" y="100"/>
                </a:cxn>
                <a:cxn ang="0">
                  <a:pos x="62" y="92"/>
                </a:cxn>
                <a:cxn ang="0">
                  <a:pos x="65" y="91"/>
                </a:cxn>
                <a:cxn ang="0">
                  <a:pos x="70" y="89"/>
                </a:cxn>
                <a:cxn ang="0">
                  <a:pos x="70" y="87"/>
                </a:cxn>
                <a:cxn ang="0">
                  <a:pos x="70" y="84"/>
                </a:cxn>
                <a:cxn ang="0">
                  <a:pos x="70" y="79"/>
                </a:cxn>
                <a:cxn ang="0">
                  <a:pos x="71" y="79"/>
                </a:cxn>
                <a:cxn ang="0">
                  <a:pos x="76" y="78"/>
                </a:cxn>
                <a:cxn ang="0">
                  <a:pos x="76" y="76"/>
                </a:cxn>
                <a:cxn ang="0">
                  <a:pos x="80" y="74"/>
                </a:cxn>
                <a:cxn ang="0">
                  <a:pos x="82" y="71"/>
                </a:cxn>
                <a:cxn ang="0">
                  <a:pos x="88" y="67"/>
                </a:cxn>
                <a:cxn ang="0">
                  <a:pos x="89" y="62"/>
                </a:cxn>
                <a:cxn ang="0">
                  <a:pos x="89" y="61"/>
                </a:cxn>
                <a:cxn ang="0">
                  <a:pos x="86" y="58"/>
                </a:cxn>
                <a:cxn ang="0">
                  <a:pos x="79" y="58"/>
                </a:cxn>
                <a:cxn ang="0">
                  <a:pos x="77" y="56"/>
                </a:cxn>
                <a:cxn ang="0">
                  <a:pos x="76" y="54"/>
                </a:cxn>
                <a:cxn ang="0">
                  <a:pos x="80" y="49"/>
                </a:cxn>
                <a:cxn ang="0">
                  <a:pos x="80" y="41"/>
                </a:cxn>
                <a:cxn ang="0">
                  <a:pos x="98" y="25"/>
                </a:cxn>
                <a:cxn ang="0">
                  <a:pos x="98" y="20"/>
                </a:cxn>
                <a:cxn ang="0">
                  <a:pos x="91" y="10"/>
                </a:cxn>
                <a:cxn ang="0">
                  <a:pos x="88" y="10"/>
                </a:cxn>
                <a:cxn ang="0">
                  <a:pos x="79" y="13"/>
                </a:cxn>
                <a:cxn ang="0">
                  <a:pos x="71" y="13"/>
                </a:cxn>
                <a:cxn ang="0">
                  <a:pos x="61" y="20"/>
                </a:cxn>
                <a:cxn ang="0">
                  <a:pos x="53" y="22"/>
                </a:cxn>
                <a:cxn ang="0">
                  <a:pos x="43" y="17"/>
                </a:cxn>
                <a:cxn ang="0">
                  <a:pos x="40" y="15"/>
                </a:cxn>
                <a:cxn ang="0">
                  <a:pos x="36" y="10"/>
                </a:cxn>
                <a:cxn ang="0">
                  <a:pos x="40" y="2"/>
                </a:cxn>
                <a:cxn ang="0">
                  <a:pos x="36" y="1"/>
                </a:cxn>
                <a:cxn ang="0">
                  <a:pos x="35" y="0"/>
                </a:cxn>
                <a:cxn ang="0">
                  <a:pos x="26" y="6"/>
                </a:cxn>
                <a:cxn ang="0">
                  <a:pos x="26" y="10"/>
                </a:cxn>
                <a:cxn ang="0">
                  <a:pos x="23" y="20"/>
                </a:cxn>
                <a:cxn ang="0">
                  <a:pos x="25" y="28"/>
                </a:cxn>
                <a:cxn ang="0">
                  <a:pos x="26" y="46"/>
                </a:cxn>
                <a:cxn ang="0">
                  <a:pos x="25" y="56"/>
                </a:cxn>
                <a:cxn ang="0">
                  <a:pos x="12" y="67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1" y="81"/>
                </a:cxn>
                <a:cxn ang="0">
                  <a:pos x="0" y="87"/>
                </a:cxn>
                <a:cxn ang="0">
                  <a:pos x="10" y="93"/>
                </a:cxn>
              </a:cxnLst>
              <a:rect l="0" t="0" r="r" b="b"/>
              <a:pathLst>
                <a:path w="98" h="110">
                  <a:moveTo>
                    <a:pt x="10" y="93"/>
                  </a:moveTo>
                  <a:lnTo>
                    <a:pt x="20" y="100"/>
                  </a:lnTo>
                  <a:lnTo>
                    <a:pt x="29" y="96"/>
                  </a:lnTo>
                  <a:lnTo>
                    <a:pt x="40" y="98"/>
                  </a:lnTo>
                  <a:lnTo>
                    <a:pt x="43" y="97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1" y="110"/>
                  </a:lnTo>
                  <a:lnTo>
                    <a:pt x="53" y="110"/>
                  </a:lnTo>
                  <a:lnTo>
                    <a:pt x="58" y="107"/>
                  </a:lnTo>
                  <a:lnTo>
                    <a:pt x="65" y="101"/>
                  </a:lnTo>
                  <a:lnTo>
                    <a:pt x="70" y="100"/>
                  </a:lnTo>
                  <a:lnTo>
                    <a:pt x="62" y="92"/>
                  </a:lnTo>
                  <a:lnTo>
                    <a:pt x="65" y="91"/>
                  </a:lnTo>
                  <a:lnTo>
                    <a:pt x="70" y="89"/>
                  </a:lnTo>
                  <a:lnTo>
                    <a:pt x="70" y="87"/>
                  </a:lnTo>
                  <a:lnTo>
                    <a:pt x="70" y="84"/>
                  </a:lnTo>
                  <a:lnTo>
                    <a:pt x="70" y="79"/>
                  </a:lnTo>
                  <a:lnTo>
                    <a:pt x="71" y="79"/>
                  </a:lnTo>
                  <a:lnTo>
                    <a:pt x="76" y="78"/>
                  </a:lnTo>
                  <a:lnTo>
                    <a:pt x="76" y="76"/>
                  </a:lnTo>
                  <a:lnTo>
                    <a:pt x="80" y="74"/>
                  </a:lnTo>
                  <a:lnTo>
                    <a:pt x="82" y="71"/>
                  </a:lnTo>
                  <a:lnTo>
                    <a:pt x="88" y="67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6" y="58"/>
                  </a:lnTo>
                  <a:lnTo>
                    <a:pt x="79" y="58"/>
                  </a:lnTo>
                  <a:lnTo>
                    <a:pt x="77" y="56"/>
                  </a:lnTo>
                  <a:lnTo>
                    <a:pt x="76" y="54"/>
                  </a:lnTo>
                  <a:lnTo>
                    <a:pt x="80" y="49"/>
                  </a:lnTo>
                  <a:lnTo>
                    <a:pt x="80" y="41"/>
                  </a:lnTo>
                  <a:lnTo>
                    <a:pt x="98" y="25"/>
                  </a:lnTo>
                  <a:lnTo>
                    <a:pt x="98" y="20"/>
                  </a:lnTo>
                  <a:lnTo>
                    <a:pt x="91" y="10"/>
                  </a:lnTo>
                  <a:lnTo>
                    <a:pt x="88" y="10"/>
                  </a:lnTo>
                  <a:lnTo>
                    <a:pt x="79" y="13"/>
                  </a:lnTo>
                  <a:lnTo>
                    <a:pt x="71" y="13"/>
                  </a:lnTo>
                  <a:lnTo>
                    <a:pt x="61" y="20"/>
                  </a:lnTo>
                  <a:lnTo>
                    <a:pt x="53" y="22"/>
                  </a:lnTo>
                  <a:lnTo>
                    <a:pt x="43" y="17"/>
                  </a:lnTo>
                  <a:lnTo>
                    <a:pt x="40" y="15"/>
                  </a:lnTo>
                  <a:lnTo>
                    <a:pt x="36" y="10"/>
                  </a:lnTo>
                  <a:lnTo>
                    <a:pt x="40" y="2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3" y="20"/>
                  </a:lnTo>
                  <a:lnTo>
                    <a:pt x="25" y="28"/>
                  </a:lnTo>
                  <a:lnTo>
                    <a:pt x="26" y="46"/>
                  </a:lnTo>
                  <a:lnTo>
                    <a:pt x="25" y="56"/>
                  </a:lnTo>
                  <a:lnTo>
                    <a:pt x="12" y="67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1" y="81"/>
                  </a:lnTo>
                  <a:lnTo>
                    <a:pt x="0" y="87"/>
                  </a:lnTo>
                  <a:lnTo>
                    <a:pt x="10" y="93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8" name="Freeform 98">
              <a:extLst>
                <a:ext uri="{FF2B5EF4-FFF2-40B4-BE49-F238E27FC236}">
                  <a16:creationId xmlns:a16="http://schemas.microsoft.com/office/drawing/2014/main" id="{3CBD6C2D-B7CF-1492-73F5-C269FB257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2265"/>
              <a:ext cx="262" cy="20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03" y="7"/>
                </a:cxn>
                <a:cxn ang="0">
                  <a:pos x="79" y="26"/>
                </a:cxn>
                <a:cxn ang="0">
                  <a:pos x="44" y="21"/>
                </a:cxn>
                <a:cxn ang="0">
                  <a:pos x="31" y="43"/>
                </a:cxn>
                <a:cxn ang="0">
                  <a:pos x="0" y="51"/>
                </a:cxn>
                <a:cxn ang="0">
                  <a:pos x="29" y="96"/>
                </a:cxn>
                <a:cxn ang="0">
                  <a:pos x="70" y="127"/>
                </a:cxn>
                <a:cxn ang="0">
                  <a:pos x="73" y="155"/>
                </a:cxn>
                <a:cxn ang="0">
                  <a:pos x="83" y="165"/>
                </a:cxn>
                <a:cxn ang="0">
                  <a:pos x="116" y="165"/>
                </a:cxn>
                <a:cxn ang="0">
                  <a:pos x="150" y="199"/>
                </a:cxn>
                <a:cxn ang="0">
                  <a:pos x="185" y="191"/>
                </a:cxn>
                <a:cxn ang="0">
                  <a:pos x="193" y="205"/>
                </a:cxn>
                <a:cxn ang="0">
                  <a:pos x="210" y="205"/>
                </a:cxn>
                <a:cxn ang="0">
                  <a:pos x="212" y="181"/>
                </a:cxn>
                <a:cxn ang="0">
                  <a:pos x="221" y="185"/>
                </a:cxn>
                <a:cxn ang="0">
                  <a:pos x="217" y="199"/>
                </a:cxn>
                <a:cxn ang="0">
                  <a:pos x="222" y="200"/>
                </a:cxn>
                <a:cxn ang="0">
                  <a:pos x="232" y="181"/>
                </a:cxn>
                <a:cxn ang="0">
                  <a:pos x="231" y="172"/>
                </a:cxn>
                <a:cxn ang="0">
                  <a:pos x="258" y="161"/>
                </a:cxn>
                <a:cxn ang="0">
                  <a:pos x="262" y="150"/>
                </a:cxn>
                <a:cxn ang="0">
                  <a:pos x="241" y="129"/>
                </a:cxn>
                <a:cxn ang="0">
                  <a:pos x="249" y="124"/>
                </a:cxn>
                <a:cxn ang="0">
                  <a:pos x="249" y="116"/>
                </a:cxn>
                <a:cxn ang="0">
                  <a:pos x="239" y="120"/>
                </a:cxn>
                <a:cxn ang="0">
                  <a:pos x="225" y="104"/>
                </a:cxn>
                <a:cxn ang="0">
                  <a:pos x="217" y="104"/>
                </a:cxn>
                <a:cxn ang="0">
                  <a:pos x="210" y="74"/>
                </a:cxn>
                <a:cxn ang="0">
                  <a:pos x="195" y="70"/>
                </a:cxn>
                <a:cxn ang="0">
                  <a:pos x="172" y="87"/>
                </a:cxn>
                <a:cxn ang="0">
                  <a:pos x="154" y="65"/>
                </a:cxn>
                <a:cxn ang="0">
                  <a:pos x="151" y="41"/>
                </a:cxn>
                <a:cxn ang="0">
                  <a:pos x="163" y="26"/>
                </a:cxn>
                <a:cxn ang="0">
                  <a:pos x="158" y="19"/>
                </a:cxn>
                <a:cxn ang="0">
                  <a:pos x="131" y="13"/>
                </a:cxn>
                <a:cxn ang="0">
                  <a:pos x="125" y="0"/>
                </a:cxn>
              </a:cxnLst>
              <a:rect l="0" t="0" r="r" b="b"/>
              <a:pathLst>
                <a:path w="262" h="205">
                  <a:moveTo>
                    <a:pt x="125" y="0"/>
                  </a:moveTo>
                  <a:lnTo>
                    <a:pt x="103" y="7"/>
                  </a:lnTo>
                  <a:lnTo>
                    <a:pt x="79" y="26"/>
                  </a:lnTo>
                  <a:lnTo>
                    <a:pt x="44" y="21"/>
                  </a:lnTo>
                  <a:lnTo>
                    <a:pt x="31" y="43"/>
                  </a:lnTo>
                  <a:lnTo>
                    <a:pt x="0" y="51"/>
                  </a:lnTo>
                  <a:lnTo>
                    <a:pt x="29" y="96"/>
                  </a:lnTo>
                  <a:lnTo>
                    <a:pt x="70" y="127"/>
                  </a:lnTo>
                  <a:lnTo>
                    <a:pt x="73" y="155"/>
                  </a:lnTo>
                  <a:lnTo>
                    <a:pt x="83" y="165"/>
                  </a:lnTo>
                  <a:lnTo>
                    <a:pt x="116" y="165"/>
                  </a:lnTo>
                  <a:lnTo>
                    <a:pt x="150" y="199"/>
                  </a:lnTo>
                  <a:lnTo>
                    <a:pt x="185" y="191"/>
                  </a:lnTo>
                  <a:lnTo>
                    <a:pt x="193" y="205"/>
                  </a:lnTo>
                  <a:lnTo>
                    <a:pt x="210" y="205"/>
                  </a:lnTo>
                  <a:lnTo>
                    <a:pt x="212" y="181"/>
                  </a:lnTo>
                  <a:lnTo>
                    <a:pt x="221" y="185"/>
                  </a:lnTo>
                  <a:lnTo>
                    <a:pt x="217" y="199"/>
                  </a:lnTo>
                  <a:lnTo>
                    <a:pt x="222" y="200"/>
                  </a:lnTo>
                  <a:lnTo>
                    <a:pt x="232" y="181"/>
                  </a:lnTo>
                  <a:lnTo>
                    <a:pt x="231" y="172"/>
                  </a:lnTo>
                  <a:lnTo>
                    <a:pt x="258" y="161"/>
                  </a:lnTo>
                  <a:lnTo>
                    <a:pt x="262" y="150"/>
                  </a:lnTo>
                  <a:lnTo>
                    <a:pt x="241" y="129"/>
                  </a:lnTo>
                  <a:lnTo>
                    <a:pt x="249" y="124"/>
                  </a:lnTo>
                  <a:lnTo>
                    <a:pt x="249" y="116"/>
                  </a:lnTo>
                  <a:lnTo>
                    <a:pt x="239" y="120"/>
                  </a:lnTo>
                  <a:lnTo>
                    <a:pt x="225" y="104"/>
                  </a:lnTo>
                  <a:lnTo>
                    <a:pt x="217" y="104"/>
                  </a:lnTo>
                  <a:lnTo>
                    <a:pt x="210" y="74"/>
                  </a:lnTo>
                  <a:lnTo>
                    <a:pt x="195" y="70"/>
                  </a:lnTo>
                  <a:lnTo>
                    <a:pt x="172" y="87"/>
                  </a:lnTo>
                  <a:lnTo>
                    <a:pt x="154" y="65"/>
                  </a:lnTo>
                  <a:lnTo>
                    <a:pt x="151" y="41"/>
                  </a:lnTo>
                  <a:lnTo>
                    <a:pt x="163" y="26"/>
                  </a:lnTo>
                  <a:lnTo>
                    <a:pt x="158" y="19"/>
                  </a:lnTo>
                  <a:lnTo>
                    <a:pt x="131" y="13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9" name="Freeform 99">
              <a:extLst>
                <a:ext uri="{FF2B5EF4-FFF2-40B4-BE49-F238E27FC236}">
                  <a16:creationId xmlns:a16="http://schemas.microsoft.com/office/drawing/2014/main" id="{09CC18B3-1933-548C-0AEB-312D7C353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2265"/>
              <a:ext cx="262" cy="20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03" y="7"/>
                </a:cxn>
                <a:cxn ang="0">
                  <a:pos x="79" y="26"/>
                </a:cxn>
                <a:cxn ang="0">
                  <a:pos x="44" y="21"/>
                </a:cxn>
                <a:cxn ang="0">
                  <a:pos x="31" y="43"/>
                </a:cxn>
                <a:cxn ang="0">
                  <a:pos x="0" y="51"/>
                </a:cxn>
                <a:cxn ang="0">
                  <a:pos x="29" y="96"/>
                </a:cxn>
                <a:cxn ang="0">
                  <a:pos x="70" y="127"/>
                </a:cxn>
                <a:cxn ang="0">
                  <a:pos x="73" y="155"/>
                </a:cxn>
                <a:cxn ang="0">
                  <a:pos x="83" y="165"/>
                </a:cxn>
                <a:cxn ang="0">
                  <a:pos x="116" y="165"/>
                </a:cxn>
                <a:cxn ang="0">
                  <a:pos x="150" y="199"/>
                </a:cxn>
                <a:cxn ang="0">
                  <a:pos x="185" y="191"/>
                </a:cxn>
                <a:cxn ang="0">
                  <a:pos x="193" y="205"/>
                </a:cxn>
                <a:cxn ang="0">
                  <a:pos x="210" y="205"/>
                </a:cxn>
                <a:cxn ang="0">
                  <a:pos x="212" y="181"/>
                </a:cxn>
                <a:cxn ang="0">
                  <a:pos x="221" y="185"/>
                </a:cxn>
                <a:cxn ang="0">
                  <a:pos x="217" y="199"/>
                </a:cxn>
                <a:cxn ang="0">
                  <a:pos x="222" y="200"/>
                </a:cxn>
                <a:cxn ang="0">
                  <a:pos x="232" y="181"/>
                </a:cxn>
                <a:cxn ang="0">
                  <a:pos x="231" y="172"/>
                </a:cxn>
                <a:cxn ang="0">
                  <a:pos x="258" y="161"/>
                </a:cxn>
                <a:cxn ang="0">
                  <a:pos x="262" y="150"/>
                </a:cxn>
                <a:cxn ang="0">
                  <a:pos x="241" y="129"/>
                </a:cxn>
                <a:cxn ang="0">
                  <a:pos x="249" y="124"/>
                </a:cxn>
                <a:cxn ang="0">
                  <a:pos x="249" y="116"/>
                </a:cxn>
                <a:cxn ang="0">
                  <a:pos x="239" y="120"/>
                </a:cxn>
                <a:cxn ang="0">
                  <a:pos x="225" y="104"/>
                </a:cxn>
                <a:cxn ang="0">
                  <a:pos x="217" y="104"/>
                </a:cxn>
                <a:cxn ang="0">
                  <a:pos x="210" y="74"/>
                </a:cxn>
                <a:cxn ang="0">
                  <a:pos x="195" y="70"/>
                </a:cxn>
                <a:cxn ang="0">
                  <a:pos x="172" y="87"/>
                </a:cxn>
                <a:cxn ang="0">
                  <a:pos x="154" y="65"/>
                </a:cxn>
                <a:cxn ang="0">
                  <a:pos x="151" y="41"/>
                </a:cxn>
                <a:cxn ang="0">
                  <a:pos x="163" y="26"/>
                </a:cxn>
                <a:cxn ang="0">
                  <a:pos x="158" y="19"/>
                </a:cxn>
                <a:cxn ang="0">
                  <a:pos x="131" y="13"/>
                </a:cxn>
                <a:cxn ang="0">
                  <a:pos x="125" y="0"/>
                </a:cxn>
              </a:cxnLst>
              <a:rect l="0" t="0" r="r" b="b"/>
              <a:pathLst>
                <a:path w="262" h="205">
                  <a:moveTo>
                    <a:pt x="125" y="0"/>
                  </a:moveTo>
                  <a:lnTo>
                    <a:pt x="103" y="7"/>
                  </a:lnTo>
                  <a:lnTo>
                    <a:pt x="79" y="26"/>
                  </a:lnTo>
                  <a:lnTo>
                    <a:pt x="44" y="21"/>
                  </a:lnTo>
                  <a:lnTo>
                    <a:pt x="31" y="43"/>
                  </a:lnTo>
                  <a:lnTo>
                    <a:pt x="0" y="51"/>
                  </a:lnTo>
                  <a:lnTo>
                    <a:pt x="29" y="96"/>
                  </a:lnTo>
                  <a:lnTo>
                    <a:pt x="70" y="127"/>
                  </a:lnTo>
                  <a:lnTo>
                    <a:pt x="73" y="155"/>
                  </a:lnTo>
                  <a:lnTo>
                    <a:pt x="83" y="165"/>
                  </a:lnTo>
                  <a:lnTo>
                    <a:pt x="116" y="165"/>
                  </a:lnTo>
                  <a:lnTo>
                    <a:pt x="150" y="199"/>
                  </a:lnTo>
                  <a:lnTo>
                    <a:pt x="185" y="191"/>
                  </a:lnTo>
                  <a:lnTo>
                    <a:pt x="193" y="205"/>
                  </a:lnTo>
                  <a:lnTo>
                    <a:pt x="210" y="205"/>
                  </a:lnTo>
                  <a:lnTo>
                    <a:pt x="212" y="181"/>
                  </a:lnTo>
                  <a:lnTo>
                    <a:pt x="221" y="185"/>
                  </a:lnTo>
                  <a:lnTo>
                    <a:pt x="217" y="199"/>
                  </a:lnTo>
                  <a:lnTo>
                    <a:pt x="222" y="200"/>
                  </a:lnTo>
                  <a:lnTo>
                    <a:pt x="232" y="181"/>
                  </a:lnTo>
                  <a:lnTo>
                    <a:pt x="231" y="172"/>
                  </a:lnTo>
                  <a:lnTo>
                    <a:pt x="258" y="161"/>
                  </a:lnTo>
                  <a:lnTo>
                    <a:pt x="262" y="150"/>
                  </a:lnTo>
                  <a:lnTo>
                    <a:pt x="241" y="129"/>
                  </a:lnTo>
                  <a:lnTo>
                    <a:pt x="249" y="124"/>
                  </a:lnTo>
                  <a:lnTo>
                    <a:pt x="249" y="116"/>
                  </a:lnTo>
                  <a:lnTo>
                    <a:pt x="239" y="120"/>
                  </a:lnTo>
                  <a:lnTo>
                    <a:pt x="225" y="104"/>
                  </a:lnTo>
                  <a:lnTo>
                    <a:pt x="217" y="104"/>
                  </a:lnTo>
                  <a:lnTo>
                    <a:pt x="210" y="74"/>
                  </a:lnTo>
                  <a:lnTo>
                    <a:pt x="195" y="70"/>
                  </a:lnTo>
                  <a:lnTo>
                    <a:pt x="172" y="87"/>
                  </a:lnTo>
                  <a:lnTo>
                    <a:pt x="154" y="65"/>
                  </a:lnTo>
                  <a:lnTo>
                    <a:pt x="151" y="41"/>
                  </a:lnTo>
                  <a:lnTo>
                    <a:pt x="163" y="26"/>
                  </a:lnTo>
                  <a:lnTo>
                    <a:pt x="158" y="19"/>
                  </a:lnTo>
                  <a:lnTo>
                    <a:pt x="131" y="13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0" name="Freeform 100">
              <a:extLst>
                <a:ext uri="{FF2B5EF4-FFF2-40B4-BE49-F238E27FC236}">
                  <a16:creationId xmlns:a16="http://schemas.microsoft.com/office/drawing/2014/main" id="{BA4BDF13-E73C-B1E1-2D41-F5BBFF887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2140"/>
              <a:ext cx="365" cy="260"/>
            </a:xfrm>
            <a:custGeom>
              <a:avLst/>
              <a:gdLst/>
              <a:ahLst/>
              <a:cxnLst>
                <a:cxn ang="0">
                  <a:pos x="349" y="165"/>
                </a:cxn>
                <a:cxn ang="0">
                  <a:pos x="350" y="158"/>
                </a:cxn>
                <a:cxn ang="0">
                  <a:pos x="362" y="147"/>
                </a:cxn>
                <a:cxn ang="0">
                  <a:pos x="365" y="136"/>
                </a:cxn>
                <a:cxn ang="0">
                  <a:pos x="362" y="120"/>
                </a:cxn>
                <a:cxn ang="0">
                  <a:pos x="360" y="112"/>
                </a:cxn>
                <a:cxn ang="0">
                  <a:pos x="360" y="111"/>
                </a:cxn>
                <a:cxn ang="0">
                  <a:pos x="356" y="104"/>
                </a:cxn>
                <a:cxn ang="0">
                  <a:pos x="308" y="106"/>
                </a:cxn>
                <a:cxn ang="0">
                  <a:pos x="278" y="94"/>
                </a:cxn>
                <a:cxn ang="0">
                  <a:pos x="244" y="94"/>
                </a:cxn>
                <a:cxn ang="0">
                  <a:pos x="244" y="91"/>
                </a:cxn>
                <a:cxn ang="0">
                  <a:pos x="255" y="76"/>
                </a:cxn>
                <a:cxn ang="0">
                  <a:pos x="266" y="71"/>
                </a:cxn>
                <a:cxn ang="0">
                  <a:pos x="260" y="60"/>
                </a:cxn>
                <a:cxn ang="0">
                  <a:pos x="233" y="58"/>
                </a:cxn>
                <a:cxn ang="0">
                  <a:pos x="216" y="61"/>
                </a:cxn>
                <a:cxn ang="0">
                  <a:pos x="184" y="44"/>
                </a:cxn>
                <a:cxn ang="0">
                  <a:pos x="184" y="27"/>
                </a:cxn>
                <a:cxn ang="0">
                  <a:pos x="159" y="10"/>
                </a:cxn>
                <a:cxn ang="0">
                  <a:pos x="148" y="15"/>
                </a:cxn>
                <a:cxn ang="0">
                  <a:pos x="132" y="0"/>
                </a:cxn>
                <a:cxn ang="0">
                  <a:pos x="123" y="8"/>
                </a:cxn>
                <a:cxn ang="0">
                  <a:pos x="127" y="33"/>
                </a:cxn>
                <a:cxn ang="0">
                  <a:pos x="97" y="61"/>
                </a:cxn>
                <a:cxn ang="0">
                  <a:pos x="98" y="83"/>
                </a:cxn>
                <a:cxn ang="0">
                  <a:pos x="71" y="78"/>
                </a:cxn>
                <a:cxn ang="0">
                  <a:pos x="40" y="98"/>
                </a:cxn>
                <a:cxn ang="0">
                  <a:pos x="21" y="83"/>
                </a:cxn>
                <a:cxn ang="0">
                  <a:pos x="0" y="104"/>
                </a:cxn>
                <a:cxn ang="0">
                  <a:pos x="39" y="131"/>
                </a:cxn>
                <a:cxn ang="0">
                  <a:pos x="55" y="125"/>
                </a:cxn>
                <a:cxn ang="0">
                  <a:pos x="55" y="136"/>
                </a:cxn>
                <a:cxn ang="0">
                  <a:pos x="61" y="135"/>
                </a:cxn>
                <a:cxn ang="0">
                  <a:pos x="56" y="136"/>
                </a:cxn>
                <a:cxn ang="0">
                  <a:pos x="62" y="148"/>
                </a:cxn>
                <a:cxn ang="0">
                  <a:pos x="89" y="154"/>
                </a:cxn>
                <a:cxn ang="0">
                  <a:pos x="94" y="162"/>
                </a:cxn>
                <a:cxn ang="0">
                  <a:pos x="83" y="179"/>
                </a:cxn>
                <a:cxn ang="0">
                  <a:pos x="85" y="203"/>
                </a:cxn>
                <a:cxn ang="0">
                  <a:pos x="103" y="223"/>
                </a:cxn>
                <a:cxn ang="0">
                  <a:pos x="127" y="207"/>
                </a:cxn>
                <a:cxn ang="0">
                  <a:pos x="142" y="210"/>
                </a:cxn>
                <a:cxn ang="0">
                  <a:pos x="148" y="239"/>
                </a:cxn>
                <a:cxn ang="0">
                  <a:pos x="156" y="239"/>
                </a:cxn>
                <a:cxn ang="0">
                  <a:pos x="169" y="257"/>
                </a:cxn>
                <a:cxn ang="0">
                  <a:pos x="180" y="253"/>
                </a:cxn>
                <a:cxn ang="0">
                  <a:pos x="201" y="246"/>
                </a:cxn>
                <a:cxn ang="0">
                  <a:pos x="219" y="217"/>
                </a:cxn>
                <a:cxn ang="0">
                  <a:pos x="252" y="240"/>
                </a:cxn>
                <a:cxn ang="0">
                  <a:pos x="263" y="260"/>
                </a:cxn>
                <a:cxn ang="0">
                  <a:pos x="273" y="254"/>
                </a:cxn>
                <a:cxn ang="0">
                  <a:pos x="284" y="224"/>
                </a:cxn>
                <a:cxn ang="0">
                  <a:pos x="303" y="230"/>
                </a:cxn>
                <a:cxn ang="0">
                  <a:pos x="309" y="214"/>
                </a:cxn>
                <a:cxn ang="0">
                  <a:pos x="321" y="204"/>
                </a:cxn>
                <a:cxn ang="0">
                  <a:pos x="347" y="207"/>
                </a:cxn>
                <a:cxn ang="0">
                  <a:pos x="341" y="187"/>
                </a:cxn>
                <a:cxn ang="0">
                  <a:pos x="356" y="177"/>
                </a:cxn>
                <a:cxn ang="0">
                  <a:pos x="340" y="170"/>
                </a:cxn>
                <a:cxn ang="0">
                  <a:pos x="343" y="166"/>
                </a:cxn>
                <a:cxn ang="0">
                  <a:pos x="349" y="165"/>
                </a:cxn>
              </a:cxnLst>
              <a:rect l="0" t="0" r="r" b="b"/>
              <a:pathLst>
                <a:path w="365" h="260">
                  <a:moveTo>
                    <a:pt x="349" y="165"/>
                  </a:moveTo>
                  <a:lnTo>
                    <a:pt x="350" y="158"/>
                  </a:lnTo>
                  <a:lnTo>
                    <a:pt x="362" y="147"/>
                  </a:lnTo>
                  <a:lnTo>
                    <a:pt x="365" y="136"/>
                  </a:lnTo>
                  <a:lnTo>
                    <a:pt x="362" y="120"/>
                  </a:lnTo>
                  <a:lnTo>
                    <a:pt x="360" y="112"/>
                  </a:lnTo>
                  <a:lnTo>
                    <a:pt x="360" y="111"/>
                  </a:lnTo>
                  <a:lnTo>
                    <a:pt x="356" y="104"/>
                  </a:lnTo>
                  <a:lnTo>
                    <a:pt x="308" y="106"/>
                  </a:lnTo>
                  <a:lnTo>
                    <a:pt x="278" y="94"/>
                  </a:lnTo>
                  <a:lnTo>
                    <a:pt x="244" y="94"/>
                  </a:lnTo>
                  <a:lnTo>
                    <a:pt x="244" y="91"/>
                  </a:lnTo>
                  <a:lnTo>
                    <a:pt x="255" y="76"/>
                  </a:lnTo>
                  <a:lnTo>
                    <a:pt x="266" y="71"/>
                  </a:lnTo>
                  <a:lnTo>
                    <a:pt x="260" y="60"/>
                  </a:lnTo>
                  <a:lnTo>
                    <a:pt x="233" y="58"/>
                  </a:lnTo>
                  <a:lnTo>
                    <a:pt x="216" y="61"/>
                  </a:lnTo>
                  <a:lnTo>
                    <a:pt x="184" y="44"/>
                  </a:lnTo>
                  <a:lnTo>
                    <a:pt x="184" y="27"/>
                  </a:lnTo>
                  <a:lnTo>
                    <a:pt x="159" y="10"/>
                  </a:lnTo>
                  <a:lnTo>
                    <a:pt x="148" y="15"/>
                  </a:lnTo>
                  <a:lnTo>
                    <a:pt x="132" y="0"/>
                  </a:lnTo>
                  <a:lnTo>
                    <a:pt x="123" y="8"/>
                  </a:lnTo>
                  <a:lnTo>
                    <a:pt x="127" y="33"/>
                  </a:lnTo>
                  <a:lnTo>
                    <a:pt x="97" y="61"/>
                  </a:lnTo>
                  <a:lnTo>
                    <a:pt x="98" y="83"/>
                  </a:lnTo>
                  <a:lnTo>
                    <a:pt x="71" y="78"/>
                  </a:lnTo>
                  <a:lnTo>
                    <a:pt x="40" y="98"/>
                  </a:lnTo>
                  <a:lnTo>
                    <a:pt x="21" y="83"/>
                  </a:lnTo>
                  <a:lnTo>
                    <a:pt x="0" y="104"/>
                  </a:lnTo>
                  <a:lnTo>
                    <a:pt x="39" y="131"/>
                  </a:lnTo>
                  <a:lnTo>
                    <a:pt x="55" y="125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56" y="136"/>
                  </a:lnTo>
                  <a:lnTo>
                    <a:pt x="62" y="148"/>
                  </a:lnTo>
                  <a:lnTo>
                    <a:pt x="89" y="154"/>
                  </a:lnTo>
                  <a:lnTo>
                    <a:pt x="94" y="162"/>
                  </a:lnTo>
                  <a:lnTo>
                    <a:pt x="83" y="179"/>
                  </a:lnTo>
                  <a:lnTo>
                    <a:pt x="85" y="203"/>
                  </a:lnTo>
                  <a:lnTo>
                    <a:pt x="103" y="223"/>
                  </a:lnTo>
                  <a:lnTo>
                    <a:pt x="127" y="207"/>
                  </a:lnTo>
                  <a:lnTo>
                    <a:pt x="142" y="210"/>
                  </a:lnTo>
                  <a:lnTo>
                    <a:pt x="148" y="239"/>
                  </a:lnTo>
                  <a:lnTo>
                    <a:pt x="156" y="239"/>
                  </a:lnTo>
                  <a:lnTo>
                    <a:pt x="169" y="257"/>
                  </a:lnTo>
                  <a:lnTo>
                    <a:pt x="180" y="253"/>
                  </a:lnTo>
                  <a:lnTo>
                    <a:pt x="201" y="246"/>
                  </a:lnTo>
                  <a:lnTo>
                    <a:pt x="219" y="217"/>
                  </a:lnTo>
                  <a:lnTo>
                    <a:pt x="252" y="240"/>
                  </a:lnTo>
                  <a:lnTo>
                    <a:pt x="263" y="260"/>
                  </a:lnTo>
                  <a:lnTo>
                    <a:pt x="273" y="254"/>
                  </a:lnTo>
                  <a:lnTo>
                    <a:pt x="284" y="224"/>
                  </a:lnTo>
                  <a:lnTo>
                    <a:pt x="303" y="230"/>
                  </a:lnTo>
                  <a:lnTo>
                    <a:pt x="309" y="214"/>
                  </a:lnTo>
                  <a:lnTo>
                    <a:pt x="321" y="204"/>
                  </a:lnTo>
                  <a:lnTo>
                    <a:pt x="347" y="207"/>
                  </a:lnTo>
                  <a:lnTo>
                    <a:pt x="341" y="187"/>
                  </a:lnTo>
                  <a:lnTo>
                    <a:pt x="356" y="177"/>
                  </a:lnTo>
                  <a:lnTo>
                    <a:pt x="340" y="170"/>
                  </a:lnTo>
                  <a:lnTo>
                    <a:pt x="343" y="166"/>
                  </a:lnTo>
                  <a:lnTo>
                    <a:pt x="349" y="16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1" name="Freeform 101">
              <a:extLst>
                <a:ext uri="{FF2B5EF4-FFF2-40B4-BE49-F238E27FC236}">
                  <a16:creationId xmlns:a16="http://schemas.microsoft.com/office/drawing/2014/main" id="{9085BCE7-6F91-0B62-0B09-0409A0CE6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2140"/>
              <a:ext cx="365" cy="260"/>
            </a:xfrm>
            <a:custGeom>
              <a:avLst/>
              <a:gdLst/>
              <a:ahLst/>
              <a:cxnLst>
                <a:cxn ang="0">
                  <a:pos x="349" y="165"/>
                </a:cxn>
                <a:cxn ang="0">
                  <a:pos x="350" y="158"/>
                </a:cxn>
                <a:cxn ang="0">
                  <a:pos x="362" y="147"/>
                </a:cxn>
                <a:cxn ang="0">
                  <a:pos x="365" y="136"/>
                </a:cxn>
                <a:cxn ang="0">
                  <a:pos x="362" y="120"/>
                </a:cxn>
                <a:cxn ang="0">
                  <a:pos x="360" y="112"/>
                </a:cxn>
                <a:cxn ang="0">
                  <a:pos x="360" y="111"/>
                </a:cxn>
                <a:cxn ang="0">
                  <a:pos x="356" y="104"/>
                </a:cxn>
                <a:cxn ang="0">
                  <a:pos x="308" y="106"/>
                </a:cxn>
                <a:cxn ang="0">
                  <a:pos x="278" y="94"/>
                </a:cxn>
                <a:cxn ang="0">
                  <a:pos x="244" y="94"/>
                </a:cxn>
                <a:cxn ang="0">
                  <a:pos x="244" y="91"/>
                </a:cxn>
                <a:cxn ang="0">
                  <a:pos x="255" y="76"/>
                </a:cxn>
                <a:cxn ang="0">
                  <a:pos x="266" y="71"/>
                </a:cxn>
                <a:cxn ang="0">
                  <a:pos x="260" y="60"/>
                </a:cxn>
                <a:cxn ang="0">
                  <a:pos x="233" y="58"/>
                </a:cxn>
                <a:cxn ang="0">
                  <a:pos x="216" y="61"/>
                </a:cxn>
                <a:cxn ang="0">
                  <a:pos x="184" y="44"/>
                </a:cxn>
                <a:cxn ang="0">
                  <a:pos x="184" y="27"/>
                </a:cxn>
                <a:cxn ang="0">
                  <a:pos x="159" y="10"/>
                </a:cxn>
                <a:cxn ang="0">
                  <a:pos x="148" y="15"/>
                </a:cxn>
                <a:cxn ang="0">
                  <a:pos x="132" y="0"/>
                </a:cxn>
                <a:cxn ang="0">
                  <a:pos x="123" y="8"/>
                </a:cxn>
                <a:cxn ang="0">
                  <a:pos x="127" y="33"/>
                </a:cxn>
                <a:cxn ang="0">
                  <a:pos x="97" y="61"/>
                </a:cxn>
                <a:cxn ang="0">
                  <a:pos x="98" y="83"/>
                </a:cxn>
                <a:cxn ang="0">
                  <a:pos x="71" y="78"/>
                </a:cxn>
                <a:cxn ang="0">
                  <a:pos x="40" y="98"/>
                </a:cxn>
                <a:cxn ang="0">
                  <a:pos x="21" y="83"/>
                </a:cxn>
                <a:cxn ang="0">
                  <a:pos x="0" y="104"/>
                </a:cxn>
                <a:cxn ang="0">
                  <a:pos x="39" y="131"/>
                </a:cxn>
                <a:cxn ang="0">
                  <a:pos x="55" y="125"/>
                </a:cxn>
                <a:cxn ang="0">
                  <a:pos x="55" y="136"/>
                </a:cxn>
                <a:cxn ang="0">
                  <a:pos x="61" y="135"/>
                </a:cxn>
                <a:cxn ang="0">
                  <a:pos x="56" y="136"/>
                </a:cxn>
                <a:cxn ang="0">
                  <a:pos x="62" y="148"/>
                </a:cxn>
                <a:cxn ang="0">
                  <a:pos x="89" y="154"/>
                </a:cxn>
                <a:cxn ang="0">
                  <a:pos x="94" y="162"/>
                </a:cxn>
                <a:cxn ang="0">
                  <a:pos x="83" y="179"/>
                </a:cxn>
                <a:cxn ang="0">
                  <a:pos x="85" y="203"/>
                </a:cxn>
                <a:cxn ang="0">
                  <a:pos x="103" y="223"/>
                </a:cxn>
                <a:cxn ang="0">
                  <a:pos x="127" y="207"/>
                </a:cxn>
                <a:cxn ang="0">
                  <a:pos x="142" y="210"/>
                </a:cxn>
                <a:cxn ang="0">
                  <a:pos x="148" y="239"/>
                </a:cxn>
                <a:cxn ang="0">
                  <a:pos x="156" y="239"/>
                </a:cxn>
                <a:cxn ang="0">
                  <a:pos x="169" y="257"/>
                </a:cxn>
                <a:cxn ang="0">
                  <a:pos x="180" y="253"/>
                </a:cxn>
                <a:cxn ang="0">
                  <a:pos x="201" y="246"/>
                </a:cxn>
                <a:cxn ang="0">
                  <a:pos x="219" y="217"/>
                </a:cxn>
                <a:cxn ang="0">
                  <a:pos x="252" y="240"/>
                </a:cxn>
                <a:cxn ang="0">
                  <a:pos x="263" y="260"/>
                </a:cxn>
                <a:cxn ang="0">
                  <a:pos x="273" y="254"/>
                </a:cxn>
                <a:cxn ang="0">
                  <a:pos x="284" y="224"/>
                </a:cxn>
                <a:cxn ang="0">
                  <a:pos x="303" y="230"/>
                </a:cxn>
                <a:cxn ang="0">
                  <a:pos x="309" y="214"/>
                </a:cxn>
                <a:cxn ang="0">
                  <a:pos x="321" y="204"/>
                </a:cxn>
                <a:cxn ang="0">
                  <a:pos x="347" y="207"/>
                </a:cxn>
                <a:cxn ang="0">
                  <a:pos x="341" y="187"/>
                </a:cxn>
                <a:cxn ang="0">
                  <a:pos x="356" y="177"/>
                </a:cxn>
                <a:cxn ang="0">
                  <a:pos x="340" y="170"/>
                </a:cxn>
                <a:cxn ang="0">
                  <a:pos x="343" y="166"/>
                </a:cxn>
                <a:cxn ang="0">
                  <a:pos x="349" y="165"/>
                </a:cxn>
              </a:cxnLst>
              <a:rect l="0" t="0" r="r" b="b"/>
              <a:pathLst>
                <a:path w="365" h="260">
                  <a:moveTo>
                    <a:pt x="349" y="165"/>
                  </a:moveTo>
                  <a:lnTo>
                    <a:pt x="350" y="158"/>
                  </a:lnTo>
                  <a:lnTo>
                    <a:pt x="362" y="147"/>
                  </a:lnTo>
                  <a:lnTo>
                    <a:pt x="365" y="136"/>
                  </a:lnTo>
                  <a:lnTo>
                    <a:pt x="362" y="120"/>
                  </a:lnTo>
                  <a:lnTo>
                    <a:pt x="360" y="112"/>
                  </a:lnTo>
                  <a:lnTo>
                    <a:pt x="360" y="111"/>
                  </a:lnTo>
                  <a:lnTo>
                    <a:pt x="356" y="104"/>
                  </a:lnTo>
                  <a:lnTo>
                    <a:pt x="308" y="106"/>
                  </a:lnTo>
                  <a:lnTo>
                    <a:pt x="278" y="94"/>
                  </a:lnTo>
                  <a:lnTo>
                    <a:pt x="244" y="94"/>
                  </a:lnTo>
                  <a:lnTo>
                    <a:pt x="244" y="91"/>
                  </a:lnTo>
                  <a:lnTo>
                    <a:pt x="255" y="76"/>
                  </a:lnTo>
                  <a:lnTo>
                    <a:pt x="266" y="71"/>
                  </a:lnTo>
                  <a:lnTo>
                    <a:pt x="260" y="60"/>
                  </a:lnTo>
                  <a:lnTo>
                    <a:pt x="233" y="58"/>
                  </a:lnTo>
                  <a:lnTo>
                    <a:pt x="216" y="61"/>
                  </a:lnTo>
                  <a:lnTo>
                    <a:pt x="184" y="44"/>
                  </a:lnTo>
                  <a:lnTo>
                    <a:pt x="184" y="27"/>
                  </a:lnTo>
                  <a:lnTo>
                    <a:pt x="159" y="10"/>
                  </a:lnTo>
                  <a:lnTo>
                    <a:pt x="148" y="15"/>
                  </a:lnTo>
                  <a:lnTo>
                    <a:pt x="132" y="0"/>
                  </a:lnTo>
                  <a:lnTo>
                    <a:pt x="123" y="8"/>
                  </a:lnTo>
                  <a:lnTo>
                    <a:pt x="127" y="33"/>
                  </a:lnTo>
                  <a:lnTo>
                    <a:pt x="97" y="61"/>
                  </a:lnTo>
                  <a:lnTo>
                    <a:pt x="98" y="83"/>
                  </a:lnTo>
                  <a:lnTo>
                    <a:pt x="71" y="78"/>
                  </a:lnTo>
                  <a:lnTo>
                    <a:pt x="40" y="98"/>
                  </a:lnTo>
                  <a:lnTo>
                    <a:pt x="21" y="83"/>
                  </a:lnTo>
                  <a:lnTo>
                    <a:pt x="0" y="104"/>
                  </a:lnTo>
                  <a:lnTo>
                    <a:pt x="39" y="131"/>
                  </a:lnTo>
                  <a:lnTo>
                    <a:pt x="55" y="125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56" y="136"/>
                  </a:lnTo>
                  <a:lnTo>
                    <a:pt x="62" y="148"/>
                  </a:lnTo>
                  <a:lnTo>
                    <a:pt x="89" y="154"/>
                  </a:lnTo>
                  <a:lnTo>
                    <a:pt x="94" y="162"/>
                  </a:lnTo>
                  <a:lnTo>
                    <a:pt x="83" y="179"/>
                  </a:lnTo>
                  <a:lnTo>
                    <a:pt x="85" y="203"/>
                  </a:lnTo>
                  <a:lnTo>
                    <a:pt x="103" y="223"/>
                  </a:lnTo>
                  <a:lnTo>
                    <a:pt x="127" y="207"/>
                  </a:lnTo>
                  <a:lnTo>
                    <a:pt x="142" y="210"/>
                  </a:lnTo>
                  <a:lnTo>
                    <a:pt x="148" y="239"/>
                  </a:lnTo>
                  <a:lnTo>
                    <a:pt x="156" y="239"/>
                  </a:lnTo>
                  <a:lnTo>
                    <a:pt x="169" y="257"/>
                  </a:lnTo>
                  <a:lnTo>
                    <a:pt x="180" y="253"/>
                  </a:lnTo>
                  <a:lnTo>
                    <a:pt x="201" y="246"/>
                  </a:lnTo>
                  <a:lnTo>
                    <a:pt x="219" y="217"/>
                  </a:lnTo>
                  <a:lnTo>
                    <a:pt x="252" y="240"/>
                  </a:lnTo>
                  <a:lnTo>
                    <a:pt x="263" y="260"/>
                  </a:lnTo>
                  <a:lnTo>
                    <a:pt x="273" y="254"/>
                  </a:lnTo>
                  <a:lnTo>
                    <a:pt x="284" y="224"/>
                  </a:lnTo>
                  <a:lnTo>
                    <a:pt x="303" y="230"/>
                  </a:lnTo>
                  <a:lnTo>
                    <a:pt x="309" y="214"/>
                  </a:lnTo>
                  <a:lnTo>
                    <a:pt x="321" y="204"/>
                  </a:lnTo>
                  <a:lnTo>
                    <a:pt x="347" y="207"/>
                  </a:lnTo>
                  <a:lnTo>
                    <a:pt x="341" y="187"/>
                  </a:lnTo>
                  <a:lnTo>
                    <a:pt x="356" y="177"/>
                  </a:lnTo>
                  <a:lnTo>
                    <a:pt x="340" y="170"/>
                  </a:lnTo>
                  <a:lnTo>
                    <a:pt x="343" y="166"/>
                  </a:lnTo>
                  <a:lnTo>
                    <a:pt x="349" y="16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2" name="Freeform 102">
              <a:extLst>
                <a:ext uri="{FF2B5EF4-FFF2-40B4-BE49-F238E27FC236}">
                  <a16:creationId xmlns:a16="http://schemas.microsoft.com/office/drawing/2014/main" id="{5B50CE87-E0CE-3155-6BA7-20C6573BE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" y="2069"/>
              <a:ext cx="231" cy="227"/>
            </a:xfrm>
            <a:custGeom>
              <a:avLst/>
              <a:gdLst/>
              <a:ahLst/>
              <a:cxnLst>
                <a:cxn ang="0">
                  <a:pos x="231" y="140"/>
                </a:cxn>
                <a:cxn ang="0">
                  <a:pos x="219" y="128"/>
                </a:cxn>
                <a:cxn ang="0">
                  <a:pos x="207" y="125"/>
                </a:cxn>
                <a:cxn ang="0">
                  <a:pos x="216" y="139"/>
                </a:cxn>
                <a:cxn ang="0">
                  <a:pos x="207" y="142"/>
                </a:cxn>
                <a:cxn ang="0">
                  <a:pos x="199" y="132"/>
                </a:cxn>
                <a:cxn ang="0">
                  <a:pos x="199" y="124"/>
                </a:cxn>
                <a:cxn ang="0">
                  <a:pos x="172" y="78"/>
                </a:cxn>
                <a:cxn ang="0">
                  <a:pos x="157" y="70"/>
                </a:cxn>
                <a:cxn ang="0">
                  <a:pos x="162" y="52"/>
                </a:cxn>
                <a:cxn ang="0">
                  <a:pos x="153" y="42"/>
                </a:cxn>
                <a:cxn ang="0">
                  <a:pos x="128" y="67"/>
                </a:cxn>
                <a:cxn ang="0">
                  <a:pos x="128" y="65"/>
                </a:cxn>
                <a:cxn ang="0">
                  <a:pos x="119" y="70"/>
                </a:cxn>
                <a:cxn ang="0">
                  <a:pos x="105" y="46"/>
                </a:cxn>
                <a:cxn ang="0">
                  <a:pos x="94" y="12"/>
                </a:cxn>
                <a:cxn ang="0">
                  <a:pos x="70" y="18"/>
                </a:cxn>
                <a:cxn ang="0">
                  <a:pos x="55" y="3"/>
                </a:cxn>
                <a:cxn ang="0">
                  <a:pos x="25" y="0"/>
                </a:cxn>
                <a:cxn ang="0">
                  <a:pos x="8" y="1"/>
                </a:cxn>
                <a:cxn ang="0">
                  <a:pos x="0" y="25"/>
                </a:cxn>
                <a:cxn ang="0">
                  <a:pos x="6" y="59"/>
                </a:cxn>
                <a:cxn ang="0">
                  <a:pos x="17" y="81"/>
                </a:cxn>
                <a:cxn ang="0">
                  <a:pos x="23" y="95"/>
                </a:cxn>
                <a:cxn ang="0">
                  <a:pos x="24" y="95"/>
                </a:cxn>
                <a:cxn ang="0">
                  <a:pos x="31" y="120"/>
                </a:cxn>
                <a:cxn ang="0">
                  <a:pos x="31" y="148"/>
                </a:cxn>
                <a:cxn ang="0">
                  <a:pos x="29" y="148"/>
                </a:cxn>
                <a:cxn ang="0">
                  <a:pos x="26" y="163"/>
                </a:cxn>
                <a:cxn ang="0">
                  <a:pos x="27" y="163"/>
                </a:cxn>
                <a:cxn ang="0">
                  <a:pos x="28" y="164"/>
                </a:cxn>
                <a:cxn ang="0">
                  <a:pos x="27" y="172"/>
                </a:cxn>
                <a:cxn ang="0">
                  <a:pos x="28" y="177"/>
                </a:cxn>
                <a:cxn ang="0">
                  <a:pos x="34" y="178"/>
                </a:cxn>
                <a:cxn ang="0">
                  <a:pos x="43" y="183"/>
                </a:cxn>
                <a:cxn ang="0">
                  <a:pos x="52" y="183"/>
                </a:cxn>
                <a:cxn ang="0">
                  <a:pos x="62" y="176"/>
                </a:cxn>
                <a:cxn ang="0">
                  <a:pos x="70" y="176"/>
                </a:cxn>
                <a:cxn ang="0">
                  <a:pos x="79" y="172"/>
                </a:cxn>
                <a:cxn ang="0">
                  <a:pos x="82" y="172"/>
                </a:cxn>
                <a:cxn ang="0">
                  <a:pos x="88" y="183"/>
                </a:cxn>
                <a:cxn ang="0">
                  <a:pos x="88" y="187"/>
                </a:cxn>
                <a:cxn ang="0">
                  <a:pos x="71" y="203"/>
                </a:cxn>
                <a:cxn ang="0">
                  <a:pos x="71" y="212"/>
                </a:cxn>
                <a:cxn ang="0">
                  <a:pos x="67" y="216"/>
                </a:cxn>
                <a:cxn ang="0">
                  <a:pos x="68" y="218"/>
                </a:cxn>
                <a:cxn ang="0">
                  <a:pos x="70" y="221"/>
                </a:cxn>
                <a:cxn ang="0">
                  <a:pos x="77" y="221"/>
                </a:cxn>
                <a:cxn ang="0">
                  <a:pos x="80" y="222"/>
                </a:cxn>
                <a:cxn ang="0">
                  <a:pos x="80" y="223"/>
                </a:cxn>
                <a:cxn ang="0">
                  <a:pos x="88" y="227"/>
                </a:cxn>
                <a:cxn ang="0">
                  <a:pos x="133" y="215"/>
                </a:cxn>
                <a:cxn ang="0">
                  <a:pos x="136" y="202"/>
                </a:cxn>
                <a:cxn ang="0">
                  <a:pos x="141" y="200"/>
                </a:cxn>
                <a:cxn ang="0">
                  <a:pos x="141" y="201"/>
                </a:cxn>
                <a:cxn ang="0">
                  <a:pos x="172" y="209"/>
                </a:cxn>
                <a:cxn ang="0">
                  <a:pos x="184" y="191"/>
                </a:cxn>
                <a:cxn ang="0">
                  <a:pos x="206" y="178"/>
                </a:cxn>
                <a:cxn ang="0">
                  <a:pos x="216" y="178"/>
                </a:cxn>
                <a:cxn ang="0">
                  <a:pos x="228" y="170"/>
                </a:cxn>
                <a:cxn ang="0">
                  <a:pos x="229" y="155"/>
                </a:cxn>
                <a:cxn ang="0">
                  <a:pos x="228" y="155"/>
                </a:cxn>
                <a:cxn ang="0">
                  <a:pos x="231" y="140"/>
                </a:cxn>
              </a:cxnLst>
              <a:rect l="0" t="0" r="r" b="b"/>
              <a:pathLst>
                <a:path w="231" h="227">
                  <a:moveTo>
                    <a:pt x="231" y="140"/>
                  </a:moveTo>
                  <a:lnTo>
                    <a:pt x="219" y="128"/>
                  </a:lnTo>
                  <a:lnTo>
                    <a:pt x="207" y="125"/>
                  </a:lnTo>
                  <a:lnTo>
                    <a:pt x="216" y="139"/>
                  </a:lnTo>
                  <a:lnTo>
                    <a:pt x="207" y="142"/>
                  </a:lnTo>
                  <a:lnTo>
                    <a:pt x="199" y="132"/>
                  </a:lnTo>
                  <a:lnTo>
                    <a:pt x="199" y="124"/>
                  </a:lnTo>
                  <a:lnTo>
                    <a:pt x="172" y="78"/>
                  </a:lnTo>
                  <a:lnTo>
                    <a:pt x="157" y="70"/>
                  </a:lnTo>
                  <a:lnTo>
                    <a:pt x="162" y="52"/>
                  </a:lnTo>
                  <a:lnTo>
                    <a:pt x="153" y="42"/>
                  </a:lnTo>
                  <a:lnTo>
                    <a:pt x="128" y="67"/>
                  </a:lnTo>
                  <a:lnTo>
                    <a:pt x="128" y="65"/>
                  </a:lnTo>
                  <a:lnTo>
                    <a:pt x="119" y="70"/>
                  </a:lnTo>
                  <a:lnTo>
                    <a:pt x="105" y="46"/>
                  </a:lnTo>
                  <a:lnTo>
                    <a:pt x="94" y="12"/>
                  </a:lnTo>
                  <a:lnTo>
                    <a:pt x="70" y="18"/>
                  </a:lnTo>
                  <a:lnTo>
                    <a:pt x="55" y="3"/>
                  </a:lnTo>
                  <a:lnTo>
                    <a:pt x="25" y="0"/>
                  </a:lnTo>
                  <a:lnTo>
                    <a:pt x="8" y="1"/>
                  </a:lnTo>
                  <a:lnTo>
                    <a:pt x="0" y="25"/>
                  </a:lnTo>
                  <a:lnTo>
                    <a:pt x="6" y="59"/>
                  </a:lnTo>
                  <a:lnTo>
                    <a:pt x="17" y="81"/>
                  </a:lnTo>
                  <a:lnTo>
                    <a:pt x="23" y="95"/>
                  </a:lnTo>
                  <a:lnTo>
                    <a:pt x="24" y="95"/>
                  </a:lnTo>
                  <a:lnTo>
                    <a:pt x="31" y="120"/>
                  </a:lnTo>
                  <a:lnTo>
                    <a:pt x="31" y="148"/>
                  </a:lnTo>
                  <a:lnTo>
                    <a:pt x="29" y="148"/>
                  </a:lnTo>
                  <a:lnTo>
                    <a:pt x="26" y="163"/>
                  </a:lnTo>
                  <a:lnTo>
                    <a:pt x="27" y="163"/>
                  </a:lnTo>
                  <a:lnTo>
                    <a:pt x="28" y="164"/>
                  </a:lnTo>
                  <a:lnTo>
                    <a:pt x="27" y="172"/>
                  </a:lnTo>
                  <a:lnTo>
                    <a:pt x="28" y="177"/>
                  </a:lnTo>
                  <a:lnTo>
                    <a:pt x="34" y="178"/>
                  </a:lnTo>
                  <a:lnTo>
                    <a:pt x="43" y="183"/>
                  </a:lnTo>
                  <a:lnTo>
                    <a:pt x="52" y="183"/>
                  </a:lnTo>
                  <a:lnTo>
                    <a:pt x="62" y="176"/>
                  </a:lnTo>
                  <a:lnTo>
                    <a:pt x="70" y="176"/>
                  </a:lnTo>
                  <a:lnTo>
                    <a:pt x="79" y="172"/>
                  </a:lnTo>
                  <a:lnTo>
                    <a:pt x="82" y="172"/>
                  </a:lnTo>
                  <a:lnTo>
                    <a:pt x="88" y="183"/>
                  </a:lnTo>
                  <a:lnTo>
                    <a:pt x="88" y="187"/>
                  </a:lnTo>
                  <a:lnTo>
                    <a:pt x="71" y="203"/>
                  </a:lnTo>
                  <a:lnTo>
                    <a:pt x="71" y="212"/>
                  </a:lnTo>
                  <a:lnTo>
                    <a:pt x="67" y="216"/>
                  </a:lnTo>
                  <a:lnTo>
                    <a:pt x="68" y="218"/>
                  </a:lnTo>
                  <a:lnTo>
                    <a:pt x="70" y="221"/>
                  </a:lnTo>
                  <a:lnTo>
                    <a:pt x="77" y="221"/>
                  </a:lnTo>
                  <a:lnTo>
                    <a:pt x="80" y="222"/>
                  </a:lnTo>
                  <a:lnTo>
                    <a:pt x="80" y="223"/>
                  </a:lnTo>
                  <a:lnTo>
                    <a:pt x="88" y="227"/>
                  </a:lnTo>
                  <a:lnTo>
                    <a:pt x="133" y="215"/>
                  </a:lnTo>
                  <a:lnTo>
                    <a:pt x="136" y="202"/>
                  </a:lnTo>
                  <a:lnTo>
                    <a:pt x="141" y="200"/>
                  </a:lnTo>
                  <a:lnTo>
                    <a:pt x="141" y="201"/>
                  </a:lnTo>
                  <a:lnTo>
                    <a:pt x="172" y="209"/>
                  </a:lnTo>
                  <a:lnTo>
                    <a:pt x="184" y="191"/>
                  </a:lnTo>
                  <a:lnTo>
                    <a:pt x="206" y="178"/>
                  </a:lnTo>
                  <a:lnTo>
                    <a:pt x="216" y="178"/>
                  </a:lnTo>
                  <a:lnTo>
                    <a:pt x="228" y="170"/>
                  </a:lnTo>
                  <a:lnTo>
                    <a:pt x="229" y="155"/>
                  </a:lnTo>
                  <a:lnTo>
                    <a:pt x="228" y="155"/>
                  </a:lnTo>
                  <a:lnTo>
                    <a:pt x="231" y="1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3" name="Freeform 103">
              <a:extLst>
                <a:ext uri="{FF2B5EF4-FFF2-40B4-BE49-F238E27FC236}">
                  <a16:creationId xmlns:a16="http://schemas.microsoft.com/office/drawing/2014/main" id="{405C03B9-24A6-AD8D-AE73-639DEC35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" y="2069"/>
              <a:ext cx="231" cy="227"/>
            </a:xfrm>
            <a:custGeom>
              <a:avLst/>
              <a:gdLst/>
              <a:ahLst/>
              <a:cxnLst>
                <a:cxn ang="0">
                  <a:pos x="231" y="140"/>
                </a:cxn>
                <a:cxn ang="0">
                  <a:pos x="219" y="128"/>
                </a:cxn>
                <a:cxn ang="0">
                  <a:pos x="207" y="125"/>
                </a:cxn>
                <a:cxn ang="0">
                  <a:pos x="216" y="139"/>
                </a:cxn>
                <a:cxn ang="0">
                  <a:pos x="207" y="142"/>
                </a:cxn>
                <a:cxn ang="0">
                  <a:pos x="199" y="132"/>
                </a:cxn>
                <a:cxn ang="0">
                  <a:pos x="199" y="124"/>
                </a:cxn>
                <a:cxn ang="0">
                  <a:pos x="172" y="78"/>
                </a:cxn>
                <a:cxn ang="0">
                  <a:pos x="157" y="70"/>
                </a:cxn>
                <a:cxn ang="0">
                  <a:pos x="162" y="52"/>
                </a:cxn>
                <a:cxn ang="0">
                  <a:pos x="153" y="42"/>
                </a:cxn>
                <a:cxn ang="0">
                  <a:pos x="128" y="67"/>
                </a:cxn>
                <a:cxn ang="0">
                  <a:pos x="128" y="65"/>
                </a:cxn>
                <a:cxn ang="0">
                  <a:pos x="119" y="70"/>
                </a:cxn>
                <a:cxn ang="0">
                  <a:pos x="105" y="46"/>
                </a:cxn>
                <a:cxn ang="0">
                  <a:pos x="94" y="12"/>
                </a:cxn>
                <a:cxn ang="0">
                  <a:pos x="70" y="18"/>
                </a:cxn>
                <a:cxn ang="0">
                  <a:pos x="55" y="3"/>
                </a:cxn>
                <a:cxn ang="0">
                  <a:pos x="25" y="0"/>
                </a:cxn>
                <a:cxn ang="0">
                  <a:pos x="8" y="1"/>
                </a:cxn>
                <a:cxn ang="0">
                  <a:pos x="0" y="25"/>
                </a:cxn>
                <a:cxn ang="0">
                  <a:pos x="6" y="59"/>
                </a:cxn>
                <a:cxn ang="0">
                  <a:pos x="17" y="81"/>
                </a:cxn>
                <a:cxn ang="0">
                  <a:pos x="23" y="95"/>
                </a:cxn>
                <a:cxn ang="0">
                  <a:pos x="24" y="95"/>
                </a:cxn>
                <a:cxn ang="0">
                  <a:pos x="31" y="120"/>
                </a:cxn>
                <a:cxn ang="0">
                  <a:pos x="31" y="148"/>
                </a:cxn>
                <a:cxn ang="0">
                  <a:pos x="29" y="148"/>
                </a:cxn>
                <a:cxn ang="0">
                  <a:pos x="26" y="163"/>
                </a:cxn>
                <a:cxn ang="0">
                  <a:pos x="27" y="163"/>
                </a:cxn>
                <a:cxn ang="0">
                  <a:pos x="28" y="164"/>
                </a:cxn>
                <a:cxn ang="0">
                  <a:pos x="27" y="172"/>
                </a:cxn>
                <a:cxn ang="0">
                  <a:pos x="28" y="177"/>
                </a:cxn>
                <a:cxn ang="0">
                  <a:pos x="34" y="178"/>
                </a:cxn>
                <a:cxn ang="0">
                  <a:pos x="43" y="183"/>
                </a:cxn>
                <a:cxn ang="0">
                  <a:pos x="52" y="183"/>
                </a:cxn>
                <a:cxn ang="0">
                  <a:pos x="62" y="176"/>
                </a:cxn>
                <a:cxn ang="0">
                  <a:pos x="70" y="176"/>
                </a:cxn>
                <a:cxn ang="0">
                  <a:pos x="79" y="172"/>
                </a:cxn>
                <a:cxn ang="0">
                  <a:pos x="82" y="172"/>
                </a:cxn>
                <a:cxn ang="0">
                  <a:pos x="88" y="183"/>
                </a:cxn>
                <a:cxn ang="0">
                  <a:pos x="88" y="187"/>
                </a:cxn>
                <a:cxn ang="0">
                  <a:pos x="71" y="203"/>
                </a:cxn>
                <a:cxn ang="0">
                  <a:pos x="71" y="212"/>
                </a:cxn>
                <a:cxn ang="0">
                  <a:pos x="67" y="216"/>
                </a:cxn>
                <a:cxn ang="0">
                  <a:pos x="68" y="218"/>
                </a:cxn>
                <a:cxn ang="0">
                  <a:pos x="70" y="221"/>
                </a:cxn>
                <a:cxn ang="0">
                  <a:pos x="77" y="221"/>
                </a:cxn>
                <a:cxn ang="0">
                  <a:pos x="80" y="222"/>
                </a:cxn>
                <a:cxn ang="0">
                  <a:pos x="80" y="223"/>
                </a:cxn>
                <a:cxn ang="0">
                  <a:pos x="88" y="227"/>
                </a:cxn>
                <a:cxn ang="0">
                  <a:pos x="133" y="215"/>
                </a:cxn>
                <a:cxn ang="0">
                  <a:pos x="136" y="202"/>
                </a:cxn>
                <a:cxn ang="0">
                  <a:pos x="141" y="200"/>
                </a:cxn>
                <a:cxn ang="0">
                  <a:pos x="141" y="201"/>
                </a:cxn>
                <a:cxn ang="0">
                  <a:pos x="172" y="209"/>
                </a:cxn>
                <a:cxn ang="0">
                  <a:pos x="184" y="191"/>
                </a:cxn>
                <a:cxn ang="0">
                  <a:pos x="206" y="178"/>
                </a:cxn>
                <a:cxn ang="0">
                  <a:pos x="216" y="178"/>
                </a:cxn>
                <a:cxn ang="0">
                  <a:pos x="228" y="170"/>
                </a:cxn>
                <a:cxn ang="0">
                  <a:pos x="229" y="155"/>
                </a:cxn>
                <a:cxn ang="0">
                  <a:pos x="228" y="155"/>
                </a:cxn>
                <a:cxn ang="0">
                  <a:pos x="231" y="140"/>
                </a:cxn>
              </a:cxnLst>
              <a:rect l="0" t="0" r="r" b="b"/>
              <a:pathLst>
                <a:path w="231" h="227">
                  <a:moveTo>
                    <a:pt x="231" y="140"/>
                  </a:moveTo>
                  <a:lnTo>
                    <a:pt x="219" y="128"/>
                  </a:lnTo>
                  <a:lnTo>
                    <a:pt x="207" y="125"/>
                  </a:lnTo>
                  <a:lnTo>
                    <a:pt x="216" y="139"/>
                  </a:lnTo>
                  <a:lnTo>
                    <a:pt x="207" y="142"/>
                  </a:lnTo>
                  <a:lnTo>
                    <a:pt x="199" y="132"/>
                  </a:lnTo>
                  <a:lnTo>
                    <a:pt x="199" y="124"/>
                  </a:lnTo>
                  <a:lnTo>
                    <a:pt x="172" y="78"/>
                  </a:lnTo>
                  <a:lnTo>
                    <a:pt x="157" y="70"/>
                  </a:lnTo>
                  <a:lnTo>
                    <a:pt x="162" y="52"/>
                  </a:lnTo>
                  <a:lnTo>
                    <a:pt x="153" y="42"/>
                  </a:lnTo>
                  <a:lnTo>
                    <a:pt x="128" y="67"/>
                  </a:lnTo>
                  <a:lnTo>
                    <a:pt x="128" y="65"/>
                  </a:lnTo>
                  <a:lnTo>
                    <a:pt x="119" y="70"/>
                  </a:lnTo>
                  <a:lnTo>
                    <a:pt x="105" y="46"/>
                  </a:lnTo>
                  <a:lnTo>
                    <a:pt x="94" y="12"/>
                  </a:lnTo>
                  <a:lnTo>
                    <a:pt x="70" y="18"/>
                  </a:lnTo>
                  <a:lnTo>
                    <a:pt x="55" y="3"/>
                  </a:lnTo>
                  <a:lnTo>
                    <a:pt x="25" y="0"/>
                  </a:lnTo>
                  <a:lnTo>
                    <a:pt x="8" y="1"/>
                  </a:lnTo>
                  <a:lnTo>
                    <a:pt x="0" y="25"/>
                  </a:lnTo>
                  <a:lnTo>
                    <a:pt x="6" y="59"/>
                  </a:lnTo>
                  <a:lnTo>
                    <a:pt x="17" y="81"/>
                  </a:lnTo>
                  <a:lnTo>
                    <a:pt x="23" y="95"/>
                  </a:lnTo>
                  <a:lnTo>
                    <a:pt x="24" y="95"/>
                  </a:lnTo>
                  <a:lnTo>
                    <a:pt x="31" y="120"/>
                  </a:lnTo>
                  <a:lnTo>
                    <a:pt x="31" y="148"/>
                  </a:lnTo>
                  <a:lnTo>
                    <a:pt x="29" y="148"/>
                  </a:lnTo>
                  <a:lnTo>
                    <a:pt x="26" y="163"/>
                  </a:lnTo>
                  <a:lnTo>
                    <a:pt x="27" y="163"/>
                  </a:lnTo>
                  <a:lnTo>
                    <a:pt x="28" y="164"/>
                  </a:lnTo>
                  <a:lnTo>
                    <a:pt x="27" y="172"/>
                  </a:lnTo>
                  <a:lnTo>
                    <a:pt x="28" y="177"/>
                  </a:lnTo>
                  <a:lnTo>
                    <a:pt x="34" y="178"/>
                  </a:lnTo>
                  <a:lnTo>
                    <a:pt x="43" y="183"/>
                  </a:lnTo>
                  <a:lnTo>
                    <a:pt x="52" y="183"/>
                  </a:lnTo>
                  <a:lnTo>
                    <a:pt x="62" y="176"/>
                  </a:lnTo>
                  <a:lnTo>
                    <a:pt x="70" y="176"/>
                  </a:lnTo>
                  <a:lnTo>
                    <a:pt x="79" y="172"/>
                  </a:lnTo>
                  <a:lnTo>
                    <a:pt x="82" y="172"/>
                  </a:lnTo>
                  <a:lnTo>
                    <a:pt x="88" y="183"/>
                  </a:lnTo>
                  <a:lnTo>
                    <a:pt x="88" y="187"/>
                  </a:lnTo>
                  <a:lnTo>
                    <a:pt x="71" y="203"/>
                  </a:lnTo>
                  <a:lnTo>
                    <a:pt x="71" y="212"/>
                  </a:lnTo>
                  <a:lnTo>
                    <a:pt x="67" y="216"/>
                  </a:lnTo>
                  <a:lnTo>
                    <a:pt x="68" y="218"/>
                  </a:lnTo>
                  <a:lnTo>
                    <a:pt x="70" y="221"/>
                  </a:lnTo>
                  <a:lnTo>
                    <a:pt x="77" y="221"/>
                  </a:lnTo>
                  <a:lnTo>
                    <a:pt x="80" y="222"/>
                  </a:lnTo>
                  <a:lnTo>
                    <a:pt x="80" y="223"/>
                  </a:lnTo>
                  <a:lnTo>
                    <a:pt x="88" y="227"/>
                  </a:lnTo>
                  <a:lnTo>
                    <a:pt x="133" y="215"/>
                  </a:lnTo>
                  <a:lnTo>
                    <a:pt x="136" y="202"/>
                  </a:lnTo>
                  <a:lnTo>
                    <a:pt x="141" y="200"/>
                  </a:lnTo>
                  <a:lnTo>
                    <a:pt x="141" y="201"/>
                  </a:lnTo>
                  <a:lnTo>
                    <a:pt x="172" y="209"/>
                  </a:lnTo>
                  <a:lnTo>
                    <a:pt x="184" y="191"/>
                  </a:lnTo>
                  <a:lnTo>
                    <a:pt x="206" y="178"/>
                  </a:lnTo>
                  <a:lnTo>
                    <a:pt x="216" y="178"/>
                  </a:lnTo>
                  <a:lnTo>
                    <a:pt x="228" y="170"/>
                  </a:lnTo>
                  <a:lnTo>
                    <a:pt x="229" y="155"/>
                  </a:lnTo>
                  <a:lnTo>
                    <a:pt x="228" y="155"/>
                  </a:lnTo>
                  <a:lnTo>
                    <a:pt x="231" y="14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4" name="Freeform 104">
              <a:extLst>
                <a:ext uri="{FF2B5EF4-FFF2-40B4-BE49-F238E27FC236}">
                  <a16:creationId xmlns:a16="http://schemas.microsoft.com/office/drawing/2014/main" id="{CF731AAB-7B35-9475-E9EA-1CC7ED87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" y="2264"/>
              <a:ext cx="221" cy="206"/>
            </a:xfrm>
            <a:custGeom>
              <a:avLst/>
              <a:gdLst/>
              <a:ahLst/>
              <a:cxnLst>
                <a:cxn ang="0">
                  <a:pos x="209" y="45"/>
                </a:cxn>
                <a:cxn ang="0">
                  <a:pos x="197" y="15"/>
                </a:cxn>
                <a:cxn ang="0">
                  <a:pos x="188" y="3"/>
                </a:cxn>
                <a:cxn ang="0">
                  <a:pos x="187" y="4"/>
                </a:cxn>
                <a:cxn ang="0">
                  <a:pos x="183" y="0"/>
                </a:cxn>
                <a:cxn ang="0">
                  <a:pos x="142" y="2"/>
                </a:cxn>
                <a:cxn ang="0">
                  <a:pos x="114" y="19"/>
                </a:cxn>
                <a:cxn ang="0">
                  <a:pos x="111" y="21"/>
                </a:cxn>
                <a:cxn ang="0">
                  <a:pos x="110" y="21"/>
                </a:cxn>
                <a:cxn ang="0">
                  <a:pos x="103" y="28"/>
                </a:cxn>
                <a:cxn ang="0">
                  <a:pos x="97" y="24"/>
                </a:cxn>
                <a:cxn ang="0">
                  <a:pos x="98" y="11"/>
                </a:cxn>
                <a:cxn ang="0">
                  <a:pos x="67" y="5"/>
                </a:cxn>
                <a:cxn ang="0">
                  <a:pos x="62" y="7"/>
                </a:cxn>
                <a:cxn ang="0">
                  <a:pos x="62" y="17"/>
                </a:cxn>
                <a:cxn ang="0">
                  <a:pos x="15" y="30"/>
                </a:cxn>
                <a:cxn ang="0">
                  <a:pos x="3" y="27"/>
                </a:cxn>
                <a:cxn ang="0">
                  <a:pos x="0" y="36"/>
                </a:cxn>
                <a:cxn ang="0">
                  <a:pos x="13" y="70"/>
                </a:cxn>
                <a:cxn ang="0">
                  <a:pos x="22" y="95"/>
                </a:cxn>
                <a:cxn ang="0">
                  <a:pos x="23" y="95"/>
                </a:cxn>
                <a:cxn ang="0">
                  <a:pos x="21" y="96"/>
                </a:cxn>
                <a:cxn ang="0">
                  <a:pos x="10" y="111"/>
                </a:cxn>
                <a:cxn ang="0">
                  <a:pos x="9" y="111"/>
                </a:cxn>
                <a:cxn ang="0">
                  <a:pos x="10" y="112"/>
                </a:cxn>
                <a:cxn ang="0">
                  <a:pos x="35" y="177"/>
                </a:cxn>
                <a:cxn ang="0">
                  <a:pos x="60" y="172"/>
                </a:cxn>
                <a:cxn ang="0">
                  <a:pos x="60" y="173"/>
                </a:cxn>
                <a:cxn ang="0">
                  <a:pos x="51" y="179"/>
                </a:cxn>
                <a:cxn ang="0">
                  <a:pos x="62" y="206"/>
                </a:cxn>
                <a:cxn ang="0">
                  <a:pos x="79" y="197"/>
                </a:cxn>
                <a:cxn ang="0">
                  <a:pos x="105" y="201"/>
                </a:cxn>
                <a:cxn ang="0">
                  <a:pos x="113" y="180"/>
                </a:cxn>
                <a:cxn ang="0">
                  <a:pos x="155" y="177"/>
                </a:cxn>
                <a:cxn ang="0">
                  <a:pos x="161" y="184"/>
                </a:cxn>
                <a:cxn ang="0">
                  <a:pos x="193" y="148"/>
                </a:cxn>
                <a:cxn ang="0">
                  <a:pos x="183" y="122"/>
                </a:cxn>
                <a:cxn ang="0">
                  <a:pos x="155" y="133"/>
                </a:cxn>
                <a:cxn ang="0">
                  <a:pos x="168" y="110"/>
                </a:cxn>
                <a:cxn ang="0">
                  <a:pos x="166" y="90"/>
                </a:cxn>
                <a:cxn ang="0">
                  <a:pos x="166" y="89"/>
                </a:cxn>
                <a:cxn ang="0">
                  <a:pos x="167" y="89"/>
                </a:cxn>
                <a:cxn ang="0">
                  <a:pos x="165" y="77"/>
                </a:cxn>
                <a:cxn ang="0">
                  <a:pos x="159" y="70"/>
                </a:cxn>
                <a:cxn ang="0">
                  <a:pos x="169" y="70"/>
                </a:cxn>
                <a:cxn ang="0">
                  <a:pos x="169" y="64"/>
                </a:cxn>
                <a:cxn ang="0">
                  <a:pos x="150" y="57"/>
                </a:cxn>
                <a:cxn ang="0">
                  <a:pos x="155" y="44"/>
                </a:cxn>
                <a:cxn ang="0">
                  <a:pos x="188" y="64"/>
                </a:cxn>
                <a:cxn ang="0">
                  <a:pos x="193" y="92"/>
                </a:cxn>
                <a:cxn ang="0">
                  <a:pos x="183" y="111"/>
                </a:cxn>
                <a:cxn ang="0">
                  <a:pos x="203" y="143"/>
                </a:cxn>
                <a:cxn ang="0">
                  <a:pos x="216" y="111"/>
                </a:cxn>
                <a:cxn ang="0">
                  <a:pos x="221" y="80"/>
                </a:cxn>
                <a:cxn ang="0">
                  <a:pos x="209" y="45"/>
                </a:cxn>
              </a:cxnLst>
              <a:rect l="0" t="0" r="r" b="b"/>
              <a:pathLst>
                <a:path w="221" h="206">
                  <a:moveTo>
                    <a:pt x="209" y="45"/>
                  </a:moveTo>
                  <a:lnTo>
                    <a:pt x="197" y="15"/>
                  </a:lnTo>
                  <a:lnTo>
                    <a:pt x="188" y="3"/>
                  </a:lnTo>
                  <a:lnTo>
                    <a:pt x="187" y="4"/>
                  </a:lnTo>
                  <a:lnTo>
                    <a:pt x="183" y="0"/>
                  </a:lnTo>
                  <a:lnTo>
                    <a:pt x="142" y="2"/>
                  </a:lnTo>
                  <a:lnTo>
                    <a:pt x="114" y="19"/>
                  </a:lnTo>
                  <a:lnTo>
                    <a:pt x="111" y="21"/>
                  </a:lnTo>
                  <a:lnTo>
                    <a:pt x="110" y="21"/>
                  </a:lnTo>
                  <a:lnTo>
                    <a:pt x="103" y="28"/>
                  </a:lnTo>
                  <a:lnTo>
                    <a:pt x="97" y="24"/>
                  </a:lnTo>
                  <a:lnTo>
                    <a:pt x="98" y="11"/>
                  </a:lnTo>
                  <a:lnTo>
                    <a:pt x="67" y="5"/>
                  </a:lnTo>
                  <a:lnTo>
                    <a:pt x="62" y="7"/>
                  </a:lnTo>
                  <a:lnTo>
                    <a:pt x="62" y="17"/>
                  </a:lnTo>
                  <a:lnTo>
                    <a:pt x="15" y="30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13" y="70"/>
                  </a:lnTo>
                  <a:lnTo>
                    <a:pt x="22" y="95"/>
                  </a:lnTo>
                  <a:lnTo>
                    <a:pt x="23" y="95"/>
                  </a:lnTo>
                  <a:lnTo>
                    <a:pt x="21" y="96"/>
                  </a:lnTo>
                  <a:lnTo>
                    <a:pt x="10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35" y="177"/>
                  </a:lnTo>
                  <a:lnTo>
                    <a:pt x="60" y="172"/>
                  </a:lnTo>
                  <a:lnTo>
                    <a:pt x="60" y="173"/>
                  </a:lnTo>
                  <a:lnTo>
                    <a:pt x="51" y="179"/>
                  </a:lnTo>
                  <a:lnTo>
                    <a:pt x="62" y="206"/>
                  </a:lnTo>
                  <a:lnTo>
                    <a:pt x="79" y="197"/>
                  </a:lnTo>
                  <a:lnTo>
                    <a:pt x="105" y="201"/>
                  </a:lnTo>
                  <a:lnTo>
                    <a:pt x="113" y="180"/>
                  </a:lnTo>
                  <a:lnTo>
                    <a:pt x="155" y="177"/>
                  </a:lnTo>
                  <a:lnTo>
                    <a:pt x="161" y="184"/>
                  </a:lnTo>
                  <a:lnTo>
                    <a:pt x="193" y="148"/>
                  </a:lnTo>
                  <a:lnTo>
                    <a:pt x="183" y="122"/>
                  </a:lnTo>
                  <a:lnTo>
                    <a:pt x="155" y="133"/>
                  </a:lnTo>
                  <a:lnTo>
                    <a:pt x="168" y="110"/>
                  </a:lnTo>
                  <a:lnTo>
                    <a:pt x="166" y="90"/>
                  </a:lnTo>
                  <a:lnTo>
                    <a:pt x="166" y="89"/>
                  </a:lnTo>
                  <a:lnTo>
                    <a:pt x="167" y="89"/>
                  </a:lnTo>
                  <a:lnTo>
                    <a:pt x="165" y="77"/>
                  </a:lnTo>
                  <a:lnTo>
                    <a:pt x="159" y="70"/>
                  </a:lnTo>
                  <a:lnTo>
                    <a:pt x="169" y="70"/>
                  </a:lnTo>
                  <a:lnTo>
                    <a:pt x="169" y="64"/>
                  </a:lnTo>
                  <a:lnTo>
                    <a:pt x="150" y="57"/>
                  </a:lnTo>
                  <a:lnTo>
                    <a:pt x="155" y="44"/>
                  </a:lnTo>
                  <a:lnTo>
                    <a:pt x="188" y="64"/>
                  </a:lnTo>
                  <a:lnTo>
                    <a:pt x="193" y="92"/>
                  </a:lnTo>
                  <a:lnTo>
                    <a:pt x="183" y="111"/>
                  </a:lnTo>
                  <a:lnTo>
                    <a:pt x="203" y="143"/>
                  </a:lnTo>
                  <a:lnTo>
                    <a:pt x="216" y="111"/>
                  </a:lnTo>
                  <a:lnTo>
                    <a:pt x="221" y="80"/>
                  </a:lnTo>
                  <a:lnTo>
                    <a:pt x="20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5" name="Freeform 105">
              <a:extLst>
                <a:ext uri="{FF2B5EF4-FFF2-40B4-BE49-F238E27FC236}">
                  <a16:creationId xmlns:a16="http://schemas.microsoft.com/office/drawing/2014/main" id="{6BB50C8C-5D18-3ECD-134B-87D381750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" y="2264"/>
              <a:ext cx="221" cy="206"/>
            </a:xfrm>
            <a:custGeom>
              <a:avLst/>
              <a:gdLst/>
              <a:ahLst/>
              <a:cxnLst>
                <a:cxn ang="0">
                  <a:pos x="209" y="45"/>
                </a:cxn>
                <a:cxn ang="0">
                  <a:pos x="197" y="15"/>
                </a:cxn>
                <a:cxn ang="0">
                  <a:pos x="188" y="3"/>
                </a:cxn>
                <a:cxn ang="0">
                  <a:pos x="187" y="4"/>
                </a:cxn>
                <a:cxn ang="0">
                  <a:pos x="183" y="0"/>
                </a:cxn>
                <a:cxn ang="0">
                  <a:pos x="142" y="2"/>
                </a:cxn>
                <a:cxn ang="0">
                  <a:pos x="114" y="19"/>
                </a:cxn>
                <a:cxn ang="0">
                  <a:pos x="111" y="21"/>
                </a:cxn>
                <a:cxn ang="0">
                  <a:pos x="110" y="21"/>
                </a:cxn>
                <a:cxn ang="0">
                  <a:pos x="103" y="28"/>
                </a:cxn>
                <a:cxn ang="0">
                  <a:pos x="97" y="24"/>
                </a:cxn>
                <a:cxn ang="0">
                  <a:pos x="98" y="11"/>
                </a:cxn>
                <a:cxn ang="0">
                  <a:pos x="67" y="5"/>
                </a:cxn>
                <a:cxn ang="0">
                  <a:pos x="62" y="7"/>
                </a:cxn>
                <a:cxn ang="0">
                  <a:pos x="62" y="17"/>
                </a:cxn>
                <a:cxn ang="0">
                  <a:pos x="15" y="30"/>
                </a:cxn>
                <a:cxn ang="0">
                  <a:pos x="3" y="27"/>
                </a:cxn>
                <a:cxn ang="0">
                  <a:pos x="0" y="36"/>
                </a:cxn>
                <a:cxn ang="0">
                  <a:pos x="13" y="70"/>
                </a:cxn>
                <a:cxn ang="0">
                  <a:pos x="22" y="95"/>
                </a:cxn>
                <a:cxn ang="0">
                  <a:pos x="23" y="95"/>
                </a:cxn>
                <a:cxn ang="0">
                  <a:pos x="21" y="96"/>
                </a:cxn>
                <a:cxn ang="0">
                  <a:pos x="10" y="111"/>
                </a:cxn>
                <a:cxn ang="0">
                  <a:pos x="9" y="111"/>
                </a:cxn>
                <a:cxn ang="0">
                  <a:pos x="10" y="112"/>
                </a:cxn>
                <a:cxn ang="0">
                  <a:pos x="35" y="177"/>
                </a:cxn>
                <a:cxn ang="0">
                  <a:pos x="60" y="172"/>
                </a:cxn>
                <a:cxn ang="0">
                  <a:pos x="60" y="173"/>
                </a:cxn>
                <a:cxn ang="0">
                  <a:pos x="51" y="179"/>
                </a:cxn>
                <a:cxn ang="0">
                  <a:pos x="62" y="206"/>
                </a:cxn>
                <a:cxn ang="0">
                  <a:pos x="79" y="197"/>
                </a:cxn>
                <a:cxn ang="0">
                  <a:pos x="105" y="201"/>
                </a:cxn>
                <a:cxn ang="0">
                  <a:pos x="113" y="180"/>
                </a:cxn>
                <a:cxn ang="0">
                  <a:pos x="155" y="177"/>
                </a:cxn>
                <a:cxn ang="0">
                  <a:pos x="161" y="184"/>
                </a:cxn>
                <a:cxn ang="0">
                  <a:pos x="193" y="148"/>
                </a:cxn>
                <a:cxn ang="0">
                  <a:pos x="183" y="122"/>
                </a:cxn>
                <a:cxn ang="0">
                  <a:pos x="155" y="133"/>
                </a:cxn>
                <a:cxn ang="0">
                  <a:pos x="168" y="110"/>
                </a:cxn>
                <a:cxn ang="0">
                  <a:pos x="166" y="90"/>
                </a:cxn>
                <a:cxn ang="0">
                  <a:pos x="166" y="89"/>
                </a:cxn>
                <a:cxn ang="0">
                  <a:pos x="167" y="89"/>
                </a:cxn>
                <a:cxn ang="0">
                  <a:pos x="165" y="77"/>
                </a:cxn>
                <a:cxn ang="0">
                  <a:pos x="159" y="70"/>
                </a:cxn>
                <a:cxn ang="0">
                  <a:pos x="169" y="70"/>
                </a:cxn>
                <a:cxn ang="0">
                  <a:pos x="169" y="64"/>
                </a:cxn>
                <a:cxn ang="0">
                  <a:pos x="150" y="57"/>
                </a:cxn>
                <a:cxn ang="0">
                  <a:pos x="155" y="44"/>
                </a:cxn>
                <a:cxn ang="0">
                  <a:pos x="188" y="64"/>
                </a:cxn>
                <a:cxn ang="0">
                  <a:pos x="193" y="92"/>
                </a:cxn>
                <a:cxn ang="0">
                  <a:pos x="183" y="111"/>
                </a:cxn>
                <a:cxn ang="0">
                  <a:pos x="203" y="143"/>
                </a:cxn>
                <a:cxn ang="0">
                  <a:pos x="216" y="111"/>
                </a:cxn>
                <a:cxn ang="0">
                  <a:pos x="221" y="80"/>
                </a:cxn>
                <a:cxn ang="0">
                  <a:pos x="209" y="45"/>
                </a:cxn>
              </a:cxnLst>
              <a:rect l="0" t="0" r="r" b="b"/>
              <a:pathLst>
                <a:path w="221" h="206">
                  <a:moveTo>
                    <a:pt x="209" y="45"/>
                  </a:moveTo>
                  <a:lnTo>
                    <a:pt x="197" y="15"/>
                  </a:lnTo>
                  <a:lnTo>
                    <a:pt x="188" y="3"/>
                  </a:lnTo>
                  <a:lnTo>
                    <a:pt x="187" y="4"/>
                  </a:lnTo>
                  <a:lnTo>
                    <a:pt x="183" y="0"/>
                  </a:lnTo>
                  <a:lnTo>
                    <a:pt x="142" y="2"/>
                  </a:lnTo>
                  <a:lnTo>
                    <a:pt x="114" y="19"/>
                  </a:lnTo>
                  <a:lnTo>
                    <a:pt x="111" y="21"/>
                  </a:lnTo>
                  <a:lnTo>
                    <a:pt x="110" y="21"/>
                  </a:lnTo>
                  <a:lnTo>
                    <a:pt x="103" y="28"/>
                  </a:lnTo>
                  <a:lnTo>
                    <a:pt x="97" y="24"/>
                  </a:lnTo>
                  <a:lnTo>
                    <a:pt x="98" y="11"/>
                  </a:lnTo>
                  <a:lnTo>
                    <a:pt x="67" y="5"/>
                  </a:lnTo>
                  <a:lnTo>
                    <a:pt x="62" y="7"/>
                  </a:lnTo>
                  <a:lnTo>
                    <a:pt x="62" y="17"/>
                  </a:lnTo>
                  <a:lnTo>
                    <a:pt x="15" y="30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13" y="70"/>
                  </a:lnTo>
                  <a:lnTo>
                    <a:pt x="22" y="95"/>
                  </a:lnTo>
                  <a:lnTo>
                    <a:pt x="23" y="95"/>
                  </a:lnTo>
                  <a:lnTo>
                    <a:pt x="21" y="96"/>
                  </a:lnTo>
                  <a:lnTo>
                    <a:pt x="10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35" y="177"/>
                  </a:lnTo>
                  <a:lnTo>
                    <a:pt x="60" y="172"/>
                  </a:lnTo>
                  <a:lnTo>
                    <a:pt x="60" y="173"/>
                  </a:lnTo>
                  <a:lnTo>
                    <a:pt x="51" y="179"/>
                  </a:lnTo>
                  <a:lnTo>
                    <a:pt x="62" y="206"/>
                  </a:lnTo>
                  <a:lnTo>
                    <a:pt x="79" y="197"/>
                  </a:lnTo>
                  <a:lnTo>
                    <a:pt x="105" y="201"/>
                  </a:lnTo>
                  <a:lnTo>
                    <a:pt x="113" y="180"/>
                  </a:lnTo>
                  <a:lnTo>
                    <a:pt x="155" y="177"/>
                  </a:lnTo>
                  <a:lnTo>
                    <a:pt x="161" y="184"/>
                  </a:lnTo>
                  <a:lnTo>
                    <a:pt x="193" y="148"/>
                  </a:lnTo>
                  <a:lnTo>
                    <a:pt x="183" y="122"/>
                  </a:lnTo>
                  <a:lnTo>
                    <a:pt x="155" y="133"/>
                  </a:lnTo>
                  <a:lnTo>
                    <a:pt x="168" y="110"/>
                  </a:lnTo>
                  <a:lnTo>
                    <a:pt x="166" y="90"/>
                  </a:lnTo>
                  <a:lnTo>
                    <a:pt x="166" y="89"/>
                  </a:lnTo>
                  <a:lnTo>
                    <a:pt x="167" y="89"/>
                  </a:lnTo>
                  <a:lnTo>
                    <a:pt x="165" y="77"/>
                  </a:lnTo>
                  <a:lnTo>
                    <a:pt x="159" y="70"/>
                  </a:lnTo>
                  <a:lnTo>
                    <a:pt x="169" y="70"/>
                  </a:lnTo>
                  <a:lnTo>
                    <a:pt x="169" y="64"/>
                  </a:lnTo>
                  <a:lnTo>
                    <a:pt x="150" y="57"/>
                  </a:lnTo>
                  <a:lnTo>
                    <a:pt x="155" y="44"/>
                  </a:lnTo>
                  <a:lnTo>
                    <a:pt x="188" y="64"/>
                  </a:lnTo>
                  <a:lnTo>
                    <a:pt x="193" y="92"/>
                  </a:lnTo>
                  <a:lnTo>
                    <a:pt x="183" y="111"/>
                  </a:lnTo>
                  <a:lnTo>
                    <a:pt x="203" y="143"/>
                  </a:lnTo>
                  <a:lnTo>
                    <a:pt x="216" y="111"/>
                  </a:lnTo>
                  <a:lnTo>
                    <a:pt x="221" y="80"/>
                  </a:lnTo>
                  <a:lnTo>
                    <a:pt x="209" y="4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6" name="Freeform 106">
              <a:extLst>
                <a:ext uri="{FF2B5EF4-FFF2-40B4-BE49-F238E27FC236}">
                  <a16:creationId xmlns:a16="http://schemas.microsoft.com/office/drawing/2014/main" id="{809EFE49-E859-EDC0-A888-A1DB493B9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2296"/>
              <a:ext cx="256" cy="226"/>
            </a:xfrm>
            <a:custGeom>
              <a:avLst/>
              <a:gdLst/>
              <a:ahLst/>
              <a:cxnLst>
                <a:cxn ang="0">
                  <a:pos x="229" y="158"/>
                </a:cxn>
                <a:cxn ang="0">
                  <a:pos x="212" y="167"/>
                </a:cxn>
                <a:cxn ang="0">
                  <a:pos x="202" y="141"/>
                </a:cxn>
                <a:cxn ang="0">
                  <a:pos x="211" y="134"/>
                </a:cxn>
                <a:cxn ang="0">
                  <a:pos x="193" y="137"/>
                </a:cxn>
                <a:cxn ang="0">
                  <a:pos x="165" y="74"/>
                </a:cxn>
                <a:cxn ang="0">
                  <a:pos x="163" y="72"/>
                </a:cxn>
                <a:cxn ang="0">
                  <a:pos x="174" y="57"/>
                </a:cxn>
                <a:cxn ang="0">
                  <a:pos x="164" y="32"/>
                </a:cxn>
                <a:cxn ang="0">
                  <a:pos x="150" y="0"/>
                </a:cxn>
                <a:cxn ang="0">
                  <a:pos x="149" y="1"/>
                </a:cxn>
                <a:cxn ang="0">
                  <a:pos x="146" y="2"/>
                </a:cxn>
                <a:cxn ang="0">
                  <a:pos x="146" y="5"/>
                </a:cxn>
                <a:cxn ang="0">
                  <a:pos x="141" y="7"/>
                </a:cxn>
                <a:cxn ang="0">
                  <a:pos x="139" y="7"/>
                </a:cxn>
                <a:cxn ang="0">
                  <a:pos x="139" y="10"/>
                </a:cxn>
                <a:cxn ang="0">
                  <a:pos x="140" y="14"/>
                </a:cxn>
                <a:cxn ang="0">
                  <a:pos x="139" y="17"/>
                </a:cxn>
                <a:cxn ang="0">
                  <a:pos x="134" y="19"/>
                </a:cxn>
                <a:cxn ang="0">
                  <a:pos x="132" y="20"/>
                </a:cxn>
                <a:cxn ang="0">
                  <a:pos x="139" y="27"/>
                </a:cxn>
                <a:cxn ang="0">
                  <a:pos x="139" y="28"/>
                </a:cxn>
                <a:cxn ang="0">
                  <a:pos x="134" y="30"/>
                </a:cxn>
                <a:cxn ang="0">
                  <a:pos x="127" y="34"/>
                </a:cxn>
                <a:cxn ang="0">
                  <a:pos x="122" y="37"/>
                </a:cxn>
                <a:cxn ang="0">
                  <a:pos x="119" y="37"/>
                </a:cxn>
                <a:cxn ang="0">
                  <a:pos x="118" y="32"/>
                </a:cxn>
                <a:cxn ang="0">
                  <a:pos x="116" y="27"/>
                </a:cxn>
                <a:cxn ang="0">
                  <a:pos x="113" y="24"/>
                </a:cxn>
                <a:cxn ang="0">
                  <a:pos x="108" y="25"/>
                </a:cxn>
                <a:cxn ang="0">
                  <a:pos x="99" y="24"/>
                </a:cxn>
                <a:cxn ang="0">
                  <a:pos x="90" y="27"/>
                </a:cxn>
                <a:cxn ang="0">
                  <a:pos x="81" y="21"/>
                </a:cxn>
                <a:cxn ang="0">
                  <a:pos x="75" y="24"/>
                </a:cxn>
                <a:cxn ang="0">
                  <a:pos x="79" y="45"/>
                </a:cxn>
                <a:cxn ang="0">
                  <a:pos x="55" y="43"/>
                </a:cxn>
                <a:cxn ang="0">
                  <a:pos x="45" y="51"/>
                </a:cxn>
                <a:cxn ang="0">
                  <a:pos x="37" y="67"/>
                </a:cxn>
                <a:cxn ang="0">
                  <a:pos x="16" y="62"/>
                </a:cxn>
                <a:cxn ang="0">
                  <a:pos x="7" y="91"/>
                </a:cxn>
                <a:cxn ang="0">
                  <a:pos x="0" y="96"/>
                </a:cxn>
                <a:cxn ang="0">
                  <a:pos x="7" y="133"/>
                </a:cxn>
                <a:cxn ang="0">
                  <a:pos x="30" y="156"/>
                </a:cxn>
                <a:cxn ang="0">
                  <a:pos x="41" y="149"/>
                </a:cxn>
                <a:cxn ang="0">
                  <a:pos x="54" y="158"/>
                </a:cxn>
                <a:cxn ang="0">
                  <a:pos x="56" y="171"/>
                </a:cxn>
                <a:cxn ang="0">
                  <a:pos x="48" y="203"/>
                </a:cxn>
                <a:cxn ang="0">
                  <a:pos x="61" y="218"/>
                </a:cxn>
                <a:cxn ang="0">
                  <a:pos x="103" y="203"/>
                </a:cxn>
                <a:cxn ang="0">
                  <a:pos x="103" y="211"/>
                </a:cxn>
                <a:cxn ang="0">
                  <a:pos x="123" y="204"/>
                </a:cxn>
                <a:cxn ang="0">
                  <a:pos x="123" y="191"/>
                </a:cxn>
                <a:cxn ang="0">
                  <a:pos x="131" y="185"/>
                </a:cxn>
                <a:cxn ang="0">
                  <a:pos x="143" y="191"/>
                </a:cxn>
                <a:cxn ang="0">
                  <a:pos x="171" y="198"/>
                </a:cxn>
                <a:cxn ang="0">
                  <a:pos x="177" y="209"/>
                </a:cxn>
                <a:cxn ang="0">
                  <a:pos x="198" y="212"/>
                </a:cxn>
                <a:cxn ang="0">
                  <a:pos x="192" y="218"/>
                </a:cxn>
                <a:cxn ang="0">
                  <a:pos x="198" y="226"/>
                </a:cxn>
                <a:cxn ang="0">
                  <a:pos x="211" y="222"/>
                </a:cxn>
                <a:cxn ang="0">
                  <a:pos x="247" y="196"/>
                </a:cxn>
                <a:cxn ang="0">
                  <a:pos x="256" y="162"/>
                </a:cxn>
                <a:cxn ang="0">
                  <a:pos x="229" y="158"/>
                </a:cxn>
              </a:cxnLst>
              <a:rect l="0" t="0" r="r" b="b"/>
              <a:pathLst>
                <a:path w="256" h="226">
                  <a:moveTo>
                    <a:pt x="229" y="158"/>
                  </a:moveTo>
                  <a:lnTo>
                    <a:pt x="212" y="167"/>
                  </a:lnTo>
                  <a:lnTo>
                    <a:pt x="202" y="141"/>
                  </a:lnTo>
                  <a:lnTo>
                    <a:pt x="211" y="134"/>
                  </a:lnTo>
                  <a:lnTo>
                    <a:pt x="193" y="137"/>
                  </a:lnTo>
                  <a:lnTo>
                    <a:pt x="165" y="74"/>
                  </a:lnTo>
                  <a:lnTo>
                    <a:pt x="163" y="72"/>
                  </a:lnTo>
                  <a:lnTo>
                    <a:pt x="174" y="57"/>
                  </a:lnTo>
                  <a:lnTo>
                    <a:pt x="164" y="32"/>
                  </a:lnTo>
                  <a:lnTo>
                    <a:pt x="150" y="0"/>
                  </a:lnTo>
                  <a:lnTo>
                    <a:pt x="149" y="1"/>
                  </a:lnTo>
                  <a:lnTo>
                    <a:pt x="146" y="2"/>
                  </a:lnTo>
                  <a:lnTo>
                    <a:pt x="146" y="5"/>
                  </a:lnTo>
                  <a:lnTo>
                    <a:pt x="141" y="7"/>
                  </a:lnTo>
                  <a:lnTo>
                    <a:pt x="139" y="7"/>
                  </a:lnTo>
                  <a:lnTo>
                    <a:pt x="139" y="10"/>
                  </a:lnTo>
                  <a:lnTo>
                    <a:pt x="140" y="14"/>
                  </a:lnTo>
                  <a:lnTo>
                    <a:pt x="139" y="17"/>
                  </a:lnTo>
                  <a:lnTo>
                    <a:pt x="134" y="19"/>
                  </a:lnTo>
                  <a:lnTo>
                    <a:pt x="132" y="20"/>
                  </a:lnTo>
                  <a:lnTo>
                    <a:pt x="139" y="27"/>
                  </a:lnTo>
                  <a:lnTo>
                    <a:pt x="139" y="28"/>
                  </a:lnTo>
                  <a:lnTo>
                    <a:pt x="134" y="30"/>
                  </a:lnTo>
                  <a:lnTo>
                    <a:pt x="127" y="34"/>
                  </a:lnTo>
                  <a:lnTo>
                    <a:pt x="122" y="37"/>
                  </a:lnTo>
                  <a:lnTo>
                    <a:pt x="119" y="37"/>
                  </a:lnTo>
                  <a:lnTo>
                    <a:pt x="118" y="32"/>
                  </a:lnTo>
                  <a:lnTo>
                    <a:pt x="116" y="27"/>
                  </a:lnTo>
                  <a:lnTo>
                    <a:pt x="113" y="24"/>
                  </a:lnTo>
                  <a:lnTo>
                    <a:pt x="108" y="25"/>
                  </a:lnTo>
                  <a:lnTo>
                    <a:pt x="99" y="24"/>
                  </a:lnTo>
                  <a:lnTo>
                    <a:pt x="90" y="27"/>
                  </a:lnTo>
                  <a:lnTo>
                    <a:pt x="81" y="21"/>
                  </a:lnTo>
                  <a:lnTo>
                    <a:pt x="75" y="24"/>
                  </a:lnTo>
                  <a:lnTo>
                    <a:pt x="79" y="45"/>
                  </a:lnTo>
                  <a:lnTo>
                    <a:pt x="55" y="43"/>
                  </a:lnTo>
                  <a:lnTo>
                    <a:pt x="45" y="51"/>
                  </a:lnTo>
                  <a:lnTo>
                    <a:pt x="37" y="67"/>
                  </a:lnTo>
                  <a:lnTo>
                    <a:pt x="16" y="62"/>
                  </a:lnTo>
                  <a:lnTo>
                    <a:pt x="7" y="91"/>
                  </a:lnTo>
                  <a:lnTo>
                    <a:pt x="0" y="96"/>
                  </a:lnTo>
                  <a:lnTo>
                    <a:pt x="7" y="133"/>
                  </a:lnTo>
                  <a:lnTo>
                    <a:pt x="30" y="156"/>
                  </a:lnTo>
                  <a:lnTo>
                    <a:pt x="41" y="149"/>
                  </a:lnTo>
                  <a:lnTo>
                    <a:pt x="54" y="158"/>
                  </a:lnTo>
                  <a:lnTo>
                    <a:pt x="56" y="171"/>
                  </a:lnTo>
                  <a:lnTo>
                    <a:pt x="48" y="203"/>
                  </a:lnTo>
                  <a:lnTo>
                    <a:pt x="61" y="218"/>
                  </a:lnTo>
                  <a:lnTo>
                    <a:pt x="103" y="203"/>
                  </a:lnTo>
                  <a:lnTo>
                    <a:pt x="103" y="211"/>
                  </a:lnTo>
                  <a:lnTo>
                    <a:pt x="123" y="204"/>
                  </a:lnTo>
                  <a:lnTo>
                    <a:pt x="123" y="191"/>
                  </a:lnTo>
                  <a:lnTo>
                    <a:pt x="131" y="185"/>
                  </a:lnTo>
                  <a:lnTo>
                    <a:pt x="143" y="191"/>
                  </a:lnTo>
                  <a:lnTo>
                    <a:pt x="171" y="198"/>
                  </a:lnTo>
                  <a:lnTo>
                    <a:pt x="177" y="209"/>
                  </a:lnTo>
                  <a:lnTo>
                    <a:pt x="198" y="212"/>
                  </a:lnTo>
                  <a:lnTo>
                    <a:pt x="192" y="218"/>
                  </a:lnTo>
                  <a:lnTo>
                    <a:pt x="198" y="226"/>
                  </a:lnTo>
                  <a:lnTo>
                    <a:pt x="211" y="222"/>
                  </a:lnTo>
                  <a:lnTo>
                    <a:pt x="247" y="196"/>
                  </a:lnTo>
                  <a:lnTo>
                    <a:pt x="256" y="162"/>
                  </a:lnTo>
                  <a:lnTo>
                    <a:pt x="229" y="15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7" name="Freeform 107">
              <a:extLst>
                <a:ext uri="{FF2B5EF4-FFF2-40B4-BE49-F238E27FC236}">
                  <a16:creationId xmlns:a16="http://schemas.microsoft.com/office/drawing/2014/main" id="{45A74872-06C5-47D5-A995-B0F9E1C01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2296"/>
              <a:ext cx="256" cy="226"/>
            </a:xfrm>
            <a:custGeom>
              <a:avLst/>
              <a:gdLst/>
              <a:ahLst/>
              <a:cxnLst>
                <a:cxn ang="0">
                  <a:pos x="229" y="158"/>
                </a:cxn>
                <a:cxn ang="0">
                  <a:pos x="212" y="167"/>
                </a:cxn>
                <a:cxn ang="0">
                  <a:pos x="202" y="141"/>
                </a:cxn>
                <a:cxn ang="0">
                  <a:pos x="211" y="134"/>
                </a:cxn>
                <a:cxn ang="0">
                  <a:pos x="193" y="137"/>
                </a:cxn>
                <a:cxn ang="0">
                  <a:pos x="165" y="74"/>
                </a:cxn>
                <a:cxn ang="0">
                  <a:pos x="163" y="72"/>
                </a:cxn>
                <a:cxn ang="0">
                  <a:pos x="174" y="57"/>
                </a:cxn>
                <a:cxn ang="0">
                  <a:pos x="164" y="32"/>
                </a:cxn>
                <a:cxn ang="0">
                  <a:pos x="150" y="0"/>
                </a:cxn>
                <a:cxn ang="0">
                  <a:pos x="149" y="1"/>
                </a:cxn>
                <a:cxn ang="0">
                  <a:pos x="146" y="2"/>
                </a:cxn>
                <a:cxn ang="0">
                  <a:pos x="146" y="5"/>
                </a:cxn>
                <a:cxn ang="0">
                  <a:pos x="141" y="7"/>
                </a:cxn>
                <a:cxn ang="0">
                  <a:pos x="139" y="7"/>
                </a:cxn>
                <a:cxn ang="0">
                  <a:pos x="139" y="10"/>
                </a:cxn>
                <a:cxn ang="0">
                  <a:pos x="140" y="14"/>
                </a:cxn>
                <a:cxn ang="0">
                  <a:pos x="139" y="17"/>
                </a:cxn>
                <a:cxn ang="0">
                  <a:pos x="134" y="19"/>
                </a:cxn>
                <a:cxn ang="0">
                  <a:pos x="132" y="20"/>
                </a:cxn>
                <a:cxn ang="0">
                  <a:pos x="139" y="27"/>
                </a:cxn>
                <a:cxn ang="0">
                  <a:pos x="139" y="28"/>
                </a:cxn>
                <a:cxn ang="0">
                  <a:pos x="134" y="30"/>
                </a:cxn>
                <a:cxn ang="0">
                  <a:pos x="127" y="34"/>
                </a:cxn>
                <a:cxn ang="0">
                  <a:pos x="122" y="37"/>
                </a:cxn>
                <a:cxn ang="0">
                  <a:pos x="119" y="37"/>
                </a:cxn>
                <a:cxn ang="0">
                  <a:pos x="118" y="32"/>
                </a:cxn>
                <a:cxn ang="0">
                  <a:pos x="116" y="27"/>
                </a:cxn>
                <a:cxn ang="0">
                  <a:pos x="113" y="24"/>
                </a:cxn>
                <a:cxn ang="0">
                  <a:pos x="108" y="25"/>
                </a:cxn>
                <a:cxn ang="0">
                  <a:pos x="99" y="24"/>
                </a:cxn>
                <a:cxn ang="0">
                  <a:pos x="90" y="27"/>
                </a:cxn>
                <a:cxn ang="0">
                  <a:pos x="81" y="21"/>
                </a:cxn>
                <a:cxn ang="0">
                  <a:pos x="75" y="24"/>
                </a:cxn>
                <a:cxn ang="0">
                  <a:pos x="79" y="45"/>
                </a:cxn>
                <a:cxn ang="0">
                  <a:pos x="55" y="43"/>
                </a:cxn>
                <a:cxn ang="0">
                  <a:pos x="45" y="51"/>
                </a:cxn>
                <a:cxn ang="0">
                  <a:pos x="37" y="67"/>
                </a:cxn>
                <a:cxn ang="0">
                  <a:pos x="16" y="62"/>
                </a:cxn>
                <a:cxn ang="0">
                  <a:pos x="7" y="91"/>
                </a:cxn>
                <a:cxn ang="0">
                  <a:pos x="0" y="96"/>
                </a:cxn>
                <a:cxn ang="0">
                  <a:pos x="7" y="133"/>
                </a:cxn>
                <a:cxn ang="0">
                  <a:pos x="30" y="156"/>
                </a:cxn>
                <a:cxn ang="0">
                  <a:pos x="41" y="149"/>
                </a:cxn>
                <a:cxn ang="0">
                  <a:pos x="54" y="158"/>
                </a:cxn>
                <a:cxn ang="0">
                  <a:pos x="56" y="171"/>
                </a:cxn>
                <a:cxn ang="0">
                  <a:pos x="48" y="203"/>
                </a:cxn>
                <a:cxn ang="0">
                  <a:pos x="61" y="218"/>
                </a:cxn>
                <a:cxn ang="0">
                  <a:pos x="103" y="203"/>
                </a:cxn>
                <a:cxn ang="0">
                  <a:pos x="103" y="211"/>
                </a:cxn>
                <a:cxn ang="0">
                  <a:pos x="123" y="204"/>
                </a:cxn>
                <a:cxn ang="0">
                  <a:pos x="123" y="191"/>
                </a:cxn>
                <a:cxn ang="0">
                  <a:pos x="131" y="185"/>
                </a:cxn>
                <a:cxn ang="0">
                  <a:pos x="143" y="191"/>
                </a:cxn>
                <a:cxn ang="0">
                  <a:pos x="171" y="198"/>
                </a:cxn>
                <a:cxn ang="0">
                  <a:pos x="177" y="209"/>
                </a:cxn>
                <a:cxn ang="0">
                  <a:pos x="198" y="212"/>
                </a:cxn>
                <a:cxn ang="0">
                  <a:pos x="192" y="218"/>
                </a:cxn>
                <a:cxn ang="0">
                  <a:pos x="198" y="226"/>
                </a:cxn>
                <a:cxn ang="0">
                  <a:pos x="211" y="222"/>
                </a:cxn>
                <a:cxn ang="0">
                  <a:pos x="247" y="196"/>
                </a:cxn>
                <a:cxn ang="0">
                  <a:pos x="256" y="162"/>
                </a:cxn>
                <a:cxn ang="0">
                  <a:pos x="229" y="158"/>
                </a:cxn>
              </a:cxnLst>
              <a:rect l="0" t="0" r="r" b="b"/>
              <a:pathLst>
                <a:path w="256" h="226">
                  <a:moveTo>
                    <a:pt x="229" y="158"/>
                  </a:moveTo>
                  <a:lnTo>
                    <a:pt x="212" y="167"/>
                  </a:lnTo>
                  <a:lnTo>
                    <a:pt x="202" y="141"/>
                  </a:lnTo>
                  <a:lnTo>
                    <a:pt x="211" y="134"/>
                  </a:lnTo>
                  <a:lnTo>
                    <a:pt x="193" y="137"/>
                  </a:lnTo>
                  <a:lnTo>
                    <a:pt x="165" y="74"/>
                  </a:lnTo>
                  <a:lnTo>
                    <a:pt x="163" y="72"/>
                  </a:lnTo>
                  <a:lnTo>
                    <a:pt x="174" y="57"/>
                  </a:lnTo>
                  <a:lnTo>
                    <a:pt x="164" y="32"/>
                  </a:lnTo>
                  <a:lnTo>
                    <a:pt x="150" y="0"/>
                  </a:lnTo>
                  <a:lnTo>
                    <a:pt x="149" y="1"/>
                  </a:lnTo>
                  <a:lnTo>
                    <a:pt x="146" y="2"/>
                  </a:lnTo>
                  <a:lnTo>
                    <a:pt x="146" y="5"/>
                  </a:lnTo>
                  <a:lnTo>
                    <a:pt x="141" y="7"/>
                  </a:lnTo>
                  <a:lnTo>
                    <a:pt x="139" y="7"/>
                  </a:lnTo>
                  <a:lnTo>
                    <a:pt x="139" y="10"/>
                  </a:lnTo>
                  <a:lnTo>
                    <a:pt x="140" y="14"/>
                  </a:lnTo>
                  <a:lnTo>
                    <a:pt x="139" y="17"/>
                  </a:lnTo>
                  <a:lnTo>
                    <a:pt x="134" y="19"/>
                  </a:lnTo>
                  <a:lnTo>
                    <a:pt x="132" y="20"/>
                  </a:lnTo>
                  <a:lnTo>
                    <a:pt x="139" y="27"/>
                  </a:lnTo>
                  <a:lnTo>
                    <a:pt x="139" y="28"/>
                  </a:lnTo>
                  <a:lnTo>
                    <a:pt x="134" y="30"/>
                  </a:lnTo>
                  <a:lnTo>
                    <a:pt x="127" y="34"/>
                  </a:lnTo>
                  <a:lnTo>
                    <a:pt x="122" y="37"/>
                  </a:lnTo>
                  <a:lnTo>
                    <a:pt x="119" y="37"/>
                  </a:lnTo>
                  <a:lnTo>
                    <a:pt x="118" y="32"/>
                  </a:lnTo>
                  <a:lnTo>
                    <a:pt x="116" y="27"/>
                  </a:lnTo>
                  <a:lnTo>
                    <a:pt x="113" y="24"/>
                  </a:lnTo>
                  <a:lnTo>
                    <a:pt x="108" y="25"/>
                  </a:lnTo>
                  <a:lnTo>
                    <a:pt x="99" y="24"/>
                  </a:lnTo>
                  <a:lnTo>
                    <a:pt x="90" y="27"/>
                  </a:lnTo>
                  <a:lnTo>
                    <a:pt x="81" y="21"/>
                  </a:lnTo>
                  <a:lnTo>
                    <a:pt x="75" y="24"/>
                  </a:lnTo>
                  <a:lnTo>
                    <a:pt x="79" y="45"/>
                  </a:lnTo>
                  <a:lnTo>
                    <a:pt x="55" y="43"/>
                  </a:lnTo>
                  <a:lnTo>
                    <a:pt x="45" y="51"/>
                  </a:lnTo>
                  <a:lnTo>
                    <a:pt x="37" y="67"/>
                  </a:lnTo>
                  <a:lnTo>
                    <a:pt x="16" y="62"/>
                  </a:lnTo>
                  <a:lnTo>
                    <a:pt x="7" y="91"/>
                  </a:lnTo>
                  <a:lnTo>
                    <a:pt x="0" y="96"/>
                  </a:lnTo>
                  <a:lnTo>
                    <a:pt x="7" y="133"/>
                  </a:lnTo>
                  <a:lnTo>
                    <a:pt x="30" y="156"/>
                  </a:lnTo>
                  <a:lnTo>
                    <a:pt x="41" y="149"/>
                  </a:lnTo>
                  <a:lnTo>
                    <a:pt x="54" y="158"/>
                  </a:lnTo>
                  <a:lnTo>
                    <a:pt x="56" y="171"/>
                  </a:lnTo>
                  <a:lnTo>
                    <a:pt x="48" y="203"/>
                  </a:lnTo>
                  <a:lnTo>
                    <a:pt x="61" y="218"/>
                  </a:lnTo>
                  <a:lnTo>
                    <a:pt x="103" y="203"/>
                  </a:lnTo>
                  <a:lnTo>
                    <a:pt x="103" y="211"/>
                  </a:lnTo>
                  <a:lnTo>
                    <a:pt x="123" y="204"/>
                  </a:lnTo>
                  <a:lnTo>
                    <a:pt x="123" y="191"/>
                  </a:lnTo>
                  <a:lnTo>
                    <a:pt x="131" y="185"/>
                  </a:lnTo>
                  <a:lnTo>
                    <a:pt x="143" y="191"/>
                  </a:lnTo>
                  <a:lnTo>
                    <a:pt x="171" y="198"/>
                  </a:lnTo>
                  <a:lnTo>
                    <a:pt x="177" y="209"/>
                  </a:lnTo>
                  <a:lnTo>
                    <a:pt x="198" y="212"/>
                  </a:lnTo>
                  <a:lnTo>
                    <a:pt x="192" y="218"/>
                  </a:lnTo>
                  <a:lnTo>
                    <a:pt x="198" y="226"/>
                  </a:lnTo>
                  <a:lnTo>
                    <a:pt x="211" y="222"/>
                  </a:lnTo>
                  <a:lnTo>
                    <a:pt x="247" y="196"/>
                  </a:lnTo>
                  <a:lnTo>
                    <a:pt x="256" y="162"/>
                  </a:lnTo>
                  <a:lnTo>
                    <a:pt x="229" y="15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08" name="Group 241">
            <a:extLst>
              <a:ext uri="{FF2B5EF4-FFF2-40B4-BE49-F238E27FC236}">
                <a16:creationId xmlns:a16="http://schemas.microsoft.com/office/drawing/2014/main" id="{6B620B49-F8B6-8317-BC1B-A04A803EC4EA}"/>
              </a:ext>
            </a:extLst>
          </p:cNvPr>
          <p:cNvGrpSpPr>
            <a:grpSpLocks/>
          </p:cNvGrpSpPr>
          <p:nvPr/>
        </p:nvGrpSpPr>
        <p:grpSpPr bwMode="auto">
          <a:xfrm>
            <a:off x="9132434" y="1514690"/>
            <a:ext cx="1654493" cy="2421500"/>
            <a:chOff x="1956" y="227"/>
            <a:chExt cx="1387" cy="2030"/>
          </a:xfrm>
          <a:solidFill>
            <a:srgbClr val="EB0000"/>
          </a:solidFill>
        </p:grpSpPr>
        <p:sp>
          <p:nvSpPr>
            <p:cNvPr id="309" name="Freeform 109">
              <a:extLst>
                <a:ext uri="{FF2B5EF4-FFF2-40B4-BE49-F238E27FC236}">
                  <a16:creationId xmlns:a16="http://schemas.microsoft.com/office/drawing/2014/main" id="{FD7FBB65-9D90-AB72-6930-A9CDFE0F4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1559"/>
              <a:ext cx="263" cy="163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45" y="154"/>
                </a:cxn>
                <a:cxn ang="0">
                  <a:pos x="77" y="163"/>
                </a:cxn>
                <a:cxn ang="0">
                  <a:pos x="117" y="151"/>
                </a:cxn>
                <a:cxn ang="0">
                  <a:pos x="126" y="151"/>
                </a:cxn>
                <a:cxn ang="0">
                  <a:pos x="140" y="121"/>
                </a:cxn>
                <a:cxn ang="0">
                  <a:pos x="182" y="90"/>
                </a:cxn>
                <a:cxn ang="0">
                  <a:pos x="220" y="94"/>
                </a:cxn>
                <a:cxn ang="0">
                  <a:pos x="263" y="66"/>
                </a:cxn>
                <a:cxn ang="0">
                  <a:pos x="257" y="54"/>
                </a:cxn>
                <a:cxn ang="0">
                  <a:pos x="232" y="41"/>
                </a:cxn>
                <a:cxn ang="0">
                  <a:pos x="213" y="41"/>
                </a:cxn>
                <a:cxn ang="0">
                  <a:pos x="205" y="31"/>
                </a:cxn>
                <a:cxn ang="0">
                  <a:pos x="208" y="8"/>
                </a:cxn>
                <a:cxn ang="0">
                  <a:pos x="205" y="0"/>
                </a:cxn>
                <a:cxn ang="0">
                  <a:pos x="178" y="0"/>
                </a:cxn>
                <a:cxn ang="0">
                  <a:pos x="122" y="31"/>
                </a:cxn>
                <a:cxn ang="0">
                  <a:pos x="117" y="29"/>
                </a:cxn>
                <a:cxn ang="0">
                  <a:pos x="109" y="49"/>
                </a:cxn>
                <a:cxn ang="0">
                  <a:pos x="91" y="62"/>
                </a:cxn>
                <a:cxn ang="0">
                  <a:pos x="94" y="75"/>
                </a:cxn>
                <a:cxn ang="0">
                  <a:pos x="109" y="83"/>
                </a:cxn>
                <a:cxn ang="0">
                  <a:pos x="109" y="95"/>
                </a:cxn>
                <a:cxn ang="0">
                  <a:pos x="68" y="117"/>
                </a:cxn>
                <a:cxn ang="0">
                  <a:pos x="38" y="109"/>
                </a:cxn>
                <a:cxn ang="0">
                  <a:pos x="16" y="130"/>
                </a:cxn>
                <a:cxn ang="0">
                  <a:pos x="0" y="141"/>
                </a:cxn>
                <a:cxn ang="0">
                  <a:pos x="0" y="147"/>
                </a:cxn>
              </a:cxnLst>
              <a:rect l="0" t="0" r="r" b="b"/>
              <a:pathLst>
                <a:path w="263" h="163">
                  <a:moveTo>
                    <a:pt x="0" y="147"/>
                  </a:moveTo>
                  <a:lnTo>
                    <a:pt x="45" y="154"/>
                  </a:lnTo>
                  <a:lnTo>
                    <a:pt x="77" y="163"/>
                  </a:lnTo>
                  <a:lnTo>
                    <a:pt x="117" y="151"/>
                  </a:lnTo>
                  <a:lnTo>
                    <a:pt x="126" y="151"/>
                  </a:lnTo>
                  <a:lnTo>
                    <a:pt x="140" y="121"/>
                  </a:lnTo>
                  <a:lnTo>
                    <a:pt x="182" y="90"/>
                  </a:lnTo>
                  <a:lnTo>
                    <a:pt x="220" y="94"/>
                  </a:lnTo>
                  <a:lnTo>
                    <a:pt x="263" y="66"/>
                  </a:lnTo>
                  <a:lnTo>
                    <a:pt x="257" y="54"/>
                  </a:lnTo>
                  <a:lnTo>
                    <a:pt x="232" y="41"/>
                  </a:lnTo>
                  <a:lnTo>
                    <a:pt x="213" y="41"/>
                  </a:lnTo>
                  <a:lnTo>
                    <a:pt x="205" y="31"/>
                  </a:lnTo>
                  <a:lnTo>
                    <a:pt x="208" y="8"/>
                  </a:lnTo>
                  <a:lnTo>
                    <a:pt x="205" y="0"/>
                  </a:lnTo>
                  <a:lnTo>
                    <a:pt x="178" y="0"/>
                  </a:lnTo>
                  <a:lnTo>
                    <a:pt x="122" y="31"/>
                  </a:lnTo>
                  <a:lnTo>
                    <a:pt x="117" y="29"/>
                  </a:lnTo>
                  <a:lnTo>
                    <a:pt x="109" y="49"/>
                  </a:lnTo>
                  <a:lnTo>
                    <a:pt x="91" y="62"/>
                  </a:lnTo>
                  <a:lnTo>
                    <a:pt x="94" y="75"/>
                  </a:lnTo>
                  <a:lnTo>
                    <a:pt x="109" y="83"/>
                  </a:lnTo>
                  <a:lnTo>
                    <a:pt x="109" y="95"/>
                  </a:lnTo>
                  <a:lnTo>
                    <a:pt x="68" y="117"/>
                  </a:lnTo>
                  <a:lnTo>
                    <a:pt x="38" y="109"/>
                  </a:lnTo>
                  <a:lnTo>
                    <a:pt x="16" y="130"/>
                  </a:lnTo>
                  <a:lnTo>
                    <a:pt x="0" y="141"/>
                  </a:lnTo>
                  <a:lnTo>
                    <a:pt x="0" y="14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" name="Freeform 110">
              <a:extLst>
                <a:ext uri="{FF2B5EF4-FFF2-40B4-BE49-F238E27FC236}">
                  <a16:creationId xmlns:a16="http://schemas.microsoft.com/office/drawing/2014/main" id="{D90367A8-47F0-5C68-4A96-360A6DC33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1559"/>
              <a:ext cx="263" cy="163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45" y="154"/>
                </a:cxn>
                <a:cxn ang="0">
                  <a:pos x="77" y="163"/>
                </a:cxn>
                <a:cxn ang="0">
                  <a:pos x="117" y="151"/>
                </a:cxn>
                <a:cxn ang="0">
                  <a:pos x="126" y="151"/>
                </a:cxn>
                <a:cxn ang="0">
                  <a:pos x="140" y="121"/>
                </a:cxn>
                <a:cxn ang="0">
                  <a:pos x="182" y="90"/>
                </a:cxn>
                <a:cxn ang="0">
                  <a:pos x="220" y="94"/>
                </a:cxn>
                <a:cxn ang="0">
                  <a:pos x="263" y="66"/>
                </a:cxn>
                <a:cxn ang="0">
                  <a:pos x="257" y="54"/>
                </a:cxn>
                <a:cxn ang="0">
                  <a:pos x="232" y="41"/>
                </a:cxn>
                <a:cxn ang="0">
                  <a:pos x="213" y="41"/>
                </a:cxn>
                <a:cxn ang="0">
                  <a:pos x="205" y="31"/>
                </a:cxn>
                <a:cxn ang="0">
                  <a:pos x="208" y="8"/>
                </a:cxn>
                <a:cxn ang="0">
                  <a:pos x="205" y="0"/>
                </a:cxn>
                <a:cxn ang="0">
                  <a:pos x="178" y="0"/>
                </a:cxn>
                <a:cxn ang="0">
                  <a:pos x="122" y="31"/>
                </a:cxn>
                <a:cxn ang="0">
                  <a:pos x="117" y="29"/>
                </a:cxn>
                <a:cxn ang="0">
                  <a:pos x="109" y="49"/>
                </a:cxn>
                <a:cxn ang="0">
                  <a:pos x="91" y="62"/>
                </a:cxn>
                <a:cxn ang="0">
                  <a:pos x="94" y="75"/>
                </a:cxn>
                <a:cxn ang="0">
                  <a:pos x="109" y="83"/>
                </a:cxn>
                <a:cxn ang="0">
                  <a:pos x="109" y="95"/>
                </a:cxn>
                <a:cxn ang="0">
                  <a:pos x="68" y="117"/>
                </a:cxn>
                <a:cxn ang="0">
                  <a:pos x="38" y="109"/>
                </a:cxn>
                <a:cxn ang="0">
                  <a:pos x="16" y="130"/>
                </a:cxn>
                <a:cxn ang="0">
                  <a:pos x="0" y="141"/>
                </a:cxn>
                <a:cxn ang="0">
                  <a:pos x="0" y="147"/>
                </a:cxn>
              </a:cxnLst>
              <a:rect l="0" t="0" r="r" b="b"/>
              <a:pathLst>
                <a:path w="263" h="163">
                  <a:moveTo>
                    <a:pt x="0" y="147"/>
                  </a:moveTo>
                  <a:lnTo>
                    <a:pt x="45" y="154"/>
                  </a:lnTo>
                  <a:lnTo>
                    <a:pt x="77" y="163"/>
                  </a:lnTo>
                  <a:lnTo>
                    <a:pt x="117" y="151"/>
                  </a:lnTo>
                  <a:lnTo>
                    <a:pt x="126" y="151"/>
                  </a:lnTo>
                  <a:lnTo>
                    <a:pt x="140" y="121"/>
                  </a:lnTo>
                  <a:lnTo>
                    <a:pt x="182" y="90"/>
                  </a:lnTo>
                  <a:lnTo>
                    <a:pt x="220" y="94"/>
                  </a:lnTo>
                  <a:lnTo>
                    <a:pt x="263" y="66"/>
                  </a:lnTo>
                  <a:lnTo>
                    <a:pt x="257" y="54"/>
                  </a:lnTo>
                  <a:lnTo>
                    <a:pt x="232" y="41"/>
                  </a:lnTo>
                  <a:lnTo>
                    <a:pt x="213" y="41"/>
                  </a:lnTo>
                  <a:lnTo>
                    <a:pt x="205" y="31"/>
                  </a:lnTo>
                  <a:lnTo>
                    <a:pt x="208" y="8"/>
                  </a:lnTo>
                  <a:lnTo>
                    <a:pt x="205" y="0"/>
                  </a:lnTo>
                  <a:lnTo>
                    <a:pt x="178" y="0"/>
                  </a:lnTo>
                  <a:lnTo>
                    <a:pt x="122" y="31"/>
                  </a:lnTo>
                  <a:lnTo>
                    <a:pt x="117" y="29"/>
                  </a:lnTo>
                  <a:lnTo>
                    <a:pt x="109" y="49"/>
                  </a:lnTo>
                  <a:lnTo>
                    <a:pt x="91" y="62"/>
                  </a:lnTo>
                  <a:lnTo>
                    <a:pt x="94" y="75"/>
                  </a:lnTo>
                  <a:lnTo>
                    <a:pt x="109" y="83"/>
                  </a:lnTo>
                  <a:lnTo>
                    <a:pt x="109" y="95"/>
                  </a:lnTo>
                  <a:lnTo>
                    <a:pt x="68" y="117"/>
                  </a:lnTo>
                  <a:lnTo>
                    <a:pt x="38" y="109"/>
                  </a:lnTo>
                  <a:lnTo>
                    <a:pt x="16" y="130"/>
                  </a:lnTo>
                  <a:lnTo>
                    <a:pt x="0" y="141"/>
                  </a:lnTo>
                  <a:lnTo>
                    <a:pt x="0" y="14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1" name="Freeform 111">
              <a:extLst>
                <a:ext uri="{FF2B5EF4-FFF2-40B4-BE49-F238E27FC236}">
                  <a16:creationId xmlns:a16="http://schemas.microsoft.com/office/drawing/2014/main" id="{F307A0FA-52F8-7DA6-D6A9-E6636516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1693"/>
              <a:ext cx="83" cy="123"/>
            </a:xfrm>
            <a:custGeom>
              <a:avLst/>
              <a:gdLst/>
              <a:ahLst/>
              <a:cxnLst>
                <a:cxn ang="0">
                  <a:pos x="75" y="26"/>
                </a:cxn>
                <a:cxn ang="0">
                  <a:pos x="83" y="1"/>
                </a:cxn>
                <a:cxn ang="0">
                  <a:pos x="77" y="0"/>
                </a:cxn>
                <a:cxn ang="0">
                  <a:pos x="33" y="33"/>
                </a:cxn>
                <a:cxn ang="0">
                  <a:pos x="17" y="52"/>
                </a:cxn>
                <a:cxn ang="0">
                  <a:pos x="23" y="58"/>
                </a:cxn>
                <a:cxn ang="0">
                  <a:pos x="29" y="55"/>
                </a:cxn>
                <a:cxn ang="0">
                  <a:pos x="40" y="62"/>
                </a:cxn>
                <a:cxn ang="0">
                  <a:pos x="37" y="64"/>
                </a:cxn>
                <a:cxn ang="0">
                  <a:pos x="24" y="68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8" y="123"/>
                </a:cxn>
                <a:cxn ang="0">
                  <a:pos x="17" y="118"/>
                </a:cxn>
                <a:cxn ang="0">
                  <a:pos x="75" y="26"/>
                </a:cxn>
              </a:cxnLst>
              <a:rect l="0" t="0" r="r" b="b"/>
              <a:pathLst>
                <a:path w="83" h="123">
                  <a:moveTo>
                    <a:pt x="75" y="26"/>
                  </a:moveTo>
                  <a:lnTo>
                    <a:pt x="83" y="1"/>
                  </a:lnTo>
                  <a:lnTo>
                    <a:pt x="77" y="0"/>
                  </a:lnTo>
                  <a:lnTo>
                    <a:pt x="33" y="33"/>
                  </a:lnTo>
                  <a:lnTo>
                    <a:pt x="17" y="52"/>
                  </a:lnTo>
                  <a:lnTo>
                    <a:pt x="23" y="58"/>
                  </a:lnTo>
                  <a:lnTo>
                    <a:pt x="29" y="55"/>
                  </a:lnTo>
                  <a:lnTo>
                    <a:pt x="40" y="62"/>
                  </a:lnTo>
                  <a:lnTo>
                    <a:pt x="37" y="64"/>
                  </a:lnTo>
                  <a:lnTo>
                    <a:pt x="24" y="68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8" y="123"/>
                  </a:lnTo>
                  <a:lnTo>
                    <a:pt x="17" y="118"/>
                  </a:lnTo>
                  <a:lnTo>
                    <a:pt x="75" y="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" name="Freeform 112">
              <a:extLst>
                <a:ext uri="{FF2B5EF4-FFF2-40B4-BE49-F238E27FC236}">
                  <a16:creationId xmlns:a16="http://schemas.microsoft.com/office/drawing/2014/main" id="{C03F35CE-63B9-831D-EE91-F23325D90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1693"/>
              <a:ext cx="83" cy="123"/>
            </a:xfrm>
            <a:custGeom>
              <a:avLst/>
              <a:gdLst/>
              <a:ahLst/>
              <a:cxnLst>
                <a:cxn ang="0">
                  <a:pos x="75" y="26"/>
                </a:cxn>
                <a:cxn ang="0">
                  <a:pos x="83" y="1"/>
                </a:cxn>
                <a:cxn ang="0">
                  <a:pos x="77" y="0"/>
                </a:cxn>
                <a:cxn ang="0">
                  <a:pos x="33" y="33"/>
                </a:cxn>
                <a:cxn ang="0">
                  <a:pos x="17" y="52"/>
                </a:cxn>
                <a:cxn ang="0">
                  <a:pos x="23" y="58"/>
                </a:cxn>
                <a:cxn ang="0">
                  <a:pos x="29" y="55"/>
                </a:cxn>
                <a:cxn ang="0">
                  <a:pos x="40" y="62"/>
                </a:cxn>
                <a:cxn ang="0">
                  <a:pos x="37" y="64"/>
                </a:cxn>
                <a:cxn ang="0">
                  <a:pos x="24" y="68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8" y="123"/>
                </a:cxn>
                <a:cxn ang="0">
                  <a:pos x="17" y="118"/>
                </a:cxn>
                <a:cxn ang="0">
                  <a:pos x="75" y="26"/>
                </a:cxn>
              </a:cxnLst>
              <a:rect l="0" t="0" r="r" b="b"/>
              <a:pathLst>
                <a:path w="83" h="123">
                  <a:moveTo>
                    <a:pt x="75" y="26"/>
                  </a:moveTo>
                  <a:lnTo>
                    <a:pt x="83" y="1"/>
                  </a:lnTo>
                  <a:lnTo>
                    <a:pt x="77" y="0"/>
                  </a:lnTo>
                  <a:lnTo>
                    <a:pt x="33" y="33"/>
                  </a:lnTo>
                  <a:lnTo>
                    <a:pt x="17" y="52"/>
                  </a:lnTo>
                  <a:lnTo>
                    <a:pt x="23" y="58"/>
                  </a:lnTo>
                  <a:lnTo>
                    <a:pt x="29" y="55"/>
                  </a:lnTo>
                  <a:lnTo>
                    <a:pt x="40" y="62"/>
                  </a:lnTo>
                  <a:lnTo>
                    <a:pt x="37" y="64"/>
                  </a:lnTo>
                  <a:lnTo>
                    <a:pt x="24" y="68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8" y="123"/>
                  </a:lnTo>
                  <a:lnTo>
                    <a:pt x="17" y="118"/>
                  </a:lnTo>
                  <a:lnTo>
                    <a:pt x="75" y="2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7" name="Freeform 113">
              <a:extLst>
                <a:ext uri="{FF2B5EF4-FFF2-40B4-BE49-F238E27FC236}">
                  <a16:creationId xmlns:a16="http://schemas.microsoft.com/office/drawing/2014/main" id="{B309D1DE-EF9D-FDFC-8D60-81BBBF050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" y="1701"/>
              <a:ext cx="32" cy="31"/>
            </a:xfrm>
            <a:custGeom>
              <a:avLst/>
              <a:gdLst/>
              <a:ahLst/>
              <a:cxnLst>
                <a:cxn ang="0">
                  <a:pos x="17" y="22"/>
                </a:cxn>
                <a:cxn ang="0">
                  <a:pos x="32" y="2"/>
                </a:cxn>
                <a:cxn ang="0">
                  <a:pos x="25" y="0"/>
                </a:cxn>
                <a:cxn ang="0">
                  <a:pos x="0" y="25"/>
                </a:cxn>
                <a:cxn ang="0">
                  <a:pos x="6" y="31"/>
                </a:cxn>
                <a:cxn ang="0">
                  <a:pos x="17" y="22"/>
                </a:cxn>
              </a:cxnLst>
              <a:rect l="0" t="0" r="r" b="b"/>
              <a:pathLst>
                <a:path w="32" h="31">
                  <a:moveTo>
                    <a:pt x="17" y="22"/>
                  </a:moveTo>
                  <a:lnTo>
                    <a:pt x="32" y="2"/>
                  </a:lnTo>
                  <a:lnTo>
                    <a:pt x="25" y="0"/>
                  </a:lnTo>
                  <a:lnTo>
                    <a:pt x="0" y="25"/>
                  </a:lnTo>
                  <a:lnTo>
                    <a:pt x="6" y="31"/>
                  </a:lnTo>
                  <a:lnTo>
                    <a:pt x="17" y="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8" name="Freeform 114">
              <a:extLst>
                <a:ext uri="{FF2B5EF4-FFF2-40B4-BE49-F238E27FC236}">
                  <a16:creationId xmlns:a16="http://schemas.microsoft.com/office/drawing/2014/main" id="{3740CD67-4527-6D24-4B67-91195A09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" y="1701"/>
              <a:ext cx="32" cy="31"/>
            </a:xfrm>
            <a:custGeom>
              <a:avLst/>
              <a:gdLst/>
              <a:ahLst/>
              <a:cxnLst>
                <a:cxn ang="0">
                  <a:pos x="17" y="22"/>
                </a:cxn>
                <a:cxn ang="0">
                  <a:pos x="32" y="2"/>
                </a:cxn>
                <a:cxn ang="0">
                  <a:pos x="25" y="0"/>
                </a:cxn>
                <a:cxn ang="0">
                  <a:pos x="0" y="25"/>
                </a:cxn>
                <a:cxn ang="0">
                  <a:pos x="6" y="31"/>
                </a:cxn>
                <a:cxn ang="0">
                  <a:pos x="17" y="22"/>
                </a:cxn>
              </a:cxnLst>
              <a:rect l="0" t="0" r="r" b="b"/>
              <a:pathLst>
                <a:path w="32" h="31">
                  <a:moveTo>
                    <a:pt x="17" y="22"/>
                  </a:moveTo>
                  <a:lnTo>
                    <a:pt x="32" y="2"/>
                  </a:lnTo>
                  <a:lnTo>
                    <a:pt x="25" y="0"/>
                  </a:lnTo>
                  <a:lnTo>
                    <a:pt x="0" y="25"/>
                  </a:lnTo>
                  <a:lnTo>
                    <a:pt x="6" y="31"/>
                  </a:lnTo>
                  <a:lnTo>
                    <a:pt x="17" y="2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9" name="Freeform 115">
              <a:extLst>
                <a:ext uri="{FF2B5EF4-FFF2-40B4-BE49-F238E27FC236}">
                  <a16:creationId xmlns:a16="http://schemas.microsoft.com/office/drawing/2014/main" id="{FA1B5274-B2CF-945E-6A72-5C946DB1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768"/>
              <a:ext cx="102" cy="121"/>
            </a:xfrm>
            <a:custGeom>
              <a:avLst/>
              <a:gdLst/>
              <a:ahLst/>
              <a:cxnLst>
                <a:cxn ang="0">
                  <a:pos x="88" y="56"/>
                </a:cxn>
                <a:cxn ang="0">
                  <a:pos x="84" y="16"/>
                </a:cxn>
                <a:cxn ang="0">
                  <a:pos x="77" y="0"/>
                </a:cxn>
                <a:cxn ang="0">
                  <a:pos x="37" y="32"/>
                </a:cxn>
                <a:cxn ang="0">
                  <a:pos x="33" y="19"/>
                </a:cxn>
                <a:cxn ang="0">
                  <a:pos x="15" y="32"/>
                </a:cxn>
                <a:cxn ang="0">
                  <a:pos x="0" y="86"/>
                </a:cxn>
                <a:cxn ang="0">
                  <a:pos x="5" y="88"/>
                </a:cxn>
                <a:cxn ang="0">
                  <a:pos x="8" y="88"/>
                </a:cxn>
                <a:cxn ang="0">
                  <a:pos x="21" y="70"/>
                </a:cxn>
                <a:cxn ang="0">
                  <a:pos x="42" y="51"/>
                </a:cxn>
                <a:cxn ang="0">
                  <a:pos x="49" y="58"/>
                </a:cxn>
                <a:cxn ang="0">
                  <a:pos x="40" y="70"/>
                </a:cxn>
                <a:cxn ang="0">
                  <a:pos x="54" y="95"/>
                </a:cxn>
                <a:cxn ang="0">
                  <a:pos x="37" y="111"/>
                </a:cxn>
                <a:cxn ang="0">
                  <a:pos x="40" y="121"/>
                </a:cxn>
                <a:cxn ang="0">
                  <a:pos x="49" y="121"/>
                </a:cxn>
                <a:cxn ang="0">
                  <a:pos x="65" y="109"/>
                </a:cxn>
                <a:cxn ang="0">
                  <a:pos x="90" y="97"/>
                </a:cxn>
                <a:cxn ang="0">
                  <a:pos x="102" y="74"/>
                </a:cxn>
                <a:cxn ang="0">
                  <a:pos x="88" y="56"/>
                </a:cxn>
              </a:cxnLst>
              <a:rect l="0" t="0" r="r" b="b"/>
              <a:pathLst>
                <a:path w="102" h="121">
                  <a:moveTo>
                    <a:pt x="88" y="56"/>
                  </a:moveTo>
                  <a:lnTo>
                    <a:pt x="84" y="16"/>
                  </a:lnTo>
                  <a:lnTo>
                    <a:pt x="77" y="0"/>
                  </a:lnTo>
                  <a:lnTo>
                    <a:pt x="37" y="32"/>
                  </a:lnTo>
                  <a:lnTo>
                    <a:pt x="33" y="19"/>
                  </a:lnTo>
                  <a:lnTo>
                    <a:pt x="15" y="32"/>
                  </a:lnTo>
                  <a:lnTo>
                    <a:pt x="0" y="86"/>
                  </a:lnTo>
                  <a:lnTo>
                    <a:pt x="5" y="88"/>
                  </a:lnTo>
                  <a:lnTo>
                    <a:pt x="8" y="88"/>
                  </a:lnTo>
                  <a:lnTo>
                    <a:pt x="21" y="70"/>
                  </a:lnTo>
                  <a:lnTo>
                    <a:pt x="42" y="51"/>
                  </a:lnTo>
                  <a:lnTo>
                    <a:pt x="49" y="58"/>
                  </a:lnTo>
                  <a:lnTo>
                    <a:pt x="40" y="70"/>
                  </a:lnTo>
                  <a:lnTo>
                    <a:pt x="54" y="95"/>
                  </a:lnTo>
                  <a:lnTo>
                    <a:pt x="37" y="111"/>
                  </a:lnTo>
                  <a:lnTo>
                    <a:pt x="40" y="121"/>
                  </a:lnTo>
                  <a:lnTo>
                    <a:pt x="49" y="121"/>
                  </a:lnTo>
                  <a:lnTo>
                    <a:pt x="65" y="109"/>
                  </a:lnTo>
                  <a:lnTo>
                    <a:pt x="90" y="97"/>
                  </a:lnTo>
                  <a:lnTo>
                    <a:pt x="102" y="74"/>
                  </a:lnTo>
                  <a:lnTo>
                    <a:pt x="88" y="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0" name="Freeform 116">
              <a:extLst>
                <a:ext uri="{FF2B5EF4-FFF2-40B4-BE49-F238E27FC236}">
                  <a16:creationId xmlns:a16="http://schemas.microsoft.com/office/drawing/2014/main" id="{422B6ED7-E7BE-6987-5AD9-98DD014C8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768"/>
              <a:ext cx="102" cy="121"/>
            </a:xfrm>
            <a:custGeom>
              <a:avLst/>
              <a:gdLst/>
              <a:ahLst/>
              <a:cxnLst>
                <a:cxn ang="0">
                  <a:pos x="88" y="56"/>
                </a:cxn>
                <a:cxn ang="0">
                  <a:pos x="84" y="16"/>
                </a:cxn>
                <a:cxn ang="0">
                  <a:pos x="77" y="0"/>
                </a:cxn>
                <a:cxn ang="0">
                  <a:pos x="37" y="32"/>
                </a:cxn>
                <a:cxn ang="0">
                  <a:pos x="33" y="19"/>
                </a:cxn>
                <a:cxn ang="0">
                  <a:pos x="15" y="32"/>
                </a:cxn>
                <a:cxn ang="0">
                  <a:pos x="0" y="86"/>
                </a:cxn>
                <a:cxn ang="0">
                  <a:pos x="5" y="88"/>
                </a:cxn>
                <a:cxn ang="0">
                  <a:pos x="8" y="88"/>
                </a:cxn>
                <a:cxn ang="0">
                  <a:pos x="21" y="70"/>
                </a:cxn>
                <a:cxn ang="0">
                  <a:pos x="42" y="51"/>
                </a:cxn>
                <a:cxn ang="0">
                  <a:pos x="49" y="58"/>
                </a:cxn>
                <a:cxn ang="0">
                  <a:pos x="40" y="70"/>
                </a:cxn>
                <a:cxn ang="0">
                  <a:pos x="54" y="95"/>
                </a:cxn>
                <a:cxn ang="0">
                  <a:pos x="37" y="111"/>
                </a:cxn>
                <a:cxn ang="0">
                  <a:pos x="40" y="121"/>
                </a:cxn>
                <a:cxn ang="0">
                  <a:pos x="49" y="121"/>
                </a:cxn>
                <a:cxn ang="0">
                  <a:pos x="65" y="109"/>
                </a:cxn>
                <a:cxn ang="0">
                  <a:pos x="90" y="97"/>
                </a:cxn>
                <a:cxn ang="0">
                  <a:pos x="102" y="74"/>
                </a:cxn>
                <a:cxn ang="0">
                  <a:pos x="88" y="56"/>
                </a:cxn>
              </a:cxnLst>
              <a:rect l="0" t="0" r="r" b="b"/>
              <a:pathLst>
                <a:path w="102" h="121">
                  <a:moveTo>
                    <a:pt x="88" y="56"/>
                  </a:moveTo>
                  <a:lnTo>
                    <a:pt x="84" y="16"/>
                  </a:lnTo>
                  <a:lnTo>
                    <a:pt x="77" y="0"/>
                  </a:lnTo>
                  <a:lnTo>
                    <a:pt x="37" y="32"/>
                  </a:lnTo>
                  <a:lnTo>
                    <a:pt x="33" y="19"/>
                  </a:lnTo>
                  <a:lnTo>
                    <a:pt x="15" y="32"/>
                  </a:lnTo>
                  <a:lnTo>
                    <a:pt x="0" y="86"/>
                  </a:lnTo>
                  <a:lnTo>
                    <a:pt x="5" y="88"/>
                  </a:lnTo>
                  <a:lnTo>
                    <a:pt x="8" y="88"/>
                  </a:lnTo>
                  <a:lnTo>
                    <a:pt x="21" y="70"/>
                  </a:lnTo>
                  <a:lnTo>
                    <a:pt x="42" y="51"/>
                  </a:lnTo>
                  <a:lnTo>
                    <a:pt x="49" y="58"/>
                  </a:lnTo>
                  <a:lnTo>
                    <a:pt x="40" y="70"/>
                  </a:lnTo>
                  <a:lnTo>
                    <a:pt x="54" y="95"/>
                  </a:lnTo>
                  <a:lnTo>
                    <a:pt x="37" y="111"/>
                  </a:lnTo>
                  <a:lnTo>
                    <a:pt x="40" y="121"/>
                  </a:lnTo>
                  <a:lnTo>
                    <a:pt x="49" y="121"/>
                  </a:lnTo>
                  <a:lnTo>
                    <a:pt x="65" y="109"/>
                  </a:lnTo>
                  <a:lnTo>
                    <a:pt x="90" y="97"/>
                  </a:lnTo>
                  <a:lnTo>
                    <a:pt x="102" y="74"/>
                  </a:lnTo>
                  <a:lnTo>
                    <a:pt x="88" y="5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1" name="Freeform 117">
              <a:extLst>
                <a:ext uri="{FF2B5EF4-FFF2-40B4-BE49-F238E27FC236}">
                  <a16:creationId xmlns:a16="http://schemas.microsoft.com/office/drawing/2014/main" id="{153C519B-3BDA-709C-EB51-74211F2EA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1782"/>
              <a:ext cx="33" cy="48"/>
            </a:xfrm>
            <a:custGeom>
              <a:avLst/>
              <a:gdLst/>
              <a:ahLst/>
              <a:cxnLst>
                <a:cxn ang="0">
                  <a:pos x="33" y="41"/>
                </a:cxn>
                <a:cxn ang="0">
                  <a:pos x="25" y="22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10" y="41"/>
                </a:cxn>
                <a:cxn ang="0">
                  <a:pos x="31" y="48"/>
                </a:cxn>
                <a:cxn ang="0">
                  <a:pos x="33" y="41"/>
                </a:cxn>
              </a:cxnLst>
              <a:rect l="0" t="0" r="r" b="b"/>
              <a:pathLst>
                <a:path w="33" h="48">
                  <a:moveTo>
                    <a:pt x="33" y="41"/>
                  </a:moveTo>
                  <a:lnTo>
                    <a:pt x="25" y="22"/>
                  </a:lnTo>
                  <a:lnTo>
                    <a:pt x="3" y="0"/>
                  </a:lnTo>
                  <a:lnTo>
                    <a:pt x="0" y="6"/>
                  </a:lnTo>
                  <a:lnTo>
                    <a:pt x="10" y="41"/>
                  </a:lnTo>
                  <a:lnTo>
                    <a:pt x="31" y="48"/>
                  </a:lnTo>
                  <a:lnTo>
                    <a:pt x="33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2" name="Freeform 118">
              <a:extLst>
                <a:ext uri="{FF2B5EF4-FFF2-40B4-BE49-F238E27FC236}">
                  <a16:creationId xmlns:a16="http://schemas.microsoft.com/office/drawing/2014/main" id="{82C30BB3-3FF9-98CA-3AB0-F1055F46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1782"/>
              <a:ext cx="33" cy="48"/>
            </a:xfrm>
            <a:custGeom>
              <a:avLst/>
              <a:gdLst/>
              <a:ahLst/>
              <a:cxnLst>
                <a:cxn ang="0">
                  <a:pos x="33" y="41"/>
                </a:cxn>
                <a:cxn ang="0">
                  <a:pos x="25" y="22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10" y="41"/>
                </a:cxn>
                <a:cxn ang="0">
                  <a:pos x="31" y="48"/>
                </a:cxn>
                <a:cxn ang="0">
                  <a:pos x="33" y="41"/>
                </a:cxn>
              </a:cxnLst>
              <a:rect l="0" t="0" r="r" b="b"/>
              <a:pathLst>
                <a:path w="33" h="48">
                  <a:moveTo>
                    <a:pt x="33" y="41"/>
                  </a:moveTo>
                  <a:lnTo>
                    <a:pt x="25" y="22"/>
                  </a:lnTo>
                  <a:lnTo>
                    <a:pt x="3" y="0"/>
                  </a:lnTo>
                  <a:lnTo>
                    <a:pt x="0" y="6"/>
                  </a:lnTo>
                  <a:lnTo>
                    <a:pt x="10" y="41"/>
                  </a:lnTo>
                  <a:lnTo>
                    <a:pt x="31" y="48"/>
                  </a:lnTo>
                  <a:lnTo>
                    <a:pt x="33" y="4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3" name="Freeform 119">
              <a:extLst>
                <a:ext uri="{FF2B5EF4-FFF2-40B4-BE49-F238E27FC236}">
                  <a16:creationId xmlns:a16="http://schemas.microsoft.com/office/drawing/2014/main" id="{4023E08B-F2B1-16F2-6B5F-0CD751023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851"/>
              <a:ext cx="69" cy="99"/>
            </a:xfrm>
            <a:custGeom>
              <a:avLst/>
              <a:gdLst/>
              <a:ahLst/>
              <a:cxnLst>
                <a:cxn ang="0">
                  <a:pos x="53" y="18"/>
                </a:cxn>
                <a:cxn ang="0">
                  <a:pos x="42" y="1"/>
                </a:cxn>
                <a:cxn ang="0">
                  <a:pos x="26" y="0"/>
                </a:cxn>
                <a:cxn ang="0">
                  <a:pos x="9" y="7"/>
                </a:cxn>
                <a:cxn ang="0">
                  <a:pos x="0" y="33"/>
                </a:cxn>
                <a:cxn ang="0">
                  <a:pos x="16" y="86"/>
                </a:cxn>
                <a:cxn ang="0">
                  <a:pos x="42" y="99"/>
                </a:cxn>
                <a:cxn ang="0">
                  <a:pos x="65" y="94"/>
                </a:cxn>
                <a:cxn ang="0">
                  <a:pos x="69" y="60"/>
                </a:cxn>
                <a:cxn ang="0">
                  <a:pos x="57" y="42"/>
                </a:cxn>
                <a:cxn ang="0">
                  <a:pos x="53" y="18"/>
                </a:cxn>
              </a:cxnLst>
              <a:rect l="0" t="0" r="r" b="b"/>
              <a:pathLst>
                <a:path w="69" h="99">
                  <a:moveTo>
                    <a:pt x="53" y="18"/>
                  </a:moveTo>
                  <a:lnTo>
                    <a:pt x="42" y="1"/>
                  </a:lnTo>
                  <a:lnTo>
                    <a:pt x="26" y="0"/>
                  </a:lnTo>
                  <a:lnTo>
                    <a:pt x="9" y="7"/>
                  </a:lnTo>
                  <a:lnTo>
                    <a:pt x="0" y="33"/>
                  </a:lnTo>
                  <a:lnTo>
                    <a:pt x="16" y="86"/>
                  </a:lnTo>
                  <a:lnTo>
                    <a:pt x="42" y="99"/>
                  </a:lnTo>
                  <a:lnTo>
                    <a:pt x="65" y="94"/>
                  </a:lnTo>
                  <a:lnTo>
                    <a:pt x="69" y="60"/>
                  </a:lnTo>
                  <a:lnTo>
                    <a:pt x="57" y="42"/>
                  </a:lnTo>
                  <a:lnTo>
                    <a:pt x="53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4" name="Freeform 120">
              <a:extLst>
                <a:ext uri="{FF2B5EF4-FFF2-40B4-BE49-F238E27FC236}">
                  <a16:creationId xmlns:a16="http://schemas.microsoft.com/office/drawing/2014/main" id="{7D0311DA-B6BB-C004-A54F-F8941EDDC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851"/>
              <a:ext cx="69" cy="99"/>
            </a:xfrm>
            <a:custGeom>
              <a:avLst/>
              <a:gdLst/>
              <a:ahLst/>
              <a:cxnLst>
                <a:cxn ang="0">
                  <a:pos x="53" y="18"/>
                </a:cxn>
                <a:cxn ang="0">
                  <a:pos x="42" y="1"/>
                </a:cxn>
                <a:cxn ang="0">
                  <a:pos x="26" y="0"/>
                </a:cxn>
                <a:cxn ang="0">
                  <a:pos x="9" y="7"/>
                </a:cxn>
                <a:cxn ang="0">
                  <a:pos x="0" y="33"/>
                </a:cxn>
                <a:cxn ang="0">
                  <a:pos x="16" y="86"/>
                </a:cxn>
                <a:cxn ang="0">
                  <a:pos x="42" y="99"/>
                </a:cxn>
                <a:cxn ang="0">
                  <a:pos x="65" y="94"/>
                </a:cxn>
                <a:cxn ang="0">
                  <a:pos x="69" y="60"/>
                </a:cxn>
                <a:cxn ang="0">
                  <a:pos x="57" y="42"/>
                </a:cxn>
                <a:cxn ang="0">
                  <a:pos x="53" y="18"/>
                </a:cxn>
              </a:cxnLst>
              <a:rect l="0" t="0" r="r" b="b"/>
              <a:pathLst>
                <a:path w="69" h="99">
                  <a:moveTo>
                    <a:pt x="53" y="18"/>
                  </a:moveTo>
                  <a:lnTo>
                    <a:pt x="42" y="1"/>
                  </a:lnTo>
                  <a:lnTo>
                    <a:pt x="26" y="0"/>
                  </a:lnTo>
                  <a:lnTo>
                    <a:pt x="9" y="7"/>
                  </a:lnTo>
                  <a:lnTo>
                    <a:pt x="0" y="33"/>
                  </a:lnTo>
                  <a:lnTo>
                    <a:pt x="16" y="86"/>
                  </a:lnTo>
                  <a:lnTo>
                    <a:pt x="42" y="99"/>
                  </a:lnTo>
                  <a:lnTo>
                    <a:pt x="65" y="94"/>
                  </a:lnTo>
                  <a:lnTo>
                    <a:pt x="69" y="60"/>
                  </a:lnTo>
                  <a:lnTo>
                    <a:pt x="57" y="42"/>
                  </a:lnTo>
                  <a:lnTo>
                    <a:pt x="53" y="1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5" name="Freeform 121">
              <a:extLst>
                <a:ext uri="{FF2B5EF4-FFF2-40B4-BE49-F238E27FC236}">
                  <a16:creationId xmlns:a16="http://schemas.microsoft.com/office/drawing/2014/main" id="{518AFDE3-6AF7-94C7-FF88-4D9281392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492"/>
              <a:ext cx="48" cy="44"/>
            </a:xfrm>
            <a:custGeom>
              <a:avLst/>
              <a:gdLst/>
              <a:ahLst/>
              <a:cxnLst>
                <a:cxn ang="0">
                  <a:pos x="30" y="27"/>
                </a:cxn>
                <a:cxn ang="0">
                  <a:pos x="48" y="4"/>
                </a:cxn>
                <a:cxn ang="0">
                  <a:pos x="42" y="0"/>
                </a:cxn>
                <a:cxn ang="0">
                  <a:pos x="7" y="24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30" y="27"/>
                </a:cxn>
              </a:cxnLst>
              <a:rect l="0" t="0" r="r" b="b"/>
              <a:pathLst>
                <a:path w="48" h="44">
                  <a:moveTo>
                    <a:pt x="30" y="27"/>
                  </a:moveTo>
                  <a:lnTo>
                    <a:pt x="48" y="4"/>
                  </a:lnTo>
                  <a:lnTo>
                    <a:pt x="42" y="0"/>
                  </a:lnTo>
                  <a:lnTo>
                    <a:pt x="7" y="2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30" y="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6" name="Freeform 122">
              <a:extLst>
                <a:ext uri="{FF2B5EF4-FFF2-40B4-BE49-F238E27FC236}">
                  <a16:creationId xmlns:a16="http://schemas.microsoft.com/office/drawing/2014/main" id="{6A95FB35-1E69-6590-D71A-7E27C3686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492"/>
              <a:ext cx="48" cy="44"/>
            </a:xfrm>
            <a:custGeom>
              <a:avLst/>
              <a:gdLst/>
              <a:ahLst/>
              <a:cxnLst>
                <a:cxn ang="0">
                  <a:pos x="30" y="27"/>
                </a:cxn>
                <a:cxn ang="0">
                  <a:pos x="48" y="4"/>
                </a:cxn>
                <a:cxn ang="0">
                  <a:pos x="42" y="0"/>
                </a:cxn>
                <a:cxn ang="0">
                  <a:pos x="7" y="24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30" y="27"/>
                </a:cxn>
              </a:cxnLst>
              <a:rect l="0" t="0" r="r" b="b"/>
              <a:pathLst>
                <a:path w="48" h="44">
                  <a:moveTo>
                    <a:pt x="30" y="27"/>
                  </a:moveTo>
                  <a:lnTo>
                    <a:pt x="48" y="4"/>
                  </a:lnTo>
                  <a:lnTo>
                    <a:pt x="42" y="0"/>
                  </a:lnTo>
                  <a:lnTo>
                    <a:pt x="7" y="2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30" y="2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7" name="Freeform 123">
              <a:extLst>
                <a:ext uri="{FF2B5EF4-FFF2-40B4-BE49-F238E27FC236}">
                  <a16:creationId xmlns:a16="http://schemas.microsoft.com/office/drawing/2014/main" id="{254B58FD-C0B5-4CBA-7607-001AA386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507"/>
              <a:ext cx="149" cy="138"/>
            </a:xfrm>
            <a:custGeom>
              <a:avLst/>
              <a:gdLst/>
              <a:ahLst/>
              <a:cxnLst>
                <a:cxn ang="0">
                  <a:pos x="84" y="42"/>
                </a:cxn>
                <a:cxn ang="0">
                  <a:pos x="53" y="3"/>
                </a:cxn>
                <a:cxn ang="0">
                  <a:pos x="38" y="0"/>
                </a:cxn>
                <a:cxn ang="0">
                  <a:pos x="10" y="16"/>
                </a:cxn>
                <a:cxn ang="0">
                  <a:pos x="10" y="23"/>
                </a:cxn>
                <a:cxn ang="0">
                  <a:pos x="3" y="37"/>
                </a:cxn>
                <a:cxn ang="0">
                  <a:pos x="9" y="42"/>
                </a:cxn>
                <a:cxn ang="0">
                  <a:pos x="26" y="46"/>
                </a:cxn>
                <a:cxn ang="0">
                  <a:pos x="44" y="59"/>
                </a:cxn>
                <a:cxn ang="0">
                  <a:pos x="69" y="59"/>
                </a:cxn>
                <a:cxn ang="0">
                  <a:pos x="69" y="65"/>
                </a:cxn>
                <a:cxn ang="0">
                  <a:pos x="44" y="79"/>
                </a:cxn>
                <a:cxn ang="0">
                  <a:pos x="38" y="99"/>
                </a:cxn>
                <a:cxn ang="0">
                  <a:pos x="51" y="99"/>
                </a:cxn>
                <a:cxn ang="0">
                  <a:pos x="63" y="105"/>
                </a:cxn>
                <a:cxn ang="0">
                  <a:pos x="59" y="108"/>
                </a:cxn>
                <a:cxn ang="0">
                  <a:pos x="28" y="120"/>
                </a:cxn>
                <a:cxn ang="0">
                  <a:pos x="7" y="111"/>
                </a:cxn>
                <a:cxn ang="0">
                  <a:pos x="0" y="120"/>
                </a:cxn>
                <a:cxn ang="0">
                  <a:pos x="1" y="131"/>
                </a:cxn>
                <a:cxn ang="0">
                  <a:pos x="17" y="138"/>
                </a:cxn>
                <a:cxn ang="0">
                  <a:pos x="28" y="131"/>
                </a:cxn>
                <a:cxn ang="0">
                  <a:pos x="53" y="129"/>
                </a:cxn>
                <a:cxn ang="0">
                  <a:pos x="94" y="111"/>
                </a:cxn>
                <a:cxn ang="0">
                  <a:pos x="109" y="123"/>
                </a:cxn>
                <a:cxn ang="0">
                  <a:pos x="136" y="108"/>
                </a:cxn>
                <a:cxn ang="0">
                  <a:pos x="132" y="99"/>
                </a:cxn>
                <a:cxn ang="0">
                  <a:pos x="149" y="85"/>
                </a:cxn>
                <a:cxn ang="0">
                  <a:pos x="149" y="73"/>
                </a:cxn>
                <a:cxn ang="0">
                  <a:pos x="119" y="54"/>
                </a:cxn>
                <a:cxn ang="0">
                  <a:pos x="84" y="42"/>
                </a:cxn>
              </a:cxnLst>
              <a:rect l="0" t="0" r="r" b="b"/>
              <a:pathLst>
                <a:path w="149" h="138">
                  <a:moveTo>
                    <a:pt x="84" y="42"/>
                  </a:moveTo>
                  <a:lnTo>
                    <a:pt x="53" y="3"/>
                  </a:lnTo>
                  <a:lnTo>
                    <a:pt x="38" y="0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3" y="37"/>
                  </a:lnTo>
                  <a:lnTo>
                    <a:pt x="9" y="42"/>
                  </a:lnTo>
                  <a:lnTo>
                    <a:pt x="26" y="46"/>
                  </a:lnTo>
                  <a:lnTo>
                    <a:pt x="44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44" y="79"/>
                  </a:lnTo>
                  <a:lnTo>
                    <a:pt x="38" y="99"/>
                  </a:lnTo>
                  <a:lnTo>
                    <a:pt x="51" y="99"/>
                  </a:lnTo>
                  <a:lnTo>
                    <a:pt x="63" y="105"/>
                  </a:lnTo>
                  <a:lnTo>
                    <a:pt x="59" y="108"/>
                  </a:lnTo>
                  <a:lnTo>
                    <a:pt x="28" y="120"/>
                  </a:lnTo>
                  <a:lnTo>
                    <a:pt x="7" y="111"/>
                  </a:lnTo>
                  <a:lnTo>
                    <a:pt x="0" y="120"/>
                  </a:lnTo>
                  <a:lnTo>
                    <a:pt x="1" y="131"/>
                  </a:lnTo>
                  <a:lnTo>
                    <a:pt x="17" y="138"/>
                  </a:lnTo>
                  <a:lnTo>
                    <a:pt x="28" y="131"/>
                  </a:lnTo>
                  <a:lnTo>
                    <a:pt x="53" y="129"/>
                  </a:lnTo>
                  <a:lnTo>
                    <a:pt x="94" y="111"/>
                  </a:lnTo>
                  <a:lnTo>
                    <a:pt x="109" y="123"/>
                  </a:lnTo>
                  <a:lnTo>
                    <a:pt x="136" y="108"/>
                  </a:lnTo>
                  <a:lnTo>
                    <a:pt x="132" y="99"/>
                  </a:lnTo>
                  <a:lnTo>
                    <a:pt x="149" y="85"/>
                  </a:lnTo>
                  <a:lnTo>
                    <a:pt x="149" y="73"/>
                  </a:lnTo>
                  <a:lnTo>
                    <a:pt x="119" y="54"/>
                  </a:lnTo>
                  <a:lnTo>
                    <a:pt x="84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8" name="Freeform 124">
              <a:extLst>
                <a:ext uri="{FF2B5EF4-FFF2-40B4-BE49-F238E27FC236}">
                  <a16:creationId xmlns:a16="http://schemas.microsoft.com/office/drawing/2014/main" id="{C3255443-871F-C2B8-EE19-85DBC6823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507"/>
              <a:ext cx="149" cy="138"/>
            </a:xfrm>
            <a:custGeom>
              <a:avLst/>
              <a:gdLst/>
              <a:ahLst/>
              <a:cxnLst>
                <a:cxn ang="0">
                  <a:pos x="84" y="42"/>
                </a:cxn>
                <a:cxn ang="0">
                  <a:pos x="53" y="3"/>
                </a:cxn>
                <a:cxn ang="0">
                  <a:pos x="38" y="0"/>
                </a:cxn>
                <a:cxn ang="0">
                  <a:pos x="10" y="16"/>
                </a:cxn>
                <a:cxn ang="0">
                  <a:pos x="10" y="23"/>
                </a:cxn>
                <a:cxn ang="0">
                  <a:pos x="3" y="37"/>
                </a:cxn>
                <a:cxn ang="0">
                  <a:pos x="9" y="42"/>
                </a:cxn>
                <a:cxn ang="0">
                  <a:pos x="26" y="46"/>
                </a:cxn>
                <a:cxn ang="0">
                  <a:pos x="44" y="59"/>
                </a:cxn>
                <a:cxn ang="0">
                  <a:pos x="69" y="59"/>
                </a:cxn>
                <a:cxn ang="0">
                  <a:pos x="69" y="65"/>
                </a:cxn>
                <a:cxn ang="0">
                  <a:pos x="44" y="79"/>
                </a:cxn>
                <a:cxn ang="0">
                  <a:pos x="38" y="99"/>
                </a:cxn>
                <a:cxn ang="0">
                  <a:pos x="51" y="99"/>
                </a:cxn>
                <a:cxn ang="0">
                  <a:pos x="63" y="105"/>
                </a:cxn>
                <a:cxn ang="0">
                  <a:pos x="59" y="108"/>
                </a:cxn>
                <a:cxn ang="0">
                  <a:pos x="28" y="120"/>
                </a:cxn>
                <a:cxn ang="0">
                  <a:pos x="7" y="111"/>
                </a:cxn>
                <a:cxn ang="0">
                  <a:pos x="0" y="120"/>
                </a:cxn>
                <a:cxn ang="0">
                  <a:pos x="1" y="131"/>
                </a:cxn>
                <a:cxn ang="0">
                  <a:pos x="17" y="138"/>
                </a:cxn>
                <a:cxn ang="0">
                  <a:pos x="28" y="131"/>
                </a:cxn>
                <a:cxn ang="0">
                  <a:pos x="53" y="129"/>
                </a:cxn>
                <a:cxn ang="0">
                  <a:pos x="94" y="111"/>
                </a:cxn>
                <a:cxn ang="0">
                  <a:pos x="109" y="123"/>
                </a:cxn>
                <a:cxn ang="0">
                  <a:pos x="136" y="108"/>
                </a:cxn>
                <a:cxn ang="0">
                  <a:pos x="132" y="99"/>
                </a:cxn>
                <a:cxn ang="0">
                  <a:pos x="149" y="85"/>
                </a:cxn>
                <a:cxn ang="0">
                  <a:pos x="149" y="73"/>
                </a:cxn>
                <a:cxn ang="0">
                  <a:pos x="119" y="54"/>
                </a:cxn>
                <a:cxn ang="0">
                  <a:pos x="84" y="42"/>
                </a:cxn>
              </a:cxnLst>
              <a:rect l="0" t="0" r="r" b="b"/>
              <a:pathLst>
                <a:path w="149" h="138">
                  <a:moveTo>
                    <a:pt x="84" y="42"/>
                  </a:moveTo>
                  <a:lnTo>
                    <a:pt x="53" y="3"/>
                  </a:lnTo>
                  <a:lnTo>
                    <a:pt x="38" y="0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3" y="37"/>
                  </a:lnTo>
                  <a:lnTo>
                    <a:pt x="9" y="42"/>
                  </a:lnTo>
                  <a:lnTo>
                    <a:pt x="26" y="46"/>
                  </a:lnTo>
                  <a:lnTo>
                    <a:pt x="44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44" y="79"/>
                  </a:lnTo>
                  <a:lnTo>
                    <a:pt x="38" y="99"/>
                  </a:lnTo>
                  <a:lnTo>
                    <a:pt x="51" y="99"/>
                  </a:lnTo>
                  <a:lnTo>
                    <a:pt x="63" y="105"/>
                  </a:lnTo>
                  <a:lnTo>
                    <a:pt x="59" y="108"/>
                  </a:lnTo>
                  <a:lnTo>
                    <a:pt x="28" y="120"/>
                  </a:lnTo>
                  <a:lnTo>
                    <a:pt x="7" y="111"/>
                  </a:lnTo>
                  <a:lnTo>
                    <a:pt x="0" y="120"/>
                  </a:lnTo>
                  <a:lnTo>
                    <a:pt x="1" y="131"/>
                  </a:lnTo>
                  <a:lnTo>
                    <a:pt x="17" y="138"/>
                  </a:lnTo>
                  <a:lnTo>
                    <a:pt x="28" y="131"/>
                  </a:lnTo>
                  <a:lnTo>
                    <a:pt x="53" y="129"/>
                  </a:lnTo>
                  <a:lnTo>
                    <a:pt x="94" y="111"/>
                  </a:lnTo>
                  <a:lnTo>
                    <a:pt x="109" y="123"/>
                  </a:lnTo>
                  <a:lnTo>
                    <a:pt x="136" y="108"/>
                  </a:lnTo>
                  <a:lnTo>
                    <a:pt x="132" y="99"/>
                  </a:lnTo>
                  <a:lnTo>
                    <a:pt x="149" y="85"/>
                  </a:lnTo>
                  <a:lnTo>
                    <a:pt x="149" y="73"/>
                  </a:lnTo>
                  <a:lnTo>
                    <a:pt x="119" y="54"/>
                  </a:lnTo>
                  <a:lnTo>
                    <a:pt x="84" y="4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9" name="Freeform 125">
              <a:extLst>
                <a:ext uri="{FF2B5EF4-FFF2-40B4-BE49-F238E27FC236}">
                  <a16:creationId xmlns:a16="http://schemas.microsoft.com/office/drawing/2014/main" id="{7022C0DE-D464-7E2F-4535-81BC9800B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543"/>
              <a:ext cx="45" cy="33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45" y="1"/>
                </a:cxn>
                <a:cxn ang="0">
                  <a:pos x="40" y="0"/>
                </a:cxn>
                <a:cxn ang="0">
                  <a:pos x="26" y="8"/>
                </a:cxn>
                <a:cxn ang="0">
                  <a:pos x="6" y="9"/>
                </a:cxn>
                <a:cxn ang="0">
                  <a:pos x="0" y="23"/>
                </a:cxn>
                <a:cxn ang="0">
                  <a:pos x="6" y="33"/>
                </a:cxn>
                <a:cxn ang="0">
                  <a:pos x="13" y="33"/>
                </a:cxn>
                <a:cxn ang="0">
                  <a:pos x="23" y="20"/>
                </a:cxn>
              </a:cxnLst>
              <a:rect l="0" t="0" r="r" b="b"/>
              <a:pathLst>
                <a:path w="45" h="33">
                  <a:moveTo>
                    <a:pt x="23" y="20"/>
                  </a:moveTo>
                  <a:lnTo>
                    <a:pt x="45" y="1"/>
                  </a:lnTo>
                  <a:lnTo>
                    <a:pt x="40" y="0"/>
                  </a:lnTo>
                  <a:lnTo>
                    <a:pt x="26" y="8"/>
                  </a:lnTo>
                  <a:lnTo>
                    <a:pt x="6" y="9"/>
                  </a:lnTo>
                  <a:lnTo>
                    <a:pt x="0" y="23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23" y="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0" name="Freeform 126">
              <a:extLst>
                <a:ext uri="{FF2B5EF4-FFF2-40B4-BE49-F238E27FC236}">
                  <a16:creationId xmlns:a16="http://schemas.microsoft.com/office/drawing/2014/main" id="{03D7B74B-662D-9935-F715-7F04F4B9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543"/>
              <a:ext cx="45" cy="33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45" y="1"/>
                </a:cxn>
                <a:cxn ang="0">
                  <a:pos x="40" y="0"/>
                </a:cxn>
                <a:cxn ang="0">
                  <a:pos x="26" y="8"/>
                </a:cxn>
                <a:cxn ang="0">
                  <a:pos x="6" y="9"/>
                </a:cxn>
                <a:cxn ang="0">
                  <a:pos x="0" y="23"/>
                </a:cxn>
                <a:cxn ang="0">
                  <a:pos x="6" y="33"/>
                </a:cxn>
                <a:cxn ang="0">
                  <a:pos x="13" y="33"/>
                </a:cxn>
                <a:cxn ang="0">
                  <a:pos x="23" y="20"/>
                </a:cxn>
              </a:cxnLst>
              <a:rect l="0" t="0" r="r" b="b"/>
              <a:pathLst>
                <a:path w="45" h="33">
                  <a:moveTo>
                    <a:pt x="23" y="20"/>
                  </a:moveTo>
                  <a:lnTo>
                    <a:pt x="45" y="1"/>
                  </a:lnTo>
                  <a:lnTo>
                    <a:pt x="40" y="0"/>
                  </a:lnTo>
                  <a:lnTo>
                    <a:pt x="26" y="8"/>
                  </a:lnTo>
                  <a:lnTo>
                    <a:pt x="6" y="9"/>
                  </a:lnTo>
                  <a:lnTo>
                    <a:pt x="0" y="23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23" y="2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1" name="Freeform 127">
              <a:extLst>
                <a:ext uri="{FF2B5EF4-FFF2-40B4-BE49-F238E27FC236}">
                  <a16:creationId xmlns:a16="http://schemas.microsoft.com/office/drawing/2014/main" id="{3881E1DC-9B14-2056-A979-8F79D4AA0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132"/>
              <a:ext cx="229" cy="241"/>
            </a:xfrm>
            <a:custGeom>
              <a:avLst/>
              <a:gdLst/>
              <a:ahLst/>
              <a:cxnLst>
                <a:cxn ang="0">
                  <a:pos x="166" y="154"/>
                </a:cxn>
                <a:cxn ang="0">
                  <a:pos x="160" y="149"/>
                </a:cxn>
                <a:cxn ang="0">
                  <a:pos x="149" y="141"/>
                </a:cxn>
                <a:cxn ang="0">
                  <a:pos x="133" y="138"/>
                </a:cxn>
                <a:cxn ang="0">
                  <a:pos x="135" y="105"/>
                </a:cxn>
                <a:cxn ang="0">
                  <a:pos x="128" y="94"/>
                </a:cxn>
                <a:cxn ang="0">
                  <a:pos x="131" y="44"/>
                </a:cxn>
                <a:cxn ang="0">
                  <a:pos x="99" y="0"/>
                </a:cxn>
                <a:cxn ang="0">
                  <a:pos x="80" y="15"/>
                </a:cxn>
                <a:cxn ang="0">
                  <a:pos x="82" y="28"/>
                </a:cxn>
                <a:cxn ang="0">
                  <a:pos x="83" y="59"/>
                </a:cxn>
                <a:cxn ang="0">
                  <a:pos x="68" y="68"/>
                </a:cxn>
                <a:cxn ang="0">
                  <a:pos x="52" y="53"/>
                </a:cxn>
                <a:cxn ang="0">
                  <a:pos x="39" y="30"/>
                </a:cxn>
                <a:cxn ang="0">
                  <a:pos x="36" y="31"/>
                </a:cxn>
                <a:cxn ang="0">
                  <a:pos x="28" y="44"/>
                </a:cxn>
                <a:cxn ang="0">
                  <a:pos x="39" y="58"/>
                </a:cxn>
                <a:cxn ang="0">
                  <a:pos x="28" y="77"/>
                </a:cxn>
                <a:cxn ang="0">
                  <a:pos x="17" y="65"/>
                </a:cxn>
                <a:cxn ang="0">
                  <a:pos x="13" y="69"/>
                </a:cxn>
                <a:cxn ang="0">
                  <a:pos x="0" y="91"/>
                </a:cxn>
                <a:cxn ang="0">
                  <a:pos x="20" y="118"/>
                </a:cxn>
                <a:cxn ang="0">
                  <a:pos x="36" y="118"/>
                </a:cxn>
                <a:cxn ang="0">
                  <a:pos x="55" y="105"/>
                </a:cxn>
                <a:cxn ang="0">
                  <a:pos x="64" y="122"/>
                </a:cxn>
                <a:cxn ang="0">
                  <a:pos x="77" y="117"/>
                </a:cxn>
                <a:cxn ang="0">
                  <a:pos x="82" y="122"/>
                </a:cxn>
                <a:cxn ang="0">
                  <a:pos x="82" y="131"/>
                </a:cxn>
                <a:cxn ang="0">
                  <a:pos x="68" y="136"/>
                </a:cxn>
                <a:cxn ang="0">
                  <a:pos x="64" y="148"/>
                </a:cxn>
                <a:cxn ang="0">
                  <a:pos x="78" y="156"/>
                </a:cxn>
                <a:cxn ang="0">
                  <a:pos x="86" y="173"/>
                </a:cxn>
                <a:cxn ang="0">
                  <a:pos x="91" y="171"/>
                </a:cxn>
                <a:cxn ang="0">
                  <a:pos x="99" y="187"/>
                </a:cxn>
                <a:cxn ang="0">
                  <a:pos x="111" y="191"/>
                </a:cxn>
                <a:cxn ang="0">
                  <a:pos x="128" y="176"/>
                </a:cxn>
                <a:cxn ang="0">
                  <a:pos x="141" y="196"/>
                </a:cxn>
                <a:cxn ang="0">
                  <a:pos x="156" y="176"/>
                </a:cxn>
                <a:cxn ang="0">
                  <a:pos x="180" y="192"/>
                </a:cxn>
                <a:cxn ang="0">
                  <a:pos x="166" y="205"/>
                </a:cxn>
                <a:cxn ang="0">
                  <a:pos x="156" y="235"/>
                </a:cxn>
                <a:cxn ang="0">
                  <a:pos x="165" y="241"/>
                </a:cxn>
                <a:cxn ang="0">
                  <a:pos x="202" y="209"/>
                </a:cxn>
                <a:cxn ang="0">
                  <a:pos x="204" y="196"/>
                </a:cxn>
                <a:cxn ang="0">
                  <a:pos x="216" y="186"/>
                </a:cxn>
                <a:cxn ang="0">
                  <a:pos x="229" y="168"/>
                </a:cxn>
                <a:cxn ang="0">
                  <a:pos x="225" y="154"/>
                </a:cxn>
                <a:cxn ang="0">
                  <a:pos x="185" y="164"/>
                </a:cxn>
                <a:cxn ang="0">
                  <a:pos x="166" y="154"/>
                </a:cxn>
              </a:cxnLst>
              <a:rect l="0" t="0" r="r" b="b"/>
              <a:pathLst>
                <a:path w="229" h="241">
                  <a:moveTo>
                    <a:pt x="166" y="154"/>
                  </a:moveTo>
                  <a:lnTo>
                    <a:pt x="160" y="149"/>
                  </a:lnTo>
                  <a:lnTo>
                    <a:pt x="149" y="141"/>
                  </a:lnTo>
                  <a:lnTo>
                    <a:pt x="133" y="138"/>
                  </a:lnTo>
                  <a:lnTo>
                    <a:pt x="135" y="105"/>
                  </a:lnTo>
                  <a:lnTo>
                    <a:pt x="128" y="94"/>
                  </a:lnTo>
                  <a:lnTo>
                    <a:pt x="131" y="44"/>
                  </a:lnTo>
                  <a:lnTo>
                    <a:pt x="99" y="0"/>
                  </a:lnTo>
                  <a:lnTo>
                    <a:pt x="80" y="15"/>
                  </a:lnTo>
                  <a:lnTo>
                    <a:pt x="82" y="28"/>
                  </a:lnTo>
                  <a:lnTo>
                    <a:pt x="83" y="59"/>
                  </a:lnTo>
                  <a:lnTo>
                    <a:pt x="68" y="68"/>
                  </a:lnTo>
                  <a:lnTo>
                    <a:pt x="52" y="53"/>
                  </a:lnTo>
                  <a:lnTo>
                    <a:pt x="39" y="30"/>
                  </a:lnTo>
                  <a:lnTo>
                    <a:pt x="36" y="31"/>
                  </a:lnTo>
                  <a:lnTo>
                    <a:pt x="28" y="44"/>
                  </a:lnTo>
                  <a:lnTo>
                    <a:pt x="39" y="58"/>
                  </a:lnTo>
                  <a:lnTo>
                    <a:pt x="28" y="77"/>
                  </a:lnTo>
                  <a:lnTo>
                    <a:pt x="17" y="65"/>
                  </a:lnTo>
                  <a:lnTo>
                    <a:pt x="13" y="69"/>
                  </a:lnTo>
                  <a:lnTo>
                    <a:pt x="0" y="91"/>
                  </a:lnTo>
                  <a:lnTo>
                    <a:pt x="20" y="118"/>
                  </a:lnTo>
                  <a:lnTo>
                    <a:pt x="36" y="118"/>
                  </a:lnTo>
                  <a:lnTo>
                    <a:pt x="55" y="105"/>
                  </a:lnTo>
                  <a:lnTo>
                    <a:pt x="64" y="122"/>
                  </a:lnTo>
                  <a:lnTo>
                    <a:pt x="77" y="117"/>
                  </a:lnTo>
                  <a:lnTo>
                    <a:pt x="82" y="122"/>
                  </a:lnTo>
                  <a:lnTo>
                    <a:pt x="82" y="131"/>
                  </a:lnTo>
                  <a:lnTo>
                    <a:pt x="68" y="136"/>
                  </a:lnTo>
                  <a:lnTo>
                    <a:pt x="64" y="148"/>
                  </a:lnTo>
                  <a:lnTo>
                    <a:pt x="78" y="156"/>
                  </a:lnTo>
                  <a:lnTo>
                    <a:pt x="86" y="173"/>
                  </a:lnTo>
                  <a:lnTo>
                    <a:pt x="91" y="171"/>
                  </a:lnTo>
                  <a:lnTo>
                    <a:pt x="99" y="187"/>
                  </a:lnTo>
                  <a:lnTo>
                    <a:pt x="111" y="191"/>
                  </a:lnTo>
                  <a:lnTo>
                    <a:pt x="128" y="176"/>
                  </a:lnTo>
                  <a:lnTo>
                    <a:pt x="141" y="196"/>
                  </a:lnTo>
                  <a:lnTo>
                    <a:pt x="156" y="176"/>
                  </a:lnTo>
                  <a:lnTo>
                    <a:pt x="180" y="192"/>
                  </a:lnTo>
                  <a:lnTo>
                    <a:pt x="166" y="205"/>
                  </a:lnTo>
                  <a:lnTo>
                    <a:pt x="156" y="235"/>
                  </a:lnTo>
                  <a:lnTo>
                    <a:pt x="165" y="241"/>
                  </a:lnTo>
                  <a:lnTo>
                    <a:pt x="202" y="209"/>
                  </a:lnTo>
                  <a:lnTo>
                    <a:pt x="204" y="196"/>
                  </a:lnTo>
                  <a:lnTo>
                    <a:pt x="216" y="186"/>
                  </a:lnTo>
                  <a:lnTo>
                    <a:pt x="229" y="168"/>
                  </a:lnTo>
                  <a:lnTo>
                    <a:pt x="225" y="154"/>
                  </a:lnTo>
                  <a:lnTo>
                    <a:pt x="185" y="164"/>
                  </a:lnTo>
                  <a:lnTo>
                    <a:pt x="166" y="1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2" name="Freeform 128">
              <a:extLst>
                <a:ext uri="{FF2B5EF4-FFF2-40B4-BE49-F238E27FC236}">
                  <a16:creationId xmlns:a16="http://schemas.microsoft.com/office/drawing/2014/main" id="{AB2B7F8C-15C6-FB10-1CE9-EC3F2FB1C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132"/>
              <a:ext cx="229" cy="241"/>
            </a:xfrm>
            <a:custGeom>
              <a:avLst/>
              <a:gdLst/>
              <a:ahLst/>
              <a:cxnLst>
                <a:cxn ang="0">
                  <a:pos x="166" y="154"/>
                </a:cxn>
                <a:cxn ang="0">
                  <a:pos x="160" y="149"/>
                </a:cxn>
                <a:cxn ang="0">
                  <a:pos x="149" y="141"/>
                </a:cxn>
                <a:cxn ang="0">
                  <a:pos x="133" y="138"/>
                </a:cxn>
                <a:cxn ang="0">
                  <a:pos x="135" y="105"/>
                </a:cxn>
                <a:cxn ang="0">
                  <a:pos x="128" y="94"/>
                </a:cxn>
                <a:cxn ang="0">
                  <a:pos x="131" y="44"/>
                </a:cxn>
                <a:cxn ang="0">
                  <a:pos x="99" y="0"/>
                </a:cxn>
                <a:cxn ang="0">
                  <a:pos x="80" y="15"/>
                </a:cxn>
                <a:cxn ang="0">
                  <a:pos x="82" y="28"/>
                </a:cxn>
                <a:cxn ang="0">
                  <a:pos x="83" y="59"/>
                </a:cxn>
                <a:cxn ang="0">
                  <a:pos x="68" y="68"/>
                </a:cxn>
                <a:cxn ang="0">
                  <a:pos x="52" y="53"/>
                </a:cxn>
                <a:cxn ang="0">
                  <a:pos x="39" y="30"/>
                </a:cxn>
                <a:cxn ang="0">
                  <a:pos x="36" y="31"/>
                </a:cxn>
                <a:cxn ang="0">
                  <a:pos x="28" y="44"/>
                </a:cxn>
                <a:cxn ang="0">
                  <a:pos x="39" y="58"/>
                </a:cxn>
                <a:cxn ang="0">
                  <a:pos x="28" y="77"/>
                </a:cxn>
                <a:cxn ang="0">
                  <a:pos x="17" y="65"/>
                </a:cxn>
                <a:cxn ang="0">
                  <a:pos x="13" y="69"/>
                </a:cxn>
                <a:cxn ang="0">
                  <a:pos x="0" y="91"/>
                </a:cxn>
                <a:cxn ang="0">
                  <a:pos x="20" y="118"/>
                </a:cxn>
                <a:cxn ang="0">
                  <a:pos x="36" y="118"/>
                </a:cxn>
                <a:cxn ang="0">
                  <a:pos x="55" y="105"/>
                </a:cxn>
                <a:cxn ang="0">
                  <a:pos x="64" y="122"/>
                </a:cxn>
                <a:cxn ang="0">
                  <a:pos x="77" y="117"/>
                </a:cxn>
                <a:cxn ang="0">
                  <a:pos x="82" y="122"/>
                </a:cxn>
                <a:cxn ang="0">
                  <a:pos x="82" y="131"/>
                </a:cxn>
                <a:cxn ang="0">
                  <a:pos x="68" y="136"/>
                </a:cxn>
                <a:cxn ang="0">
                  <a:pos x="64" y="148"/>
                </a:cxn>
                <a:cxn ang="0">
                  <a:pos x="78" y="156"/>
                </a:cxn>
                <a:cxn ang="0">
                  <a:pos x="86" y="173"/>
                </a:cxn>
                <a:cxn ang="0">
                  <a:pos x="91" y="171"/>
                </a:cxn>
                <a:cxn ang="0">
                  <a:pos x="99" y="187"/>
                </a:cxn>
                <a:cxn ang="0">
                  <a:pos x="111" y="191"/>
                </a:cxn>
                <a:cxn ang="0">
                  <a:pos x="128" y="176"/>
                </a:cxn>
                <a:cxn ang="0">
                  <a:pos x="141" y="196"/>
                </a:cxn>
                <a:cxn ang="0">
                  <a:pos x="156" y="176"/>
                </a:cxn>
                <a:cxn ang="0">
                  <a:pos x="180" y="192"/>
                </a:cxn>
                <a:cxn ang="0">
                  <a:pos x="166" y="205"/>
                </a:cxn>
                <a:cxn ang="0">
                  <a:pos x="156" y="235"/>
                </a:cxn>
                <a:cxn ang="0">
                  <a:pos x="165" y="241"/>
                </a:cxn>
                <a:cxn ang="0">
                  <a:pos x="202" y="209"/>
                </a:cxn>
                <a:cxn ang="0">
                  <a:pos x="204" y="196"/>
                </a:cxn>
                <a:cxn ang="0">
                  <a:pos x="216" y="186"/>
                </a:cxn>
                <a:cxn ang="0">
                  <a:pos x="229" y="168"/>
                </a:cxn>
                <a:cxn ang="0">
                  <a:pos x="225" y="154"/>
                </a:cxn>
                <a:cxn ang="0">
                  <a:pos x="185" y="164"/>
                </a:cxn>
                <a:cxn ang="0">
                  <a:pos x="166" y="154"/>
                </a:cxn>
              </a:cxnLst>
              <a:rect l="0" t="0" r="r" b="b"/>
              <a:pathLst>
                <a:path w="229" h="241">
                  <a:moveTo>
                    <a:pt x="166" y="154"/>
                  </a:moveTo>
                  <a:lnTo>
                    <a:pt x="160" y="149"/>
                  </a:lnTo>
                  <a:lnTo>
                    <a:pt x="149" y="141"/>
                  </a:lnTo>
                  <a:lnTo>
                    <a:pt x="133" y="138"/>
                  </a:lnTo>
                  <a:lnTo>
                    <a:pt x="135" y="105"/>
                  </a:lnTo>
                  <a:lnTo>
                    <a:pt x="128" y="94"/>
                  </a:lnTo>
                  <a:lnTo>
                    <a:pt x="131" y="44"/>
                  </a:lnTo>
                  <a:lnTo>
                    <a:pt x="99" y="0"/>
                  </a:lnTo>
                  <a:lnTo>
                    <a:pt x="80" y="15"/>
                  </a:lnTo>
                  <a:lnTo>
                    <a:pt x="82" y="28"/>
                  </a:lnTo>
                  <a:lnTo>
                    <a:pt x="83" y="59"/>
                  </a:lnTo>
                  <a:lnTo>
                    <a:pt x="68" y="68"/>
                  </a:lnTo>
                  <a:lnTo>
                    <a:pt x="52" y="53"/>
                  </a:lnTo>
                  <a:lnTo>
                    <a:pt x="39" y="30"/>
                  </a:lnTo>
                  <a:lnTo>
                    <a:pt x="36" y="31"/>
                  </a:lnTo>
                  <a:lnTo>
                    <a:pt x="28" y="44"/>
                  </a:lnTo>
                  <a:lnTo>
                    <a:pt x="39" y="58"/>
                  </a:lnTo>
                  <a:lnTo>
                    <a:pt x="28" y="77"/>
                  </a:lnTo>
                  <a:lnTo>
                    <a:pt x="17" y="65"/>
                  </a:lnTo>
                  <a:lnTo>
                    <a:pt x="13" y="69"/>
                  </a:lnTo>
                  <a:lnTo>
                    <a:pt x="0" y="91"/>
                  </a:lnTo>
                  <a:lnTo>
                    <a:pt x="20" y="118"/>
                  </a:lnTo>
                  <a:lnTo>
                    <a:pt x="36" y="118"/>
                  </a:lnTo>
                  <a:lnTo>
                    <a:pt x="55" y="105"/>
                  </a:lnTo>
                  <a:lnTo>
                    <a:pt x="64" y="122"/>
                  </a:lnTo>
                  <a:lnTo>
                    <a:pt x="77" y="117"/>
                  </a:lnTo>
                  <a:lnTo>
                    <a:pt x="82" y="122"/>
                  </a:lnTo>
                  <a:lnTo>
                    <a:pt x="82" y="131"/>
                  </a:lnTo>
                  <a:lnTo>
                    <a:pt x="68" y="136"/>
                  </a:lnTo>
                  <a:lnTo>
                    <a:pt x="64" y="148"/>
                  </a:lnTo>
                  <a:lnTo>
                    <a:pt x="78" y="156"/>
                  </a:lnTo>
                  <a:lnTo>
                    <a:pt x="86" y="173"/>
                  </a:lnTo>
                  <a:lnTo>
                    <a:pt x="91" y="171"/>
                  </a:lnTo>
                  <a:lnTo>
                    <a:pt x="99" y="187"/>
                  </a:lnTo>
                  <a:lnTo>
                    <a:pt x="111" y="191"/>
                  </a:lnTo>
                  <a:lnTo>
                    <a:pt x="128" y="176"/>
                  </a:lnTo>
                  <a:lnTo>
                    <a:pt x="141" y="196"/>
                  </a:lnTo>
                  <a:lnTo>
                    <a:pt x="156" y="176"/>
                  </a:lnTo>
                  <a:lnTo>
                    <a:pt x="180" y="192"/>
                  </a:lnTo>
                  <a:lnTo>
                    <a:pt x="166" y="205"/>
                  </a:lnTo>
                  <a:lnTo>
                    <a:pt x="156" y="235"/>
                  </a:lnTo>
                  <a:lnTo>
                    <a:pt x="165" y="241"/>
                  </a:lnTo>
                  <a:lnTo>
                    <a:pt x="202" y="209"/>
                  </a:lnTo>
                  <a:lnTo>
                    <a:pt x="204" y="196"/>
                  </a:lnTo>
                  <a:lnTo>
                    <a:pt x="216" y="186"/>
                  </a:lnTo>
                  <a:lnTo>
                    <a:pt x="229" y="168"/>
                  </a:lnTo>
                  <a:lnTo>
                    <a:pt x="225" y="154"/>
                  </a:lnTo>
                  <a:lnTo>
                    <a:pt x="185" y="164"/>
                  </a:lnTo>
                  <a:lnTo>
                    <a:pt x="166" y="15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3" name="Freeform 129">
              <a:extLst>
                <a:ext uri="{FF2B5EF4-FFF2-40B4-BE49-F238E27FC236}">
                  <a16:creationId xmlns:a16="http://schemas.microsoft.com/office/drawing/2014/main" id="{13E8C29D-C9F0-FAF2-68DE-54FBEFC70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1219"/>
              <a:ext cx="32" cy="41"/>
            </a:xfrm>
            <a:custGeom>
              <a:avLst/>
              <a:gdLst/>
              <a:ahLst/>
              <a:cxnLst>
                <a:cxn ang="0">
                  <a:pos x="19" y="36"/>
                </a:cxn>
                <a:cxn ang="0">
                  <a:pos x="32" y="12"/>
                </a:cxn>
                <a:cxn ang="0">
                  <a:pos x="16" y="0"/>
                </a:cxn>
                <a:cxn ang="0">
                  <a:pos x="0" y="31"/>
                </a:cxn>
                <a:cxn ang="0">
                  <a:pos x="16" y="41"/>
                </a:cxn>
                <a:cxn ang="0">
                  <a:pos x="19" y="36"/>
                </a:cxn>
              </a:cxnLst>
              <a:rect l="0" t="0" r="r" b="b"/>
              <a:pathLst>
                <a:path w="32" h="41">
                  <a:moveTo>
                    <a:pt x="19" y="36"/>
                  </a:moveTo>
                  <a:lnTo>
                    <a:pt x="32" y="12"/>
                  </a:lnTo>
                  <a:lnTo>
                    <a:pt x="16" y="0"/>
                  </a:lnTo>
                  <a:lnTo>
                    <a:pt x="0" y="31"/>
                  </a:lnTo>
                  <a:lnTo>
                    <a:pt x="16" y="41"/>
                  </a:lnTo>
                  <a:lnTo>
                    <a:pt x="19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4" name="Freeform 130">
              <a:extLst>
                <a:ext uri="{FF2B5EF4-FFF2-40B4-BE49-F238E27FC236}">
                  <a16:creationId xmlns:a16="http://schemas.microsoft.com/office/drawing/2014/main" id="{F0119F83-D8B0-2F51-C333-9894395DD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1219"/>
              <a:ext cx="32" cy="41"/>
            </a:xfrm>
            <a:custGeom>
              <a:avLst/>
              <a:gdLst/>
              <a:ahLst/>
              <a:cxnLst>
                <a:cxn ang="0">
                  <a:pos x="19" y="36"/>
                </a:cxn>
                <a:cxn ang="0">
                  <a:pos x="32" y="12"/>
                </a:cxn>
                <a:cxn ang="0">
                  <a:pos x="16" y="0"/>
                </a:cxn>
                <a:cxn ang="0">
                  <a:pos x="0" y="31"/>
                </a:cxn>
                <a:cxn ang="0">
                  <a:pos x="16" y="41"/>
                </a:cxn>
                <a:cxn ang="0">
                  <a:pos x="19" y="36"/>
                </a:cxn>
              </a:cxnLst>
              <a:rect l="0" t="0" r="r" b="b"/>
              <a:pathLst>
                <a:path w="32" h="41">
                  <a:moveTo>
                    <a:pt x="19" y="36"/>
                  </a:moveTo>
                  <a:lnTo>
                    <a:pt x="32" y="12"/>
                  </a:lnTo>
                  <a:lnTo>
                    <a:pt x="16" y="0"/>
                  </a:lnTo>
                  <a:lnTo>
                    <a:pt x="0" y="31"/>
                  </a:lnTo>
                  <a:lnTo>
                    <a:pt x="16" y="41"/>
                  </a:lnTo>
                  <a:lnTo>
                    <a:pt x="19" y="3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5" name="Freeform 131">
              <a:extLst>
                <a:ext uri="{FF2B5EF4-FFF2-40B4-BE49-F238E27FC236}">
                  <a16:creationId xmlns:a16="http://schemas.microsoft.com/office/drawing/2014/main" id="{E66397E5-909F-2D17-0D46-35FA8EB13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364"/>
              <a:ext cx="32" cy="41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18" y="0"/>
                </a:cxn>
                <a:cxn ang="0">
                  <a:pos x="9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7" y="31"/>
                </a:cxn>
                <a:cxn ang="0">
                  <a:pos x="22" y="41"/>
                </a:cxn>
                <a:cxn ang="0">
                  <a:pos x="30" y="35"/>
                </a:cxn>
                <a:cxn ang="0">
                  <a:pos x="32" y="12"/>
                </a:cxn>
              </a:cxnLst>
              <a:rect l="0" t="0" r="r" b="b"/>
              <a:pathLst>
                <a:path w="32" h="41">
                  <a:moveTo>
                    <a:pt x="32" y="12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31"/>
                  </a:lnTo>
                  <a:lnTo>
                    <a:pt x="22" y="41"/>
                  </a:lnTo>
                  <a:lnTo>
                    <a:pt x="30" y="35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6" name="Freeform 132">
              <a:extLst>
                <a:ext uri="{FF2B5EF4-FFF2-40B4-BE49-F238E27FC236}">
                  <a16:creationId xmlns:a16="http://schemas.microsoft.com/office/drawing/2014/main" id="{596BAF14-B87F-5F13-64EE-DB42DC0F6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364"/>
              <a:ext cx="32" cy="41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18" y="0"/>
                </a:cxn>
                <a:cxn ang="0">
                  <a:pos x="9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7" y="31"/>
                </a:cxn>
                <a:cxn ang="0">
                  <a:pos x="22" y="41"/>
                </a:cxn>
                <a:cxn ang="0">
                  <a:pos x="30" y="35"/>
                </a:cxn>
                <a:cxn ang="0">
                  <a:pos x="32" y="12"/>
                </a:cxn>
              </a:cxnLst>
              <a:rect l="0" t="0" r="r" b="b"/>
              <a:pathLst>
                <a:path w="32" h="41">
                  <a:moveTo>
                    <a:pt x="32" y="12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31"/>
                  </a:lnTo>
                  <a:lnTo>
                    <a:pt x="22" y="41"/>
                  </a:lnTo>
                  <a:lnTo>
                    <a:pt x="30" y="35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7" name="Freeform 133">
              <a:extLst>
                <a:ext uri="{FF2B5EF4-FFF2-40B4-BE49-F238E27FC236}">
                  <a16:creationId xmlns:a16="http://schemas.microsoft.com/office/drawing/2014/main" id="{D694D247-EBE0-7A9F-377B-63BFE709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" y="1406"/>
              <a:ext cx="32" cy="29"/>
            </a:xfrm>
            <a:custGeom>
              <a:avLst/>
              <a:gdLst/>
              <a:ahLst/>
              <a:cxnLst>
                <a:cxn ang="0">
                  <a:pos x="25" y="29"/>
                </a:cxn>
                <a:cxn ang="0">
                  <a:pos x="32" y="9"/>
                </a:cxn>
                <a:cxn ang="0">
                  <a:pos x="18" y="0"/>
                </a:cxn>
                <a:cxn ang="0">
                  <a:pos x="0" y="12"/>
                </a:cxn>
                <a:cxn ang="0">
                  <a:pos x="0" y="29"/>
                </a:cxn>
                <a:cxn ang="0">
                  <a:pos x="25" y="29"/>
                </a:cxn>
              </a:cxnLst>
              <a:rect l="0" t="0" r="r" b="b"/>
              <a:pathLst>
                <a:path w="32" h="29">
                  <a:moveTo>
                    <a:pt x="25" y="29"/>
                  </a:moveTo>
                  <a:lnTo>
                    <a:pt x="32" y="9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29"/>
                  </a:lnTo>
                  <a:lnTo>
                    <a:pt x="25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8" name="Freeform 134">
              <a:extLst>
                <a:ext uri="{FF2B5EF4-FFF2-40B4-BE49-F238E27FC236}">
                  <a16:creationId xmlns:a16="http://schemas.microsoft.com/office/drawing/2014/main" id="{E34EB49D-4C47-8F2A-93D9-612884C5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" y="1406"/>
              <a:ext cx="32" cy="29"/>
            </a:xfrm>
            <a:custGeom>
              <a:avLst/>
              <a:gdLst/>
              <a:ahLst/>
              <a:cxnLst>
                <a:cxn ang="0">
                  <a:pos x="25" y="29"/>
                </a:cxn>
                <a:cxn ang="0">
                  <a:pos x="32" y="9"/>
                </a:cxn>
                <a:cxn ang="0">
                  <a:pos x="18" y="0"/>
                </a:cxn>
                <a:cxn ang="0">
                  <a:pos x="0" y="12"/>
                </a:cxn>
                <a:cxn ang="0">
                  <a:pos x="0" y="29"/>
                </a:cxn>
                <a:cxn ang="0">
                  <a:pos x="25" y="29"/>
                </a:cxn>
              </a:cxnLst>
              <a:rect l="0" t="0" r="r" b="b"/>
              <a:pathLst>
                <a:path w="32" h="29">
                  <a:moveTo>
                    <a:pt x="25" y="29"/>
                  </a:moveTo>
                  <a:lnTo>
                    <a:pt x="32" y="9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29"/>
                  </a:lnTo>
                  <a:lnTo>
                    <a:pt x="25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9" name="Freeform 135">
              <a:extLst>
                <a:ext uri="{FF2B5EF4-FFF2-40B4-BE49-F238E27FC236}">
                  <a16:creationId xmlns:a16="http://schemas.microsoft.com/office/drawing/2014/main" id="{8F326A35-CFFE-165F-C48F-13254B48F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531"/>
              <a:ext cx="39" cy="29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9" y="2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10" y="27"/>
                </a:cxn>
                <a:cxn ang="0">
                  <a:pos x="15" y="23"/>
                </a:cxn>
                <a:cxn ang="0">
                  <a:pos x="20" y="20"/>
                </a:cxn>
                <a:cxn ang="0">
                  <a:pos x="37" y="29"/>
                </a:cxn>
              </a:cxnLst>
              <a:rect l="0" t="0" r="r" b="b"/>
              <a:pathLst>
                <a:path w="39" h="29">
                  <a:moveTo>
                    <a:pt x="37" y="29"/>
                  </a:moveTo>
                  <a:lnTo>
                    <a:pt x="39" y="25"/>
                  </a:lnTo>
                  <a:lnTo>
                    <a:pt x="12" y="0"/>
                  </a:lnTo>
                  <a:lnTo>
                    <a:pt x="0" y="5"/>
                  </a:lnTo>
                  <a:lnTo>
                    <a:pt x="10" y="27"/>
                  </a:lnTo>
                  <a:lnTo>
                    <a:pt x="15" y="23"/>
                  </a:lnTo>
                  <a:lnTo>
                    <a:pt x="20" y="20"/>
                  </a:lnTo>
                  <a:lnTo>
                    <a:pt x="37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0" name="Freeform 136">
              <a:extLst>
                <a:ext uri="{FF2B5EF4-FFF2-40B4-BE49-F238E27FC236}">
                  <a16:creationId xmlns:a16="http://schemas.microsoft.com/office/drawing/2014/main" id="{B3AEAA12-994C-1AC0-EB6F-948992F06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531"/>
              <a:ext cx="39" cy="29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9" y="2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10" y="27"/>
                </a:cxn>
                <a:cxn ang="0">
                  <a:pos x="15" y="23"/>
                </a:cxn>
                <a:cxn ang="0">
                  <a:pos x="20" y="20"/>
                </a:cxn>
                <a:cxn ang="0">
                  <a:pos x="37" y="29"/>
                </a:cxn>
              </a:cxnLst>
              <a:rect l="0" t="0" r="r" b="b"/>
              <a:pathLst>
                <a:path w="39" h="29">
                  <a:moveTo>
                    <a:pt x="37" y="29"/>
                  </a:moveTo>
                  <a:lnTo>
                    <a:pt x="39" y="25"/>
                  </a:lnTo>
                  <a:lnTo>
                    <a:pt x="12" y="0"/>
                  </a:lnTo>
                  <a:lnTo>
                    <a:pt x="0" y="5"/>
                  </a:lnTo>
                  <a:lnTo>
                    <a:pt x="10" y="27"/>
                  </a:lnTo>
                  <a:lnTo>
                    <a:pt x="15" y="23"/>
                  </a:lnTo>
                  <a:lnTo>
                    <a:pt x="20" y="20"/>
                  </a:lnTo>
                  <a:lnTo>
                    <a:pt x="37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1" name="Freeform 137">
              <a:extLst>
                <a:ext uri="{FF2B5EF4-FFF2-40B4-BE49-F238E27FC236}">
                  <a16:creationId xmlns:a16="http://schemas.microsoft.com/office/drawing/2014/main" id="{5319AD4B-F8FA-619E-484D-6EE8BC2E0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" y="542"/>
              <a:ext cx="41" cy="30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0" y="30"/>
                </a:cxn>
                <a:cxn ang="0">
                  <a:pos x="3" y="7"/>
                </a:cxn>
                <a:cxn ang="0">
                  <a:pos x="9" y="3"/>
                </a:cxn>
                <a:cxn ang="0">
                  <a:pos x="22" y="11"/>
                </a:cxn>
                <a:cxn ang="0">
                  <a:pos x="36" y="0"/>
                </a:cxn>
                <a:cxn ang="0">
                  <a:pos x="41" y="3"/>
                </a:cxn>
                <a:cxn ang="0">
                  <a:pos x="20" y="27"/>
                </a:cxn>
              </a:cxnLst>
              <a:rect l="0" t="0" r="r" b="b"/>
              <a:pathLst>
                <a:path w="41" h="30">
                  <a:moveTo>
                    <a:pt x="20" y="27"/>
                  </a:moveTo>
                  <a:lnTo>
                    <a:pt x="0" y="30"/>
                  </a:lnTo>
                  <a:lnTo>
                    <a:pt x="3" y="7"/>
                  </a:lnTo>
                  <a:lnTo>
                    <a:pt x="9" y="3"/>
                  </a:lnTo>
                  <a:lnTo>
                    <a:pt x="22" y="11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20" y="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2" name="Freeform 138">
              <a:extLst>
                <a:ext uri="{FF2B5EF4-FFF2-40B4-BE49-F238E27FC236}">
                  <a16:creationId xmlns:a16="http://schemas.microsoft.com/office/drawing/2014/main" id="{87B0C502-A0F9-F097-E5EB-12930119B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" y="542"/>
              <a:ext cx="41" cy="30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0" y="30"/>
                </a:cxn>
                <a:cxn ang="0">
                  <a:pos x="3" y="7"/>
                </a:cxn>
                <a:cxn ang="0">
                  <a:pos x="9" y="3"/>
                </a:cxn>
                <a:cxn ang="0">
                  <a:pos x="22" y="11"/>
                </a:cxn>
                <a:cxn ang="0">
                  <a:pos x="36" y="0"/>
                </a:cxn>
                <a:cxn ang="0">
                  <a:pos x="41" y="3"/>
                </a:cxn>
                <a:cxn ang="0">
                  <a:pos x="20" y="27"/>
                </a:cxn>
              </a:cxnLst>
              <a:rect l="0" t="0" r="r" b="b"/>
              <a:pathLst>
                <a:path w="41" h="30">
                  <a:moveTo>
                    <a:pt x="20" y="27"/>
                  </a:moveTo>
                  <a:lnTo>
                    <a:pt x="0" y="30"/>
                  </a:lnTo>
                  <a:lnTo>
                    <a:pt x="3" y="7"/>
                  </a:lnTo>
                  <a:lnTo>
                    <a:pt x="9" y="3"/>
                  </a:lnTo>
                  <a:lnTo>
                    <a:pt x="22" y="11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20" y="2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3" name="Freeform 139">
              <a:extLst>
                <a:ext uri="{FF2B5EF4-FFF2-40B4-BE49-F238E27FC236}">
                  <a16:creationId xmlns:a16="http://schemas.microsoft.com/office/drawing/2014/main" id="{B56AB923-A3A9-33F3-3951-546C0499B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566"/>
              <a:ext cx="32" cy="30"/>
            </a:xfrm>
            <a:custGeom>
              <a:avLst/>
              <a:gdLst/>
              <a:ahLst/>
              <a:cxnLst>
                <a:cxn ang="0">
                  <a:pos x="22" y="30"/>
                </a:cxn>
                <a:cxn ang="0">
                  <a:pos x="32" y="6"/>
                </a:cxn>
                <a:cxn ang="0">
                  <a:pos x="14" y="0"/>
                </a:cxn>
                <a:cxn ang="0">
                  <a:pos x="0" y="25"/>
                </a:cxn>
                <a:cxn ang="0">
                  <a:pos x="22" y="30"/>
                </a:cxn>
              </a:cxnLst>
              <a:rect l="0" t="0" r="r" b="b"/>
              <a:pathLst>
                <a:path w="32" h="30">
                  <a:moveTo>
                    <a:pt x="22" y="30"/>
                  </a:moveTo>
                  <a:lnTo>
                    <a:pt x="32" y="6"/>
                  </a:lnTo>
                  <a:lnTo>
                    <a:pt x="14" y="0"/>
                  </a:lnTo>
                  <a:lnTo>
                    <a:pt x="0" y="25"/>
                  </a:lnTo>
                  <a:lnTo>
                    <a:pt x="22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4" name="Freeform 140">
              <a:extLst>
                <a:ext uri="{FF2B5EF4-FFF2-40B4-BE49-F238E27FC236}">
                  <a16:creationId xmlns:a16="http://schemas.microsoft.com/office/drawing/2014/main" id="{07466E06-8097-6AEC-34BE-417D3FC60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566"/>
              <a:ext cx="32" cy="30"/>
            </a:xfrm>
            <a:custGeom>
              <a:avLst/>
              <a:gdLst/>
              <a:ahLst/>
              <a:cxnLst>
                <a:cxn ang="0">
                  <a:pos x="22" y="30"/>
                </a:cxn>
                <a:cxn ang="0">
                  <a:pos x="32" y="6"/>
                </a:cxn>
                <a:cxn ang="0">
                  <a:pos x="14" y="0"/>
                </a:cxn>
                <a:cxn ang="0">
                  <a:pos x="0" y="25"/>
                </a:cxn>
                <a:cxn ang="0">
                  <a:pos x="22" y="30"/>
                </a:cxn>
              </a:cxnLst>
              <a:rect l="0" t="0" r="r" b="b"/>
              <a:pathLst>
                <a:path w="32" h="30">
                  <a:moveTo>
                    <a:pt x="22" y="30"/>
                  </a:moveTo>
                  <a:lnTo>
                    <a:pt x="32" y="6"/>
                  </a:lnTo>
                  <a:lnTo>
                    <a:pt x="14" y="0"/>
                  </a:lnTo>
                  <a:lnTo>
                    <a:pt x="0" y="25"/>
                  </a:lnTo>
                  <a:lnTo>
                    <a:pt x="22" y="3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5" name="Freeform 141">
              <a:extLst>
                <a:ext uri="{FF2B5EF4-FFF2-40B4-BE49-F238E27FC236}">
                  <a16:creationId xmlns:a16="http://schemas.microsoft.com/office/drawing/2014/main" id="{ABA52464-8264-8E55-C802-E9FE1CE0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584"/>
              <a:ext cx="31" cy="29"/>
            </a:xfrm>
            <a:custGeom>
              <a:avLst/>
              <a:gdLst/>
              <a:ahLst/>
              <a:cxnLst>
                <a:cxn ang="0">
                  <a:pos x="25" y="22"/>
                </a:cxn>
                <a:cxn ang="0">
                  <a:pos x="31" y="5"/>
                </a:cxn>
                <a:cxn ang="0">
                  <a:pos x="5" y="0"/>
                </a:cxn>
                <a:cxn ang="0">
                  <a:pos x="0" y="16"/>
                </a:cxn>
                <a:cxn ang="0">
                  <a:pos x="20" y="29"/>
                </a:cxn>
                <a:cxn ang="0">
                  <a:pos x="25" y="22"/>
                </a:cxn>
              </a:cxnLst>
              <a:rect l="0" t="0" r="r" b="b"/>
              <a:pathLst>
                <a:path w="31" h="29">
                  <a:moveTo>
                    <a:pt x="25" y="22"/>
                  </a:moveTo>
                  <a:lnTo>
                    <a:pt x="31" y="5"/>
                  </a:lnTo>
                  <a:lnTo>
                    <a:pt x="5" y="0"/>
                  </a:lnTo>
                  <a:lnTo>
                    <a:pt x="0" y="16"/>
                  </a:lnTo>
                  <a:lnTo>
                    <a:pt x="20" y="29"/>
                  </a:lnTo>
                  <a:lnTo>
                    <a:pt x="25" y="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6" name="Freeform 142">
              <a:extLst>
                <a:ext uri="{FF2B5EF4-FFF2-40B4-BE49-F238E27FC236}">
                  <a16:creationId xmlns:a16="http://schemas.microsoft.com/office/drawing/2014/main" id="{D177F9CE-E5C7-E671-699C-16E21EDF7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584"/>
              <a:ext cx="31" cy="29"/>
            </a:xfrm>
            <a:custGeom>
              <a:avLst/>
              <a:gdLst/>
              <a:ahLst/>
              <a:cxnLst>
                <a:cxn ang="0">
                  <a:pos x="25" y="22"/>
                </a:cxn>
                <a:cxn ang="0">
                  <a:pos x="31" y="5"/>
                </a:cxn>
                <a:cxn ang="0">
                  <a:pos x="5" y="0"/>
                </a:cxn>
                <a:cxn ang="0">
                  <a:pos x="0" y="16"/>
                </a:cxn>
                <a:cxn ang="0">
                  <a:pos x="20" y="29"/>
                </a:cxn>
                <a:cxn ang="0">
                  <a:pos x="25" y="22"/>
                </a:cxn>
              </a:cxnLst>
              <a:rect l="0" t="0" r="r" b="b"/>
              <a:pathLst>
                <a:path w="31" h="29">
                  <a:moveTo>
                    <a:pt x="25" y="22"/>
                  </a:moveTo>
                  <a:lnTo>
                    <a:pt x="31" y="5"/>
                  </a:lnTo>
                  <a:lnTo>
                    <a:pt x="5" y="0"/>
                  </a:lnTo>
                  <a:lnTo>
                    <a:pt x="0" y="16"/>
                  </a:lnTo>
                  <a:lnTo>
                    <a:pt x="20" y="29"/>
                  </a:lnTo>
                  <a:lnTo>
                    <a:pt x="25" y="2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7" name="Freeform 143">
              <a:extLst>
                <a:ext uri="{FF2B5EF4-FFF2-40B4-BE49-F238E27FC236}">
                  <a16:creationId xmlns:a16="http://schemas.microsoft.com/office/drawing/2014/main" id="{4DDD8128-5367-C9DB-74C4-08D0629C7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597"/>
              <a:ext cx="32" cy="29"/>
            </a:xfrm>
            <a:custGeom>
              <a:avLst/>
              <a:gdLst/>
              <a:ahLst/>
              <a:cxnLst>
                <a:cxn ang="0">
                  <a:pos x="20" y="29"/>
                </a:cxn>
                <a:cxn ang="0">
                  <a:pos x="32" y="21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14" y="23"/>
                </a:cxn>
                <a:cxn ang="0">
                  <a:pos x="20" y="29"/>
                </a:cxn>
              </a:cxnLst>
              <a:rect l="0" t="0" r="r" b="b"/>
              <a:pathLst>
                <a:path w="32" h="29">
                  <a:moveTo>
                    <a:pt x="20" y="29"/>
                  </a:moveTo>
                  <a:lnTo>
                    <a:pt x="32" y="21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4" y="23"/>
                  </a:lnTo>
                  <a:lnTo>
                    <a:pt x="20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8" name="Freeform 144">
              <a:extLst>
                <a:ext uri="{FF2B5EF4-FFF2-40B4-BE49-F238E27FC236}">
                  <a16:creationId xmlns:a16="http://schemas.microsoft.com/office/drawing/2014/main" id="{07D20368-43C9-BE65-B3A7-874580A3A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597"/>
              <a:ext cx="32" cy="29"/>
            </a:xfrm>
            <a:custGeom>
              <a:avLst/>
              <a:gdLst/>
              <a:ahLst/>
              <a:cxnLst>
                <a:cxn ang="0">
                  <a:pos x="20" y="29"/>
                </a:cxn>
                <a:cxn ang="0">
                  <a:pos x="32" y="21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14" y="23"/>
                </a:cxn>
                <a:cxn ang="0">
                  <a:pos x="20" y="29"/>
                </a:cxn>
              </a:cxnLst>
              <a:rect l="0" t="0" r="r" b="b"/>
              <a:pathLst>
                <a:path w="32" h="29">
                  <a:moveTo>
                    <a:pt x="20" y="29"/>
                  </a:moveTo>
                  <a:lnTo>
                    <a:pt x="32" y="21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4" y="23"/>
                  </a:lnTo>
                  <a:lnTo>
                    <a:pt x="20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9" name="Freeform 145">
              <a:extLst>
                <a:ext uri="{FF2B5EF4-FFF2-40B4-BE49-F238E27FC236}">
                  <a16:creationId xmlns:a16="http://schemas.microsoft.com/office/drawing/2014/main" id="{B37AB8CE-DB5B-E2EE-D56F-BF08CDFCA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600"/>
              <a:ext cx="130" cy="91"/>
            </a:xfrm>
            <a:custGeom>
              <a:avLst/>
              <a:gdLst/>
              <a:ahLst/>
              <a:cxnLst>
                <a:cxn ang="0">
                  <a:pos x="66" y="30"/>
                </a:cxn>
                <a:cxn ang="0">
                  <a:pos x="53" y="12"/>
                </a:cxn>
                <a:cxn ang="0">
                  <a:pos x="17" y="0"/>
                </a:cxn>
                <a:cxn ang="0">
                  <a:pos x="6" y="7"/>
                </a:cxn>
                <a:cxn ang="0">
                  <a:pos x="0" y="58"/>
                </a:cxn>
                <a:cxn ang="0">
                  <a:pos x="8" y="65"/>
                </a:cxn>
                <a:cxn ang="0">
                  <a:pos x="17" y="61"/>
                </a:cxn>
                <a:cxn ang="0">
                  <a:pos x="15" y="51"/>
                </a:cxn>
                <a:cxn ang="0">
                  <a:pos x="18" y="44"/>
                </a:cxn>
                <a:cxn ang="0">
                  <a:pos x="30" y="51"/>
                </a:cxn>
                <a:cxn ang="0">
                  <a:pos x="26" y="61"/>
                </a:cxn>
                <a:cxn ang="0">
                  <a:pos x="26" y="76"/>
                </a:cxn>
                <a:cxn ang="0">
                  <a:pos x="40" y="81"/>
                </a:cxn>
                <a:cxn ang="0">
                  <a:pos x="70" y="71"/>
                </a:cxn>
                <a:cxn ang="0">
                  <a:pos x="87" y="84"/>
                </a:cxn>
                <a:cxn ang="0">
                  <a:pos x="101" y="91"/>
                </a:cxn>
                <a:cxn ang="0">
                  <a:pos x="128" y="76"/>
                </a:cxn>
                <a:cxn ang="0">
                  <a:pos x="130" y="68"/>
                </a:cxn>
                <a:cxn ang="0">
                  <a:pos x="125" y="59"/>
                </a:cxn>
                <a:cxn ang="0">
                  <a:pos x="110" y="74"/>
                </a:cxn>
                <a:cxn ang="0">
                  <a:pos x="103" y="74"/>
                </a:cxn>
                <a:cxn ang="0">
                  <a:pos x="85" y="51"/>
                </a:cxn>
                <a:cxn ang="0">
                  <a:pos x="66" y="56"/>
                </a:cxn>
                <a:cxn ang="0">
                  <a:pos x="51" y="46"/>
                </a:cxn>
                <a:cxn ang="0">
                  <a:pos x="51" y="38"/>
                </a:cxn>
                <a:cxn ang="0">
                  <a:pos x="57" y="36"/>
                </a:cxn>
                <a:cxn ang="0">
                  <a:pos x="66" y="30"/>
                </a:cxn>
              </a:cxnLst>
              <a:rect l="0" t="0" r="r" b="b"/>
              <a:pathLst>
                <a:path w="130" h="91">
                  <a:moveTo>
                    <a:pt x="66" y="30"/>
                  </a:moveTo>
                  <a:lnTo>
                    <a:pt x="53" y="12"/>
                  </a:lnTo>
                  <a:lnTo>
                    <a:pt x="17" y="0"/>
                  </a:lnTo>
                  <a:lnTo>
                    <a:pt x="6" y="7"/>
                  </a:lnTo>
                  <a:lnTo>
                    <a:pt x="0" y="58"/>
                  </a:lnTo>
                  <a:lnTo>
                    <a:pt x="8" y="65"/>
                  </a:lnTo>
                  <a:lnTo>
                    <a:pt x="17" y="61"/>
                  </a:lnTo>
                  <a:lnTo>
                    <a:pt x="15" y="51"/>
                  </a:lnTo>
                  <a:lnTo>
                    <a:pt x="18" y="44"/>
                  </a:lnTo>
                  <a:lnTo>
                    <a:pt x="30" y="51"/>
                  </a:lnTo>
                  <a:lnTo>
                    <a:pt x="26" y="61"/>
                  </a:lnTo>
                  <a:lnTo>
                    <a:pt x="26" y="76"/>
                  </a:lnTo>
                  <a:lnTo>
                    <a:pt x="40" y="81"/>
                  </a:lnTo>
                  <a:lnTo>
                    <a:pt x="70" y="71"/>
                  </a:lnTo>
                  <a:lnTo>
                    <a:pt x="87" y="84"/>
                  </a:lnTo>
                  <a:lnTo>
                    <a:pt x="101" y="91"/>
                  </a:lnTo>
                  <a:lnTo>
                    <a:pt x="128" y="76"/>
                  </a:lnTo>
                  <a:lnTo>
                    <a:pt x="130" y="68"/>
                  </a:lnTo>
                  <a:lnTo>
                    <a:pt x="125" y="59"/>
                  </a:lnTo>
                  <a:lnTo>
                    <a:pt x="110" y="74"/>
                  </a:lnTo>
                  <a:lnTo>
                    <a:pt x="103" y="74"/>
                  </a:lnTo>
                  <a:lnTo>
                    <a:pt x="85" y="51"/>
                  </a:lnTo>
                  <a:lnTo>
                    <a:pt x="66" y="56"/>
                  </a:lnTo>
                  <a:lnTo>
                    <a:pt x="51" y="46"/>
                  </a:lnTo>
                  <a:lnTo>
                    <a:pt x="51" y="38"/>
                  </a:lnTo>
                  <a:lnTo>
                    <a:pt x="57" y="36"/>
                  </a:lnTo>
                  <a:lnTo>
                    <a:pt x="66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0" name="Freeform 146">
              <a:extLst>
                <a:ext uri="{FF2B5EF4-FFF2-40B4-BE49-F238E27FC236}">
                  <a16:creationId xmlns:a16="http://schemas.microsoft.com/office/drawing/2014/main" id="{B31DEEDE-8786-AA34-AE49-B1EAC4A29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600"/>
              <a:ext cx="130" cy="91"/>
            </a:xfrm>
            <a:custGeom>
              <a:avLst/>
              <a:gdLst/>
              <a:ahLst/>
              <a:cxnLst>
                <a:cxn ang="0">
                  <a:pos x="66" y="30"/>
                </a:cxn>
                <a:cxn ang="0">
                  <a:pos x="53" y="12"/>
                </a:cxn>
                <a:cxn ang="0">
                  <a:pos x="17" y="0"/>
                </a:cxn>
                <a:cxn ang="0">
                  <a:pos x="6" y="7"/>
                </a:cxn>
                <a:cxn ang="0">
                  <a:pos x="0" y="58"/>
                </a:cxn>
                <a:cxn ang="0">
                  <a:pos x="8" y="65"/>
                </a:cxn>
                <a:cxn ang="0">
                  <a:pos x="17" y="61"/>
                </a:cxn>
                <a:cxn ang="0">
                  <a:pos x="15" y="51"/>
                </a:cxn>
                <a:cxn ang="0">
                  <a:pos x="18" y="44"/>
                </a:cxn>
                <a:cxn ang="0">
                  <a:pos x="30" y="51"/>
                </a:cxn>
                <a:cxn ang="0">
                  <a:pos x="26" y="61"/>
                </a:cxn>
                <a:cxn ang="0">
                  <a:pos x="26" y="76"/>
                </a:cxn>
                <a:cxn ang="0">
                  <a:pos x="40" y="81"/>
                </a:cxn>
                <a:cxn ang="0">
                  <a:pos x="70" y="71"/>
                </a:cxn>
                <a:cxn ang="0">
                  <a:pos x="87" y="84"/>
                </a:cxn>
                <a:cxn ang="0">
                  <a:pos x="101" y="91"/>
                </a:cxn>
                <a:cxn ang="0">
                  <a:pos x="128" y="76"/>
                </a:cxn>
                <a:cxn ang="0">
                  <a:pos x="130" y="68"/>
                </a:cxn>
                <a:cxn ang="0">
                  <a:pos x="125" y="59"/>
                </a:cxn>
                <a:cxn ang="0">
                  <a:pos x="110" y="74"/>
                </a:cxn>
                <a:cxn ang="0">
                  <a:pos x="103" y="74"/>
                </a:cxn>
                <a:cxn ang="0">
                  <a:pos x="85" y="51"/>
                </a:cxn>
                <a:cxn ang="0">
                  <a:pos x="66" y="56"/>
                </a:cxn>
                <a:cxn ang="0">
                  <a:pos x="51" y="46"/>
                </a:cxn>
                <a:cxn ang="0">
                  <a:pos x="51" y="38"/>
                </a:cxn>
                <a:cxn ang="0">
                  <a:pos x="57" y="36"/>
                </a:cxn>
                <a:cxn ang="0">
                  <a:pos x="66" y="30"/>
                </a:cxn>
              </a:cxnLst>
              <a:rect l="0" t="0" r="r" b="b"/>
              <a:pathLst>
                <a:path w="130" h="91">
                  <a:moveTo>
                    <a:pt x="66" y="30"/>
                  </a:moveTo>
                  <a:lnTo>
                    <a:pt x="53" y="12"/>
                  </a:lnTo>
                  <a:lnTo>
                    <a:pt x="17" y="0"/>
                  </a:lnTo>
                  <a:lnTo>
                    <a:pt x="6" y="7"/>
                  </a:lnTo>
                  <a:lnTo>
                    <a:pt x="0" y="58"/>
                  </a:lnTo>
                  <a:lnTo>
                    <a:pt x="8" y="65"/>
                  </a:lnTo>
                  <a:lnTo>
                    <a:pt x="17" y="61"/>
                  </a:lnTo>
                  <a:lnTo>
                    <a:pt x="15" y="51"/>
                  </a:lnTo>
                  <a:lnTo>
                    <a:pt x="18" y="44"/>
                  </a:lnTo>
                  <a:lnTo>
                    <a:pt x="30" y="51"/>
                  </a:lnTo>
                  <a:lnTo>
                    <a:pt x="26" y="61"/>
                  </a:lnTo>
                  <a:lnTo>
                    <a:pt x="26" y="76"/>
                  </a:lnTo>
                  <a:lnTo>
                    <a:pt x="40" y="81"/>
                  </a:lnTo>
                  <a:lnTo>
                    <a:pt x="70" y="71"/>
                  </a:lnTo>
                  <a:lnTo>
                    <a:pt x="87" y="84"/>
                  </a:lnTo>
                  <a:lnTo>
                    <a:pt x="101" y="91"/>
                  </a:lnTo>
                  <a:lnTo>
                    <a:pt x="128" y="76"/>
                  </a:lnTo>
                  <a:lnTo>
                    <a:pt x="130" y="68"/>
                  </a:lnTo>
                  <a:lnTo>
                    <a:pt x="125" y="59"/>
                  </a:lnTo>
                  <a:lnTo>
                    <a:pt x="110" y="74"/>
                  </a:lnTo>
                  <a:lnTo>
                    <a:pt x="103" y="74"/>
                  </a:lnTo>
                  <a:lnTo>
                    <a:pt x="85" y="51"/>
                  </a:lnTo>
                  <a:lnTo>
                    <a:pt x="66" y="56"/>
                  </a:lnTo>
                  <a:lnTo>
                    <a:pt x="51" y="46"/>
                  </a:lnTo>
                  <a:lnTo>
                    <a:pt x="51" y="38"/>
                  </a:lnTo>
                  <a:lnTo>
                    <a:pt x="57" y="36"/>
                  </a:lnTo>
                  <a:lnTo>
                    <a:pt x="66" y="3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1" name="Freeform 147">
              <a:extLst>
                <a:ext uri="{FF2B5EF4-FFF2-40B4-BE49-F238E27FC236}">
                  <a16:creationId xmlns:a16="http://schemas.microsoft.com/office/drawing/2014/main" id="{03B1AF2B-359A-0734-A744-C251648F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25"/>
              <a:ext cx="32" cy="29"/>
            </a:xfrm>
            <a:custGeom>
              <a:avLst/>
              <a:gdLst/>
              <a:ahLst/>
              <a:cxnLst>
                <a:cxn ang="0">
                  <a:pos x="20" y="29"/>
                </a:cxn>
                <a:cxn ang="0">
                  <a:pos x="32" y="17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4" y="23"/>
                </a:cxn>
                <a:cxn ang="0">
                  <a:pos x="20" y="29"/>
                </a:cxn>
              </a:cxnLst>
              <a:rect l="0" t="0" r="r" b="b"/>
              <a:pathLst>
                <a:path w="32" h="29">
                  <a:moveTo>
                    <a:pt x="20" y="29"/>
                  </a:moveTo>
                  <a:lnTo>
                    <a:pt x="32" y="17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4" y="23"/>
                  </a:lnTo>
                  <a:lnTo>
                    <a:pt x="20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2" name="Freeform 148">
              <a:extLst>
                <a:ext uri="{FF2B5EF4-FFF2-40B4-BE49-F238E27FC236}">
                  <a16:creationId xmlns:a16="http://schemas.microsoft.com/office/drawing/2014/main" id="{138C07ED-90E1-6ECF-3795-7BEB8E00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25"/>
              <a:ext cx="32" cy="29"/>
            </a:xfrm>
            <a:custGeom>
              <a:avLst/>
              <a:gdLst/>
              <a:ahLst/>
              <a:cxnLst>
                <a:cxn ang="0">
                  <a:pos x="20" y="29"/>
                </a:cxn>
                <a:cxn ang="0">
                  <a:pos x="32" y="17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4" y="23"/>
                </a:cxn>
                <a:cxn ang="0">
                  <a:pos x="20" y="29"/>
                </a:cxn>
              </a:cxnLst>
              <a:rect l="0" t="0" r="r" b="b"/>
              <a:pathLst>
                <a:path w="32" h="29">
                  <a:moveTo>
                    <a:pt x="20" y="29"/>
                  </a:moveTo>
                  <a:lnTo>
                    <a:pt x="32" y="17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4" y="23"/>
                  </a:lnTo>
                  <a:lnTo>
                    <a:pt x="20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3" name="Freeform 149">
              <a:extLst>
                <a:ext uri="{FF2B5EF4-FFF2-40B4-BE49-F238E27FC236}">
                  <a16:creationId xmlns:a16="http://schemas.microsoft.com/office/drawing/2014/main" id="{46F62BA3-04B8-2EF2-1855-37396E9C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681"/>
              <a:ext cx="49" cy="47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31" y="11"/>
                </a:cxn>
                <a:cxn ang="0">
                  <a:pos x="9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45"/>
                </a:cxn>
                <a:cxn ang="0">
                  <a:pos x="34" y="47"/>
                </a:cxn>
                <a:cxn ang="0">
                  <a:pos x="49" y="42"/>
                </a:cxn>
                <a:cxn ang="0">
                  <a:pos x="39" y="34"/>
                </a:cxn>
                <a:cxn ang="0">
                  <a:pos x="41" y="22"/>
                </a:cxn>
              </a:cxnLst>
              <a:rect l="0" t="0" r="r" b="b"/>
              <a:pathLst>
                <a:path w="49" h="47">
                  <a:moveTo>
                    <a:pt x="41" y="22"/>
                  </a:moveTo>
                  <a:lnTo>
                    <a:pt x="31" y="11"/>
                  </a:lnTo>
                  <a:lnTo>
                    <a:pt x="9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3" y="45"/>
                  </a:lnTo>
                  <a:lnTo>
                    <a:pt x="34" y="47"/>
                  </a:lnTo>
                  <a:lnTo>
                    <a:pt x="49" y="42"/>
                  </a:lnTo>
                  <a:lnTo>
                    <a:pt x="39" y="34"/>
                  </a:lnTo>
                  <a:lnTo>
                    <a:pt x="41" y="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4" name="Freeform 150">
              <a:extLst>
                <a:ext uri="{FF2B5EF4-FFF2-40B4-BE49-F238E27FC236}">
                  <a16:creationId xmlns:a16="http://schemas.microsoft.com/office/drawing/2014/main" id="{CB279E1F-EAD7-2572-BBA5-F9595427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681"/>
              <a:ext cx="49" cy="47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31" y="11"/>
                </a:cxn>
                <a:cxn ang="0">
                  <a:pos x="9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45"/>
                </a:cxn>
                <a:cxn ang="0">
                  <a:pos x="34" y="47"/>
                </a:cxn>
                <a:cxn ang="0">
                  <a:pos x="49" y="42"/>
                </a:cxn>
                <a:cxn ang="0">
                  <a:pos x="39" y="34"/>
                </a:cxn>
                <a:cxn ang="0">
                  <a:pos x="41" y="22"/>
                </a:cxn>
              </a:cxnLst>
              <a:rect l="0" t="0" r="r" b="b"/>
              <a:pathLst>
                <a:path w="49" h="47">
                  <a:moveTo>
                    <a:pt x="41" y="22"/>
                  </a:moveTo>
                  <a:lnTo>
                    <a:pt x="31" y="11"/>
                  </a:lnTo>
                  <a:lnTo>
                    <a:pt x="9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3" y="45"/>
                  </a:lnTo>
                  <a:lnTo>
                    <a:pt x="34" y="47"/>
                  </a:lnTo>
                  <a:lnTo>
                    <a:pt x="49" y="42"/>
                  </a:lnTo>
                  <a:lnTo>
                    <a:pt x="39" y="34"/>
                  </a:lnTo>
                  <a:lnTo>
                    <a:pt x="41" y="2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5" name="Freeform 151">
              <a:extLst>
                <a:ext uri="{FF2B5EF4-FFF2-40B4-BE49-F238E27FC236}">
                  <a16:creationId xmlns:a16="http://schemas.microsoft.com/office/drawing/2014/main" id="{3B86DB42-27D4-3D9F-B5D4-D3244ACDF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707"/>
              <a:ext cx="31" cy="36"/>
            </a:xfrm>
            <a:custGeom>
              <a:avLst/>
              <a:gdLst/>
              <a:ahLst/>
              <a:cxnLst>
                <a:cxn ang="0">
                  <a:pos x="21" y="36"/>
                </a:cxn>
                <a:cxn ang="0">
                  <a:pos x="31" y="6"/>
                </a:cxn>
                <a:cxn ang="0">
                  <a:pos x="21" y="0"/>
                </a:cxn>
                <a:cxn ang="0">
                  <a:pos x="0" y="5"/>
                </a:cxn>
                <a:cxn ang="0">
                  <a:pos x="3" y="23"/>
                </a:cxn>
                <a:cxn ang="0">
                  <a:pos x="21" y="36"/>
                </a:cxn>
              </a:cxnLst>
              <a:rect l="0" t="0" r="r" b="b"/>
              <a:pathLst>
                <a:path w="31" h="36">
                  <a:moveTo>
                    <a:pt x="21" y="36"/>
                  </a:moveTo>
                  <a:lnTo>
                    <a:pt x="31" y="6"/>
                  </a:lnTo>
                  <a:lnTo>
                    <a:pt x="21" y="0"/>
                  </a:lnTo>
                  <a:lnTo>
                    <a:pt x="0" y="5"/>
                  </a:lnTo>
                  <a:lnTo>
                    <a:pt x="3" y="23"/>
                  </a:lnTo>
                  <a:lnTo>
                    <a:pt x="21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6" name="Freeform 152">
              <a:extLst>
                <a:ext uri="{FF2B5EF4-FFF2-40B4-BE49-F238E27FC236}">
                  <a16:creationId xmlns:a16="http://schemas.microsoft.com/office/drawing/2014/main" id="{CC0C666B-FAAA-611A-4496-BC0E26F2E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707"/>
              <a:ext cx="31" cy="36"/>
            </a:xfrm>
            <a:custGeom>
              <a:avLst/>
              <a:gdLst/>
              <a:ahLst/>
              <a:cxnLst>
                <a:cxn ang="0">
                  <a:pos x="21" y="36"/>
                </a:cxn>
                <a:cxn ang="0">
                  <a:pos x="31" y="6"/>
                </a:cxn>
                <a:cxn ang="0">
                  <a:pos x="21" y="0"/>
                </a:cxn>
                <a:cxn ang="0">
                  <a:pos x="0" y="5"/>
                </a:cxn>
                <a:cxn ang="0">
                  <a:pos x="3" y="23"/>
                </a:cxn>
                <a:cxn ang="0">
                  <a:pos x="21" y="36"/>
                </a:cxn>
              </a:cxnLst>
              <a:rect l="0" t="0" r="r" b="b"/>
              <a:pathLst>
                <a:path w="31" h="36">
                  <a:moveTo>
                    <a:pt x="21" y="36"/>
                  </a:moveTo>
                  <a:lnTo>
                    <a:pt x="31" y="6"/>
                  </a:lnTo>
                  <a:lnTo>
                    <a:pt x="21" y="0"/>
                  </a:lnTo>
                  <a:lnTo>
                    <a:pt x="0" y="5"/>
                  </a:lnTo>
                  <a:lnTo>
                    <a:pt x="3" y="23"/>
                  </a:lnTo>
                  <a:lnTo>
                    <a:pt x="21" y="3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7" name="Freeform 153">
              <a:extLst>
                <a:ext uri="{FF2B5EF4-FFF2-40B4-BE49-F238E27FC236}">
                  <a16:creationId xmlns:a16="http://schemas.microsoft.com/office/drawing/2014/main" id="{2D6A3109-EE94-FD47-3CC9-25C00E62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929"/>
              <a:ext cx="32" cy="29"/>
            </a:xfrm>
            <a:custGeom>
              <a:avLst/>
              <a:gdLst/>
              <a:ahLst/>
              <a:cxnLst>
                <a:cxn ang="0">
                  <a:pos x="18" y="21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0" y="21"/>
                </a:cxn>
                <a:cxn ang="0">
                  <a:pos x="6" y="29"/>
                </a:cxn>
                <a:cxn ang="0">
                  <a:pos x="14" y="25"/>
                </a:cxn>
                <a:cxn ang="0">
                  <a:pos x="18" y="21"/>
                </a:cxn>
              </a:cxnLst>
              <a:rect l="0" t="0" r="r" b="b"/>
              <a:pathLst>
                <a:path w="32" h="29">
                  <a:moveTo>
                    <a:pt x="18" y="21"/>
                  </a:moveTo>
                  <a:lnTo>
                    <a:pt x="32" y="0"/>
                  </a:lnTo>
                  <a:lnTo>
                    <a:pt x="19" y="0"/>
                  </a:lnTo>
                  <a:lnTo>
                    <a:pt x="0" y="21"/>
                  </a:lnTo>
                  <a:lnTo>
                    <a:pt x="6" y="29"/>
                  </a:lnTo>
                  <a:lnTo>
                    <a:pt x="14" y="25"/>
                  </a:lnTo>
                  <a:lnTo>
                    <a:pt x="18" y="2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8" name="Freeform 154">
              <a:extLst>
                <a:ext uri="{FF2B5EF4-FFF2-40B4-BE49-F238E27FC236}">
                  <a16:creationId xmlns:a16="http://schemas.microsoft.com/office/drawing/2014/main" id="{EC334857-1368-A3F1-190D-CAABC4823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929"/>
              <a:ext cx="32" cy="29"/>
            </a:xfrm>
            <a:custGeom>
              <a:avLst/>
              <a:gdLst/>
              <a:ahLst/>
              <a:cxnLst>
                <a:cxn ang="0">
                  <a:pos x="18" y="21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0" y="21"/>
                </a:cxn>
                <a:cxn ang="0">
                  <a:pos x="6" y="29"/>
                </a:cxn>
                <a:cxn ang="0">
                  <a:pos x="14" y="25"/>
                </a:cxn>
                <a:cxn ang="0">
                  <a:pos x="18" y="21"/>
                </a:cxn>
              </a:cxnLst>
              <a:rect l="0" t="0" r="r" b="b"/>
              <a:pathLst>
                <a:path w="32" h="29">
                  <a:moveTo>
                    <a:pt x="18" y="21"/>
                  </a:moveTo>
                  <a:lnTo>
                    <a:pt x="32" y="0"/>
                  </a:lnTo>
                  <a:lnTo>
                    <a:pt x="19" y="0"/>
                  </a:lnTo>
                  <a:lnTo>
                    <a:pt x="0" y="21"/>
                  </a:lnTo>
                  <a:lnTo>
                    <a:pt x="6" y="29"/>
                  </a:lnTo>
                  <a:lnTo>
                    <a:pt x="14" y="25"/>
                  </a:lnTo>
                  <a:lnTo>
                    <a:pt x="18" y="2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9" name="Freeform 155">
              <a:extLst>
                <a:ext uri="{FF2B5EF4-FFF2-40B4-BE49-F238E27FC236}">
                  <a16:creationId xmlns:a16="http://schemas.microsoft.com/office/drawing/2014/main" id="{15AA4AC6-6C3B-0A7C-1AE5-4FFE9FA4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" y="1119"/>
              <a:ext cx="89" cy="67"/>
            </a:xfrm>
            <a:custGeom>
              <a:avLst/>
              <a:gdLst/>
              <a:ahLst/>
              <a:cxnLst>
                <a:cxn ang="0">
                  <a:pos x="78" y="30"/>
                </a:cxn>
                <a:cxn ang="0">
                  <a:pos x="89" y="26"/>
                </a:cxn>
                <a:cxn ang="0">
                  <a:pos x="65" y="0"/>
                </a:cxn>
                <a:cxn ang="0">
                  <a:pos x="50" y="10"/>
                </a:cxn>
                <a:cxn ang="0">
                  <a:pos x="8" y="16"/>
                </a:cxn>
                <a:cxn ang="0">
                  <a:pos x="0" y="35"/>
                </a:cxn>
                <a:cxn ang="0">
                  <a:pos x="8" y="44"/>
                </a:cxn>
                <a:cxn ang="0">
                  <a:pos x="33" y="47"/>
                </a:cxn>
                <a:cxn ang="0">
                  <a:pos x="45" y="65"/>
                </a:cxn>
                <a:cxn ang="0">
                  <a:pos x="68" y="67"/>
                </a:cxn>
                <a:cxn ang="0">
                  <a:pos x="78" y="60"/>
                </a:cxn>
                <a:cxn ang="0">
                  <a:pos x="68" y="48"/>
                </a:cxn>
                <a:cxn ang="0">
                  <a:pos x="78" y="44"/>
                </a:cxn>
                <a:cxn ang="0">
                  <a:pos x="65" y="26"/>
                </a:cxn>
                <a:cxn ang="0">
                  <a:pos x="68" y="22"/>
                </a:cxn>
                <a:cxn ang="0">
                  <a:pos x="78" y="30"/>
                </a:cxn>
              </a:cxnLst>
              <a:rect l="0" t="0" r="r" b="b"/>
              <a:pathLst>
                <a:path w="89" h="67">
                  <a:moveTo>
                    <a:pt x="78" y="30"/>
                  </a:moveTo>
                  <a:lnTo>
                    <a:pt x="89" y="26"/>
                  </a:lnTo>
                  <a:lnTo>
                    <a:pt x="65" y="0"/>
                  </a:lnTo>
                  <a:lnTo>
                    <a:pt x="50" y="10"/>
                  </a:lnTo>
                  <a:lnTo>
                    <a:pt x="8" y="16"/>
                  </a:lnTo>
                  <a:lnTo>
                    <a:pt x="0" y="35"/>
                  </a:lnTo>
                  <a:lnTo>
                    <a:pt x="8" y="44"/>
                  </a:lnTo>
                  <a:lnTo>
                    <a:pt x="33" y="47"/>
                  </a:lnTo>
                  <a:lnTo>
                    <a:pt x="45" y="65"/>
                  </a:lnTo>
                  <a:lnTo>
                    <a:pt x="68" y="67"/>
                  </a:lnTo>
                  <a:lnTo>
                    <a:pt x="78" y="60"/>
                  </a:lnTo>
                  <a:lnTo>
                    <a:pt x="68" y="48"/>
                  </a:lnTo>
                  <a:lnTo>
                    <a:pt x="78" y="44"/>
                  </a:lnTo>
                  <a:lnTo>
                    <a:pt x="65" y="26"/>
                  </a:lnTo>
                  <a:lnTo>
                    <a:pt x="68" y="22"/>
                  </a:lnTo>
                  <a:lnTo>
                    <a:pt x="78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0" name="Freeform 156">
              <a:extLst>
                <a:ext uri="{FF2B5EF4-FFF2-40B4-BE49-F238E27FC236}">
                  <a16:creationId xmlns:a16="http://schemas.microsoft.com/office/drawing/2014/main" id="{80237C93-93F5-95A7-1AEE-3798A2C5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" y="1119"/>
              <a:ext cx="89" cy="67"/>
            </a:xfrm>
            <a:custGeom>
              <a:avLst/>
              <a:gdLst/>
              <a:ahLst/>
              <a:cxnLst>
                <a:cxn ang="0">
                  <a:pos x="78" y="30"/>
                </a:cxn>
                <a:cxn ang="0">
                  <a:pos x="89" y="26"/>
                </a:cxn>
                <a:cxn ang="0">
                  <a:pos x="65" y="0"/>
                </a:cxn>
                <a:cxn ang="0">
                  <a:pos x="50" y="10"/>
                </a:cxn>
                <a:cxn ang="0">
                  <a:pos x="8" y="16"/>
                </a:cxn>
                <a:cxn ang="0">
                  <a:pos x="0" y="35"/>
                </a:cxn>
                <a:cxn ang="0">
                  <a:pos x="8" y="44"/>
                </a:cxn>
                <a:cxn ang="0">
                  <a:pos x="33" y="47"/>
                </a:cxn>
                <a:cxn ang="0">
                  <a:pos x="45" y="65"/>
                </a:cxn>
                <a:cxn ang="0">
                  <a:pos x="68" y="67"/>
                </a:cxn>
                <a:cxn ang="0">
                  <a:pos x="78" y="60"/>
                </a:cxn>
                <a:cxn ang="0">
                  <a:pos x="68" y="48"/>
                </a:cxn>
                <a:cxn ang="0">
                  <a:pos x="78" y="44"/>
                </a:cxn>
                <a:cxn ang="0">
                  <a:pos x="65" y="26"/>
                </a:cxn>
                <a:cxn ang="0">
                  <a:pos x="68" y="22"/>
                </a:cxn>
                <a:cxn ang="0">
                  <a:pos x="78" y="30"/>
                </a:cxn>
              </a:cxnLst>
              <a:rect l="0" t="0" r="r" b="b"/>
              <a:pathLst>
                <a:path w="89" h="67">
                  <a:moveTo>
                    <a:pt x="78" y="30"/>
                  </a:moveTo>
                  <a:lnTo>
                    <a:pt x="89" y="26"/>
                  </a:lnTo>
                  <a:lnTo>
                    <a:pt x="65" y="0"/>
                  </a:lnTo>
                  <a:lnTo>
                    <a:pt x="50" y="10"/>
                  </a:lnTo>
                  <a:lnTo>
                    <a:pt x="8" y="16"/>
                  </a:lnTo>
                  <a:lnTo>
                    <a:pt x="0" y="35"/>
                  </a:lnTo>
                  <a:lnTo>
                    <a:pt x="8" y="44"/>
                  </a:lnTo>
                  <a:lnTo>
                    <a:pt x="33" y="47"/>
                  </a:lnTo>
                  <a:lnTo>
                    <a:pt x="45" y="65"/>
                  </a:lnTo>
                  <a:lnTo>
                    <a:pt x="68" y="67"/>
                  </a:lnTo>
                  <a:lnTo>
                    <a:pt x="78" y="60"/>
                  </a:lnTo>
                  <a:lnTo>
                    <a:pt x="68" y="48"/>
                  </a:lnTo>
                  <a:lnTo>
                    <a:pt x="78" y="44"/>
                  </a:lnTo>
                  <a:lnTo>
                    <a:pt x="65" y="26"/>
                  </a:lnTo>
                  <a:lnTo>
                    <a:pt x="68" y="22"/>
                  </a:lnTo>
                  <a:lnTo>
                    <a:pt x="78" y="3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1" name="Freeform 157">
              <a:extLst>
                <a:ext uri="{FF2B5EF4-FFF2-40B4-BE49-F238E27FC236}">
                  <a16:creationId xmlns:a16="http://schemas.microsoft.com/office/drawing/2014/main" id="{837DC495-CDB4-4D9E-CE8A-8B42FE5B4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" y="1191"/>
              <a:ext cx="34" cy="30"/>
            </a:xfrm>
            <a:custGeom>
              <a:avLst/>
              <a:gdLst/>
              <a:ahLst/>
              <a:cxnLst>
                <a:cxn ang="0">
                  <a:pos x="34" y="26"/>
                </a:cxn>
                <a:cxn ang="0">
                  <a:pos x="32" y="8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9" y="30"/>
                </a:cxn>
                <a:cxn ang="0">
                  <a:pos x="34" y="26"/>
                </a:cxn>
              </a:cxnLst>
              <a:rect l="0" t="0" r="r" b="b"/>
              <a:pathLst>
                <a:path w="34" h="30">
                  <a:moveTo>
                    <a:pt x="34" y="26"/>
                  </a:moveTo>
                  <a:lnTo>
                    <a:pt x="32" y="8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9" y="30"/>
                  </a:lnTo>
                  <a:lnTo>
                    <a:pt x="34" y="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2" name="Freeform 158">
              <a:extLst>
                <a:ext uri="{FF2B5EF4-FFF2-40B4-BE49-F238E27FC236}">
                  <a16:creationId xmlns:a16="http://schemas.microsoft.com/office/drawing/2014/main" id="{3A049D53-10B5-0B18-A280-E370CA803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" y="1191"/>
              <a:ext cx="34" cy="30"/>
            </a:xfrm>
            <a:custGeom>
              <a:avLst/>
              <a:gdLst/>
              <a:ahLst/>
              <a:cxnLst>
                <a:cxn ang="0">
                  <a:pos x="34" y="26"/>
                </a:cxn>
                <a:cxn ang="0">
                  <a:pos x="32" y="8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9" y="30"/>
                </a:cxn>
                <a:cxn ang="0">
                  <a:pos x="34" y="26"/>
                </a:cxn>
              </a:cxnLst>
              <a:rect l="0" t="0" r="r" b="b"/>
              <a:pathLst>
                <a:path w="34" h="30">
                  <a:moveTo>
                    <a:pt x="34" y="26"/>
                  </a:moveTo>
                  <a:lnTo>
                    <a:pt x="32" y="8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9" y="30"/>
                  </a:lnTo>
                  <a:lnTo>
                    <a:pt x="34" y="2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3" name="Freeform 159">
              <a:extLst>
                <a:ext uri="{FF2B5EF4-FFF2-40B4-BE49-F238E27FC236}">
                  <a16:creationId xmlns:a16="http://schemas.microsoft.com/office/drawing/2014/main" id="{951519F3-066F-F47C-59F4-A8A5DFE1F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229"/>
              <a:ext cx="48" cy="101"/>
            </a:xfrm>
            <a:custGeom>
              <a:avLst/>
              <a:gdLst/>
              <a:ahLst/>
              <a:cxnLst>
                <a:cxn ang="0">
                  <a:pos x="48" y="36"/>
                </a:cxn>
                <a:cxn ang="0">
                  <a:pos x="40" y="26"/>
                </a:cxn>
                <a:cxn ang="0">
                  <a:pos x="26" y="16"/>
                </a:cxn>
                <a:cxn ang="0">
                  <a:pos x="17" y="4"/>
                </a:cxn>
                <a:cxn ang="0">
                  <a:pos x="42" y="19"/>
                </a:cxn>
                <a:cxn ang="0">
                  <a:pos x="42" y="13"/>
                </a:cxn>
                <a:cxn ang="0">
                  <a:pos x="17" y="0"/>
                </a:cxn>
                <a:cxn ang="0">
                  <a:pos x="7" y="4"/>
                </a:cxn>
                <a:cxn ang="0">
                  <a:pos x="10" y="24"/>
                </a:cxn>
                <a:cxn ang="0">
                  <a:pos x="0" y="47"/>
                </a:cxn>
                <a:cxn ang="0">
                  <a:pos x="15" y="99"/>
                </a:cxn>
                <a:cxn ang="0">
                  <a:pos x="32" y="101"/>
                </a:cxn>
                <a:cxn ang="0">
                  <a:pos x="45" y="97"/>
                </a:cxn>
                <a:cxn ang="0">
                  <a:pos x="32" y="85"/>
                </a:cxn>
                <a:cxn ang="0">
                  <a:pos x="35" y="73"/>
                </a:cxn>
                <a:cxn ang="0">
                  <a:pos x="30" y="59"/>
                </a:cxn>
                <a:cxn ang="0">
                  <a:pos x="45" y="47"/>
                </a:cxn>
                <a:cxn ang="0">
                  <a:pos x="48" y="36"/>
                </a:cxn>
              </a:cxnLst>
              <a:rect l="0" t="0" r="r" b="b"/>
              <a:pathLst>
                <a:path w="48" h="101">
                  <a:moveTo>
                    <a:pt x="48" y="36"/>
                  </a:moveTo>
                  <a:lnTo>
                    <a:pt x="40" y="26"/>
                  </a:lnTo>
                  <a:lnTo>
                    <a:pt x="26" y="16"/>
                  </a:lnTo>
                  <a:lnTo>
                    <a:pt x="17" y="4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7" y="0"/>
                  </a:lnTo>
                  <a:lnTo>
                    <a:pt x="7" y="4"/>
                  </a:lnTo>
                  <a:lnTo>
                    <a:pt x="10" y="24"/>
                  </a:lnTo>
                  <a:lnTo>
                    <a:pt x="0" y="47"/>
                  </a:lnTo>
                  <a:lnTo>
                    <a:pt x="15" y="99"/>
                  </a:lnTo>
                  <a:lnTo>
                    <a:pt x="32" y="101"/>
                  </a:lnTo>
                  <a:lnTo>
                    <a:pt x="45" y="97"/>
                  </a:lnTo>
                  <a:lnTo>
                    <a:pt x="32" y="85"/>
                  </a:lnTo>
                  <a:lnTo>
                    <a:pt x="35" y="73"/>
                  </a:lnTo>
                  <a:lnTo>
                    <a:pt x="30" y="59"/>
                  </a:lnTo>
                  <a:lnTo>
                    <a:pt x="45" y="47"/>
                  </a:lnTo>
                  <a:lnTo>
                    <a:pt x="48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4" name="Freeform 160">
              <a:extLst>
                <a:ext uri="{FF2B5EF4-FFF2-40B4-BE49-F238E27FC236}">
                  <a16:creationId xmlns:a16="http://schemas.microsoft.com/office/drawing/2014/main" id="{46D70EA8-E034-6514-78B6-50E24C24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229"/>
              <a:ext cx="48" cy="101"/>
            </a:xfrm>
            <a:custGeom>
              <a:avLst/>
              <a:gdLst/>
              <a:ahLst/>
              <a:cxnLst>
                <a:cxn ang="0">
                  <a:pos x="48" y="36"/>
                </a:cxn>
                <a:cxn ang="0">
                  <a:pos x="40" y="26"/>
                </a:cxn>
                <a:cxn ang="0">
                  <a:pos x="26" y="16"/>
                </a:cxn>
                <a:cxn ang="0">
                  <a:pos x="17" y="4"/>
                </a:cxn>
                <a:cxn ang="0">
                  <a:pos x="42" y="19"/>
                </a:cxn>
                <a:cxn ang="0">
                  <a:pos x="42" y="13"/>
                </a:cxn>
                <a:cxn ang="0">
                  <a:pos x="17" y="0"/>
                </a:cxn>
                <a:cxn ang="0">
                  <a:pos x="7" y="4"/>
                </a:cxn>
                <a:cxn ang="0">
                  <a:pos x="10" y="24"/>
                </a:cxn>
                <a:cxn ang="0">
                  <a:pos x="0" y="47"/>
                </a:cxn>
                <a:cxn ang="0">
                  <a:pos x="15" y="99"/>
                </a:cxn>
                <a:cxn ang="0">
                  <a:pos x="32" y="101"/>
                </a:cxn>
                <a:cxn ang="0">
                  <a:pos x="45" y="97"/>
                </a:cxn>
                <a:cxn ang="0">
                  <a:pos x="32" y="85"/>
                </a:cxn>
                <a:cxn ang="0">
                  <a:pos x="35" y="73"/>
                </a:cxn>
                <a:cxn ang="0">
                  <a:pos x="30" y="59"/>
                </a:cxn>
                <a:cxn ang="0">
                  <a:pos x="45" y="47"/>
                </a:cxn>
                <a:cxn ang="0">
                  <a:pos x="48" y="36"/>
                </a:cxn>
              </a:cxnLst>
              <a:rect l="0" t="0" r="r" b="b"/>
              <a:pathLst>
                <a:path w="48" h="101">
                  <a:moveTo>
                    <a:pt x="48" y="36"/>
                  </a:moveTo>
                  <a:lnTo>
                    <a:pt x="40" y="26"/>
                  </a:lnTo>
                  <a:lnTo>
                    <a:pt x="26" y="16"/>
                  </a:lnTo>
                  <a:lnTo>
                    <a:pt x="17" y="4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7" y="0"/>
                  </a:lnTo>
                  <a:lnTo>
                    <a:pt x="7" y="4"/>
                  </a:lnTo>
                  <a:lnTo>
                    <a:pt x="10" y="24"/>
                  </a:lnTo>
                  <a:lnTo>
                    <a:pt x="0" y="47"/>
                  </a:lnTo>
                  <a:lnTo>
                    <a:pt x="15" y="99"/>
                  </a:lnTo>
                  <a:lnTo>
                    <a:pt x="32" y="101"/>
                  </a:lnTo>
                  <a:lnTo>
                    <a:pt x="45" y="97"/>
                  </a:lnTo>
                  <a:lnTo>
                    <a:pt x="32" y="85"/>
                  </a:lnTo>
                  <a:lnTo>
                    <a:pt x="35" y="73"/>
                  </a:lnTo>
                  <a:lnTo>
                    <a:pt x="30" y="59"/>
                  </a:lnTo>
                  <a:lnTo>
                    <a:pt x="45" y="47"/>
                  </a:lnTo>
                  <a:lnTo>
                    <a:pt x="48" y="3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5" name="Freeform 161">
              <a:extLst>
                <a:ext uri="{FF2B5EF4-FFF2-40B4-BE49-F238E27FC236}">
                  <a16:creationId xmlns:a16="http://schemas.microsoft.com/office/drawing/2014/main" id="{FE3676F3-3C7F-BEBD-C527-EDDEEFE95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1354"/>
              <a:ext cx="32" cy="34"/>
            </a:xfrm>
            <a:custGeom>
              <a:avLst/>
              <a:gdLst/>
              <a:ahLst/>
              <a:cxnLst>
                <a:cxn ang="0">
                  <a:pos x="21" y="30"/>
                </a:cxn>
                <a:cxn ang="0">
                  <a:pos x="32" y="14"/>
                </a:cxn>
                <a:cxn ang="0">
                  <a:pos x="21" y="0"/>
                </a:cxn>
                <a:cxn ang="0">
                  <a:pos x="7" y="14"/>
                </a:cxn>
                <a:cxn ang="0">
                  <a:pos x="0" y="34"/>
                </a:cxn>
                <a:cxn ang="0">
                  <a:pos x="21" y="30"/>
                </a:cxn>
              </a:cxnLst>
              <a:rect l="0" t="0" r="r" b="b"/>
              <a:pathLst>
                <a:path w="32" h="34">
                  <a:moveTo>
                    <a:pt x="21" y="30"/>
                  </a:moveTo>
                  <a:lnTo>
                    <a:pt x="32" y="14"/>
                  </a:lnTo>
                  <a:lnTo>
                    <a:pt x="21" y="0"/>
                  </a:lnTo>
                  <a:lnTo>
                    <a:pt x="7" y="14"/>
                  </a:lnTo>
                  <a:lnTo>
                    <a:pt x="0" y="34"/>
                  </a:lnTo>
                  <a:lnTo>
                    <a:pt x="21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6" name="Freeform 162">
              <a:extLst>
                <a:ext uri="{FF2B5EF4-FFF2-40B4-BE49-F238E27FC236}">
                  <a16:creationId xmlns:a16="http://schemas.microsoft.com/office/drawing/2014/main" id="{8A1CCE8B-7538-BBB7-153A-6338E9843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1354"/>
              <a:ext cx="32" cy="34"/>
            </a:xfrm>
            <a:custGeom>
              <a:avLst/>
              <a:gdLst/>
              <a:ahLst/>
              <a:cxnLst>
                <a:cxn ang="0">
                  <a:pos x="21" y="30"/>
                </a:cxn>
                <a:cxn ang="0">
                  <a:pos x="32" y="14"/>
                </a:cxn>
                <a:cxn ang="0">
                  <a:pos x="21" y="0"/>
                </a:cxn>
                <a:cxn ang="0">
                  <a:pos x="7" y="14"/>
                </a:cxn>
                <a:cxn ang="0">
                  <a:pos x="0" y="34"/>
                </a:cxn>
                <a:cxn ang="0">
                  <a:pos x="21" y="30"/>
                </a:cxn>
              </a:cxnLst>
              <a:rect l="0" t="0" r="r" b="b"/>
              <a:pathLst>
                <a:path w="32" h="34">
                  <a:moveTo>
                    <a:pt x="21" y="30"/>
                  </a:moveTo>
                  <a:lnTo>
                    <a:pt x="32" y="14"/>
                  </a:lnTo>
                  <a:lnTo>
                    <a:pt x="21" y="0"/>
                  </a:lnTo>
                  <a:lnTo>
                    <a:pt x="7" y="14"/>
                  </a:lnTo>
                  <a:lnTo>
                    <a:pt x="0" y="34"/>
                  </a:lnTo>
                  <a:lnTo>
                    <a:pt x="21" y="3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7" name="Freeform 163">
              <a:extLst>
                <a:ext uri="{FF2B5EF4-FFF2-40B4-BE49-F238E27FC236}">
                  <a16:creationId xmlns:a16="http://schemas.microsoft.com/office/drawing/2014/main" id="{F65BF7BE-F10C-9D77-91EE-62490CAD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258"/>
              <a:ext cx="32" cy="29"/>
            </a:xfrm>
            <a:custGeom>
              <a:avLst/>
              <a:gdLst/>
              <a:ahLst/>
              <a:cxnLst>
                <a:cxn ang="0">
                  <a:pos x="24" y="29"/>
                </a:cxn>
                <a:cxn ang="0">
                  <a:pos x="32" y="22"/>
                </a:cxn>
                <a:cxn ang="0">
                  <a:pos x="6" y="0"/>
                </a:cxn>
                <a:cxn ang="0">
                  <a:pos x="0" y="27"/>
                </a:cxn>
                <a:cxn ang="0">
                  <a:pos x="13" y="25"/>
                </a:cxn>
                <a:cxn ang="0">
                  <a:pos x="24" y="29"/>
                </a:cxn>
              </a:cxnLst>
              <a:rect l="0" t="0" r="r" b="b"/>
              <a:pathLst>
                <a:path w="32" h="29">
                  <a:moveTo>
                    <a:pt x="24" y="29"/>
                  </a:moveTo>
                  <a:lnTo>
                    <a:pt x="32" y="22"/>
                  </a:lnTo>
                  <a:lnTo>
                    <a:pt x="6" y="0"/>
                  </a:lnTo>
                  <a:lnTo>
                    <a:pt x="0" y="27"/>
                  </a:lnTo>
                  <a:lnTo>
                    <a:pt x="13" y="25"/>
                  </a:lnTo>
                  <a:lnTo>
                    <a:pt x="24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8" name="Freeform 164">
              <a:extLst>
                <a:ext uri="{FF2B5EF4-FFF2-40B4-BE49-F238E27FC236}">
                  <a16:creationId xmlns:a16="http://schemas.microsoft.com/office/drawing/2014/main" id="{84045BB6-F910-5ABB-0FE1-AA2C584A5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258"/>
              <a:ext cx="32" cy="29"/>
            </a:xfrm>
            <a:custGeom>
              <a:avLst/>
              <a:gdLst/>
              <a:ahLst/>
              <a:cxnLst>
                <a:cxn ang="0">
                  <a:pos x="24" y="29"/>
                </a:cxn>
                <a:cxn ang="0">
                  <a:pos x="32" y="22"/>
                </a:cxn>
                <a:cxn ang="0">
                  <a:pos x="6" y="0"/>
                </a:cxn>
                <a:cxn ang="0">
                  <a:pos x="0" y="27"/>
                </a:cxn>
                <a:cxn ang="0">
                  <a:pos x="13" y="25"/>
                </a:cxn>
                <a:cxn ang="0">
                  <a:pos x="24" y="29"/>
                </a:cxn>
              </a:cxnLst>
              <a:rect l="0" t="0" r="r" b="b"/>
              <a:pathLst>
                <a:path w="32" h="29">
                  <a:moveTo>
                    <a:pt x="24" y="29"/>
                  </a:moveTo>
                  <a:lnTo>
                    <a:pt x="32" y="22"/>
                  </a:lnTo>
                  <a:lnTo>
                    <a:pt x="6" y="0"/>
                  </a:lnTo>
                  <a:lnTo>
                    <a:pt x="0" y="27"/>
                  </a:lnTo>
                  <a:lnTo>
                    <a:pt x="13" y="25"/>
                  </a:lnTo>
                  <a:lnTo>
                    <a:pt x="24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9" name="Freeform 165">
              <a:extLst>
                <a:ext uri="{FF2B5EF4-FFF2-40B4-BE49-F238E27FC236}">
                  <a16:creationId xmlns:a16="http://schemas.microsoft.com/office/drawing/2014/main" id="{AEFF9920-6CA9-E0A6-D112-1766AB95B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319"/>
              <a:ext cx="113" cy="145"/>
            </a:xfrm>
            <a:custGeom>
              <a:avLst/>
              <a:gdLst/>
              <a:ahLst/>
              <a:cxnLst>
                <a:cxn ang="0">
                  <a:pos x="54" y="47"/>
                </a:cxn>
                <a:cxn ang="0">
                  <a:pos x="67" y="20"/>
                </a:cxn>
                <a:cxn ang="0">
                  <a:pos x="97" y="0"/>
                </a:cxn>
                <a:cxn ang="0">
                  <a:pos x="107" y="10"/>
                </a:cxn>
                <a:cxn ang="0">
                  <a:pos x="113" y="94"/>
                </a:cxn>
                <a:cxn ang="0">
                  <a:pos x="105" y="105"/>
                </a:cxn>
                <a:cxn ang="0">
                  <a:pos x="97" y="100"/>
                </a:cxn>
                <a:cxn ang="0">
                  <a:pos x="98" y="81"/>
                </a:cxn>
                <a:cxn ang="0">
                  <a:pos x="95" y="72"/>
                </a:cxn>
                <a:cxn ang="0">
                  <a:pos x="86" y="81"/>
                </a:cxn>
                <a:cxn ang="0">
                  <a:pos x="89" y="100"/>
                </a:cxn>
                <a:cxn ang="0">
                  <a:pos x="89" y="122"/>
                </a:cxn>
                <a:cxn ang="0">
                  <a:pos x="76" y="130"/>
                </a:cxn>
                <a:cxn ang="0">
                  <a:pos x="51" y="110"/>
                </a:cxn>
                <a:cxn ang="0">
                  <a:pos x="36" y="135"/>
                </a:cxn>
                <a:cxn ang="0">
                  <a:pos x="24" y="145"/>
                </a:cxn>
                <a:cxn ang="0">
                  <a:pos x="1" y="122"/>
                </a:cxn>
                <a:cxn ang="0">
                  <a:pos x="0" y="108"/>
                </a:cxn>
                <a:cxn ang="0">
                  <a:pos x="4" y="97"/>
                </a:cxn>
                <a:cxn ang="0">
                  <a:pos x="15" y="118"/>
                </a:cxn>
                <a:cxn ang="0">
                  <a:pos x="23" y="118"/>
                </a:cxn>
                <a:cxn ang="0">
                  <a:pos x="36" y="81"/>
                </a:cxn>
                <a:cxn ang="0">
                  <a:pos x="54" y="90"/>
                </a:cxn>
                <a:cxn ang="0">
                  <a:pos x="68" y="72"/>
                </a:cxn>
                <a:cxn ang="0">
                  <a:pos x="68" y="62"/>
                </a:cxn>
                <a:cxn ang="0">
                  <a:pos x="63" y="61"/>
                </a:cxn>
                <a:cxn ang="0">
                  <a:pos x="54" y="47"/>
                </a:cxn>
              </a:cxnLst>
              <a:rect l="0" t="0" r="r" b="b"/>
              <a:pathLst>
                <a:path w="113" h="145">
                  <a:moveTo>
                    <a:pt x="54" y="47"/>
                  </a:moveTo>
                  <a:lnTo>
                    <a:pt x="67" y="20"/>
                  </a:lnTo>
                  <a:lnTo>
                    <a:pt x="97" y="0"/>
                  </a:lnTo>
                  <a:lnTo>
                    <a:pt x="107" y="10"/>
                  </a:lnTo>
                  <a:lnTo>
                    <a:pt x="113" y="94"/>
                  </a:lnTo>
                  <a:lnTo>
                    <a:pt x="105" y="105"/>
                  </a:lnTo>
                  <a:lnTo>
                    <a:pt x="97" y="100"/>
                  </a:lnTo>
                  <a:lnTo>
                    <a:pt x="98" y="81"/>
                  </a:lnTo>
                  <a:lnTo>
                    <a:pt x="95" y="72"/>
                  </a:lnTo>
                  <a:lnTo>
                    <a:pt x="86" y="81"/>
                  </a:lnTo>
                  <a:lnTo>
                    <a:pt x="89" y="100"/>
                  </a:lnTo>
                  <a:lnTo>
                    <a:pt x="89" y="122"/>
                  </a:lnTo>
                  <a:lnTo>
                    <a:pt x="76" y="130"/>
                  </a:lnTo>
                  <a:lnTo>
                    <a:pt x="51" y="110"/>
                  </a:lnTo>
                  <a:lnTo>
                    <a:pt x="36" y="135"/>
                  </a:lnTo>
                  <a:lnTo>
                    <a:pt x="24" y="145"/>
                  </a:lnTo>
                  <a:lnTo>
                    <a:pt x="1" y="122"/>
                  </a:lnTo>
                  <a:lnTo>
                    <a:pt x="0" y="108"/>
                  </a:lnTo>
                  <a:lnTo>
                    <a:pt x="4" y="97"/>
                  </a:lnTo>
                  <a:lnTo>
                    <a:pt x="15" y="118"/>
                  </a:lnTo>
                  <a:lnTo>
                    <a:pt x="23" y="118"/>
                  </a:lnTo>
                  <a:lnTo>
                    <a:pt x="36" y="81"/>
                  </a:lnTo>
                  <a:lnTo>
                    <a:pt x="54" y="90"/>
                  </a:lnTo>
                  <a:lnTo>
                    <a:pt x="68" y="72"/>
                  </a:lnTo>
                  <a:lnTo>
                    <a:pt x="68" y="62"/>
                  </a:lnTo>
                  <a:lnTo>
                    <a:pt x="63" y="61"/>
                  </a:lnTo>
                  <a:lnTo>
                    <a:pt x="54" y="4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0" name="Freeform 166">
              <a:extLst>
                <a:ext uri="{FF2B5EF4-FFF2-40B4-BE49-F238E27FC236}">
                  <a16:creationId xmlns:a16="http://schemas.microsoft.com/office/drawing/2014/main" id="{6C8CCCE7-9881-188B-6B94-0F890BE4A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319"/>
              <a:ext cx="113" cy="145"/>
            </a:xfrm>
            <a:custGeom>
              <a:avLst/>
              <a:gdLst/>
              <a:ahLst/>
              <a:cxnLst>
                <a:cxn ang="0">
                  <a:pos x="54" y="47"/>
                </a:cxn>
                <a:cxn ang="0">
                  <a:pos x="67" y="20"/>
                </a:cxn>
                <a:cxn ang="0">
                  <a:pos x="97" y="0"/>
                </a:cxn>
                <a:cxn ang="0">
                  <a:pos x="107" y="10"/>
                </a:cxn>
                <a:cxn ang="0">
                  <a:pos x="113" y="94"/>
                </a:cxn>
                <a:cxn ang="0">
                  <a:pos x="105" y="105"/>
                </a:cxn>
                <a:cxn ang="0">
                  <a:pos x="97" y="100"/>
                </a:cxn>
                <a:cxn ang="0">
                  <a:pos x="98" y="81"/>
                </a:cxn>
                <a:cxn ang="0">
                  <a:pos x="95" y="72"/>
                </a:cxn>
                <a:cxn ang="0">
                  <a:pos x="86" y="81"/>
                </a:cxn>
                <a:cxn ang="0">
                  <a:pos x="89" y="100"/>
                </a:cxn>
                <a:cxn ang="0">
                  <a:pos x="89" y="122"/>
                </a:cxn>
                <a:cxn ang="0">
                  <a:pos x="76" y="130"/>
                </a:cxn>
                <a:cxn ang="0">
                  <a:pos x="51" y="110"/>
                </a:cxn>
                <a:cxn ang="0">
                  <a:pos x="36" y="135"/>
                </a:cxn>
                <a:cxn ang="0">
                  <a:pos x="24" y="145"/>
                </a:cxn>
                <a:cxn ang="0">
                  <a:pos x="1" y="122"/>
                </a:cxn>
                <a:cxn ang="0">
                  <a:pos x="0" y="108"/>
                </a:cxn>
                <a:cxn ang="0">
                  <a:pos x="4" y="97"/>
                </a:cxn>
                <a:cxn ang="0">
                  <a:pos x="15" y="118"/>
                </a:cxn>
                <a:cxn ang="0">
                  <a:pos x="23" y="118"/>
                </a:cxn>
                <a:cxn ang="0">
                  <a:pos x="36" y="81"/>
                </a:cxn>
                <a:cxn ang="0">
                  <a:pos x="54" y="90"/>
                </a:cxn>
                <a:cxn ang="0">
                  <a:pos x="68" y="72"/>
                </a:cxn>
                <a:cxn ang="0">
                  <a:pos x="68" y="62"/>
                </a:cxn>
                <a:cxn ang="0">
                  <a:pos x="63" y="61"/>
                </a:cxn>
                <a:cxn ang="0">
                  <a:pos x="54" y="47"/>
                </a:cxn>
              </a:cxnLst>
              <a:rect l="0" t="0" r="r" b="b"/>
              <a:pathLst>
                <a:path w="113" h="145">
                  <a:moveTo>
                    <a:pt x="54" y="47"/>
                  </a:moveTo>
                  <a:lnTo>
                    <a:pt x="67" y="20"/>
                  </a:lnTo>
                  <a:lnTo>
                    <a:pt x="97" y="0"/>
                  </a:lnTo>
                  <a:lnTo>
                    <a:pt x="107" y="10"/>
                  </a:lnTo>
                  <a:lnTo>
                    <a:pt x="113" y="94"/>
                  </a:lnTo>
                  <a:lnTo>
                    <a:pt x="105" y="105"/>
                  </a:lnTo>
                  <a:lnTo>
                    <a:pt x="97" y="100"/>
                  </a:lnTo>
                  <a:lnTo>
                    <a:pt x="98" y="81"/>
                  </a:lnTo>
                  <a:lnTo>
                    <a:pt x="95" y="72"/>
                  </a:lnTo>
                  <a:lnTo>
                    <a:pt x="86" y="81"/>
                  </a:lnTo>
                  <a:lnTo>
                    <a:pt x="89" y="100"/>
                  </a:lnTo>
                  <a:lnTo>
                    <a:pt x="89" y="122"/>
                  </a:lnTo>
                  <a:lnTo>
                    <a:pt x="76" y="130"/>
                  </a:lnTo>
                  <a:lnTo>
                    <a:pt x="51" y="110"/>
                  </a:lnTo>
                  <a:lnTo>
                    <a:pt x="36" y="135"/>
                  </a:lnTo>
                  <a:lnTo>
                    <a:pt x="24" y="145"/>
                  </a:lnTo>
                  <a:lnTo>
                    <a:pt x="1" y="122"/>
                  </a:lnTo>
                  <a:lnTo>
                    <a:pt x="0" y="108"/>
                  </a:lnTo>
                  <a:lnTo>
                    <a:pt x="4" y="97"/>
                  </a:lnTo>
                  <a:lnTo>
                    <a:pt x="15" y="118"/>
                  </a:lnTo>
                  <a:lnTo>
                    <a:pt x="23" y="118"/>
                  </a:lnTo>
                  <a:lnTo>
                    <a:pt x="36" y="81"/>
                  </a:lnTo>
                  <a:lnTo>
                    <a:pt x="54" y="90"/>
                  </a:lnTo>
                  <a:lnTo>
                    <a:pt x="68" y="72"/>
                  </a:lnTo>
                  <a:lnTo>
                    <a:pt x="68" y="62"/>
                  </a:lnTo>
                  <a:lnTo>
                    <a:pt x="63" y="61"/>
                  </a:lnTo>
                  <a:lnTo>
                    <a:pt x="54" y="4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1" name="Freeform 167">
              <a:extLst>
                <a:ext uri="{FF2B5EF4-FFF2-40B4-BE49-F238E27FC236}">
                  <a16:creationId xmlns:a16="http://schemas.microsoft.com/office/drawing/2014/main" id="{18906D33-BA4F-C2BB-94B5-565F1ED79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54"/>
              <a:ext cx="31" cy="29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31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3" y="23"/>
                </a:cxn>
                <a:cxn ang="0">
                  <a:pos x="21" y="29"/>
                </a:cxn>
              </a:cxnLst>
              <a:rect l="0" t="0" r="r" b="b"/>
              <a:pathLst>
                <a:path w="31" h="29">
                  <a:moveTo>
                    <a:pt x="21" y="29"/>
                  </a:moveTo>
                  <a:lnTo>
                    <a:pt x="31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3" y="23"/>
                  </a:lnTo>
                  <a:lnTo>
                    <a:pt x="21" y="2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2" name="Freeform 168">
              <a:extLst>
                <a:ext uri="{FF2B5EF4-FFF2-40B4-BE49-F238E27FC236}">
                  <a16:creationId xmlns:a16="http://schemas.microsoft.com/office/drawing/2014/main" id="{11CD7F69-4AFA-D627-E56E-59CC17DE1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54"/>
              <a:ext cx="31" cy="29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31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3" y="23"/>
                </a:cxn>
                <a:cxn ang="0">
                  <a:pos x="21" y="29"/>
                </a:cxn>
              </a:cxnLst>
              <a:rect l="0" t="0" r="r" b="b"/>
              <a:pathLst>
                <a:path w="31" h="29">
                  <a:moveTo>
                    <a:pt x="21" y="29"/>
                  </a:moveTo>
                  <a:lnTo>
                    <a:pt x="31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3" y="23"/>
                  </a:lnTo>
                  <a:lnTo>
                    <a:pt x="21" y="2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3" name="Freeform 169">
              <a:extLst>
                <a:ext uri="{FF2B5EF4-FFF2-40B4-BE49-F238E27FC236}">
                  <a16:creationId xmlns:a16="http://schemas.microsoft.com/office/drawing/2014/main" id="{2691AE4A-E00F-C3C1-3DAE-EC377BBD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274"/>
              <a:ext cx="42" cy="39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26" y="30"/>
                </a:cxn>
                <a:cxn ang="0">
                  <a:pos x="7" y="39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3"/>
                </a:cxn>
                <a:cxn ang="0">
                  <a:pos x="33" y="10"/>
                </a:cxn>
                <a:cxn ang="0">
                  <a:pos x="33" y="19"/>
                </a:cxn>
              </a:cxnLst>
              <a:rect l="0" t="0" r="r" b="b"/>
              <a:pathLst>
                <a:path w="42" h="39">
                  <a:moveTo>
                    <a:pt x="33" y="19"/>
                  </a:moveTo>
                  <a:lnTo>
                    <a:pt x="26" y="30"/>
                  </a:lnTo>
                  <a:lnTo>
                    <a:pt x="7" y="39"/>
                  </a:lnTo>
                  <a:lnTo>
                    <a:pt x="0" y="30"/>
                  </a:lnTo>
                  <a:lnTo>
                    <a:pt x="9" y="19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3"/>
                  </a:lnTo>
                  <a:lnTo>
                    <a:pt x="33" y="10"/>
                  </a:lnTo>
                  <a:lnTo>
                    <a:pt x="33" y="1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4" name="Freeform 170">
              <a:extLst>
                <a:ext uri="{FF2B5EF4-FFF2-40B4-BE49-F238E27FC236}">
                  <a16:creationId xmlns:a16="http://schemas.microsoft.com/office/drawing/2014/main" id="{33D80DC9-8F53-85C7-460A-349C277F7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274"/>
              <a:ext cx="42" cy="39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26" y="30"/>
                </a:cxn>
                <a:cxn ang="0">
                  <a:pos x="7" y="39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3"/>
                </a:cxn>
                <a:cxn ang="0">
                  <a:pos x="33" y="10"/>
                </a:cxn>
                <a:cxn ang="0">
                  <a:pos x="33" y="19"/>
                </a:cxn>
              </a:cxnLst>
              <a:rect l="0" t="0" r="r" b="b"/>
              <a:pathLst>
                <a:path w="42" h="39">
                  <a:moveTo>
                    <a:pt x="33" y="19"/>
                  </a:moveTo>
                  <a:lnTo>
                    <a:pt x="26" y="30"/>
                  </a:lnTo>
                  <a:lnTo>
                    <a:pt x="7" y="39"/>
                  </a:lnTo>
                  <a:lnTo>
                    <a:pt x="0" y="30"/>
                  </a:lnTo>
                  <a:lnTo>
                    <a:pt x="9" y="19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3"/>
                  </a:lnTo>
                  <a:lnTo>
                    <a:pt x="33" y="10"/>
                  </a:lnTo>
                  <a:lnTo>
                    <a:pt x="33" y="1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5" name="Freeform 171">
              <a:extLst>
                <a:ext uri="{FF2B5EF4-FFF2-40B4-BE49-F238E27FC236}">
                  <a16:creationId xmlns:a16="http://schemas.microsoft.com/office/drawing/2014/main" id="{F26CC918-BF5E-EF1B-3AB5-23E493799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746"/>
              <a:ext cx="156" cy="180"/>
            </a:xfrm>
            <a:custGeom>
              <a:avLst/>
              <a:gdLst/>
              <a:ahLst/>
              <a:cxnLst>
                <a:cxn ang="0">
                  <a:pos x="20" y="170"/>
                </a:cxn>
                <a:cxn ang="0">
                  <a:pos x="60" y="180"/>
                </a:cxn>
                <a:cxn ang="0">
                  <a:pos x="87" y="151"/>
                </a:cxn>
                <a:cxn ang="0">
                  <a:pos x="116" y="137"/>
                </a:cxn>
                <a:cxn ang="0">
                  <a:pos x="151" y="69"/>
                </a:cxn>
                <a:cxn ang="0">
                  <a:pos x="136" y="54"/>
                </a:cxn>
                <a:cxn ang="0">
                  <a:pos x="156" y="23"/>
                </a:cxn>
                <a:cxn ang="0">
                  <a:pos x="156" y="8"/>
                </a:cxn>
                <a:cxn ang="0">
                  <a:pos x="147" y="8"/>
                </a:cxn>
                <a:cxn ang="0">
                  <a:pos x="122" y="5"/>
                </a:cxn>
                <a:cxn ang="0">
                  <a:pos x="85" y="0"/>
                </a:cxn>
                <a:cxn ang="0">
                  <a:pos x="80" y="5"/>
                </a:cxn>
                <a:cxn ang="0">
                  <a:pos x="90" y="16"/>
                </a:cxn>
                <a:cxn ang="0">
                  <a:pos x="70" y="23"/>
                </a:cxn>
                <a:cxn ang="0">
                  <a:pos x="58" y="23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0" y="36"/>
                </a:cxn>
                <a:cxn ang="0">
                  <a:pos x="0" y="85"/>
                </a:cxn>
                <a:cxn ang="0">
                  <a:pos x="20" y="170"/>
                </a:cxn>
              </a:cxnLst>
              <a:rect l="0" t="0" r="r" b="b"/>
              <a:pathLst>
                <a:path w="156" h="180">
                  <a:moveTo>
                    <a:pt x="20" y="170"/>
                  </a:moveTo>
                  <a:lnTo>
                    <a:pt x="60" y="180"/>
                  </a:lnTo>
                  <a:lnTo>
                    <a:pt x="87" y="151"/>
                  </a:lnTo>
                  <a:lnTo>
                    <a:pt x="116" y="137"/>
                  </a:lnTo>
                  <a:lnTo>
                    <a:pt x="151" y="69"/>
                  </a:lnTo>
                  <a:lnTo>
                    <a:pt x="136" y="54"/>
                  </a:lnTo>
                  <a:lnTo>
                    <a:pt x="156" y="23"/>
                  </a:lnTo>
                  <a:lnTo>
                    <a:pt x="156" y="8"/>
                  </a:lnTo>
                  <a:lnTo>
                    <a:pt x="147" y="8"/>
                  </a:lnTo>
                  <a:lnTo>
                    <a:pt x="122" y="5"/>
                  </a:lnTo>
                  <a:lnTo>
                    <a:pt x="85" y="0"/>
                  </a:lnTo>
                  <a:lnTo>
                    <a:pt x="80" y="5"/>
                  </a:lnTo>
                  <a:lnTo>
                    <a:pt x="90" y="16"/>
                  </a:lnTo>
                  <a:lnTo>
                    <a:pt x="70" y="23"/>
                  </a:lnTo>
                  <a:lnTo>
                    <a:pt x="58" y="23"/>
                  </a:lnTo>
                  <a:lnTo>
                    <a:pt x="49" y="13"/>
                  </a:lnTo>
                  <a:lnTo>
                    <a:pt x="24" y="24"/>
                  </a:lnTo>
                  <a:lnTo>
                    <a:pt x="0" y="36"/>
                  </a:lnTo>
                  <a:lnTo>
                    <a:pt x="0" y="85"/>
                  </a:lnTo>
                  <a:lnTo>
                    <a:pt x="20" y="1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6" name="Freeform 172">
              <a:extLst>
                <a:ext uri="{FF2B5EF4-FFF2-40B4-BE49-F238E27FC236}">
                  <a16:creationId xmlns:a16="http://schemas.microsoft.com/office/drawing/2014/main" id="{ED68A835-6ADA-DF94-F9C2-E489592EB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746"/>
              <a:ext cx="156" cy="180"/>
            </a:xfrm>
            <a:custGeom>
              <a:avLst/>
              <a:gdLst/>
              <a:ahLst/>
              <a:cxnLst>
                <a:cxn ang="0">
                  <a:pos x="20" y="170"/>
                </a:cxn>
                <a:cxn ang="0">
                  <a:pos x="60" y="180"/>
                </a:cxn>
                <a:cxn ang="0">
                  <a:pos x="87" y="151"/>
                </a:cxn>
                <a:cxn ang="0">
                  <a:pos x="116" y="137"/>
                </a:cxn>
                <a:cxn ang="0">
                  <a:pos x="151" y="69"/>
                </a:cxn>
                <a:cxn ang="0">
                  <a:pos x="136" y="54"/>
                </a:cxn>
                <a:cxn ang="0">
                  <a:pos x="156" y="23"/>
                </a:cxn>
                <a:cxn ang="0">
                  <a:pos x="156" y="8"/>
                </a:cxn>
                <a:cxn ang="0">
                  <a:pos x="147" y="8"/>
                </a:cxn>
                <a:cxn ang="0">
                  <a:pos x="122" y="5"/>
                </a:cxn>
                <a:cxn ang="0">
                  <a:pos x="85" y="0"/>
                </a:cxn>
                <a:cxn ang="0">
                  <a:pos x="80" y="5"/>
                </a:cxn>
                <a:cxn ang="0">
                  <a:pos x="90" y="16"/>
                </a:cxn>
                <a:cxn ang="0">
                  <a:pos x="70" y="23"/>
                </a:cxn>
                <a:cxn ang="0">
                  <a:pos x="58" y="23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0" y="36"/>
                </a:cxn>
                <a:cxn ang="0">
                  <a:pos x="0" y="85"/>
                </a:cxn>
                <a:cxn ang="0">
                  <a:pos x="20" y="170"/>
                </a:cxn>
              </a:cxnLst>
              <a:rect l="0" t="0" r="r" b="b"/>
              <a:pathLst>
                <a:path w="156" h="180">
                  <a:moveTo>
                    <a:pt x="20" y="170"/>
                  </a:moveTo>
                  <a:lnTo>
                    <a:pt x="60" y="180"/>
                  </a:lnTo>
                  <a:lnTo>
                    <a:pt x="87" y="151"/>
                  </a:lnTo>
                  <a:lnTo>
                    <a:pt x="116" y="137"/>
                  </a:lnTo>
                  <a:lnTo>
                    <a:pt x="151" y="69"/>
                  </a:lnTo>
                  <a:lnTo>
                    <a:pt x="136" y="54"/>
                  </a:lnTo>
                  <a:lnTo>
                    <a:pt x="156" y="23"/>
                  </a:lnTo>
                  <a:lnTo>
                    <a:pt x="156" y="8"/>
                  </a:lnTo>
                  <a:lnTo>
                    <a:pt x="147" y="8"/>
                  </a:lnTo>
                  <a:lnTo>
                    <a:pt x="122" y="5"/>
                  </a:lnTo>
                  <a:lnTo>
                    <a:pt x="85" y="0"/>
                  </a:lnTo>
                  <a:lnTo>
                    <a:pt x="80" y="5"/>
                  </a:lnTo>
                  <a:lnTo>
                    <a:pt x="90" y="16"/>
                  </a:lnTo>
                  <a:lnTo>
                    <a:pt x="70" y="23"/>
                  </a:lnTo>
                  <a:lnTo>
                    <a:pt x="58" y="23"/>
                  </a:lnTo>
                  <a:lnTo>
                    <a:pt x="49" y="13"/>
                  </a:lnTo>
                  <a:lnTo>
                    <a:pt x="24" y="24"/>
                  </a:lnTo>
                  <a:lnTo>
                    <a:pt x="0" y="36"/>
                  </a:lnTo>
                  <a:lnTo>
                    <a:pt x="0" y="85"/>
                  </a:lnTo>
                  <a:lnTo>
                    <a:pt x="20" y="17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7" name="Freeform 173">
              <a:extLst>
                <a:ext uri="{FF2B5EF4-FFF2-40B4-BE49-F238E27FC236}">
                  <a16:creationId xmlns:a16="http://schemas.microsoft.com/office/drawing/2014/main" id="{7DDCD95C-A675-AD9E-7591-D15293BAA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761"/>
              <a:ext cx="388" cy="274"/>
            </a:xfrm>
            <a:custGeom>
              <a:avLst/>
              <a:gdLst/>
              <a:ahLst/>
              <a:cxnLst>
                <a:cxn ang="0">
                  <a:pos x="114" y="192"/>
                </a:cxn>
                <a:cxn ang="0">
                  <a:pos x="149" y="227"/>
                </a:cxn>
                <a:cxn ang="0">
                  <a:pos x="215" y="274"/>
                </a:cxn>
                <a:cxn ang="0">
                  <a:pos x="218" y="273"/>
                </a:cxn>
                <a:cxn ang="0">
                  <a:pos x="272" y="273"/>
                </a:cxn>
                <a:cxn ang="0">
                  <a:pos x="285" y="261"/>
                </a:cxn>
                <a:cxn ang="0">
                  <a:pos x="273" y="247"/>
                </a:cxn>
                <a:cxn ang="0">
                  <a:pos x="275" y="241"/>
                </a:cxn>
                <a:cxn ang="0">
                  <a:pos x="303" y="235"/>
                </a:cxn>
                <a:cxn ang="0">
                  <a:pos x="322" y="217"/>
                </a:cxn>
                <a:cxn ang="0">
                  <a:pos x="367" y="186"/>
                </a:cxn>
                <a:cxn ang="0">
                  <a:pos x="388" y="164"/>
                </a:cxn>
                <a:cxn ang="0">
                  <a:pos x="345" y="154"/>
                </a:cxn>
                <a:cxn ang="0">
                  <a:pos x="325" y="70"/>
                </a:cxn>
                <a:cxn ang="0">
                  <a:pos x="325" y="21"/>
                </a:cxn>
                <a:cxn ang="0">
                  <a:pos x="282" y="19"/>
                </a:cxn>
                <a:cxn ang="0">
                  <a:pos x="281" y="13"/>
                </a:cxn>
                <a:cxn ang="0">
                  <a:pos x="231" y="38"/>
                </a:cxn>
                <a:cxn ang="0">
                  <a:pos x="223" y="35"/>
                </a:cxn>
                <a:cxn ang="0">
                  <a:pos x="208" y="38"/>
                </a:cxn>
                <a:cxn ang="0">
                  <a:pos x="192" y="58"/>
                </a:cxn>
                <a:cxn ang="0">
                  <a:pos x="187" y="58"/>
                </a:cxn>
                <a:cxn ang="0">
                  <a:pos x="193" y="29"/>
                </a:cxn>
                <a:cxn ang="0">
                  <a:pos x="171" y="19"/>
                </a:cxn>
                <a:cxn ang="0">
                  <a:pos x="160" y="44"/>
                </a:cxn>
                <a:cxn ang="0">
                  <a:pos x="143" y="56"/>
                </a:cxn>
                <a:cxn ang="0">
                  <a:pos x="137" y="56"/>
                </a:cxn>
                <a:cxn ang="0">
                  <a:pos x="146" y="29"/>
                </a:cxn>
                <a:cxn ang="0">
                  <a:pos x="136" y="19"/>
                </a:cxn>
                <a:cxn ang="0">
                  <a:pos x="123" y="24"/>
                </a:cxn>
                <a:cxn ang="0">
                  <a:pos x="115" y="6"/>
                </a:cxn>
                <a:cxn ang="0">
                  <a:pos x="93" y="0"/>
                </a:cxn>
                <a:cxn ang="0">
                  <a:pos x="83" y="6"/>
                </a:cxn>
                <a:cxn ang="0">
                  <a:pos x="77" y="31"/>
                </a:cxn>
                <a:cxn ang="0">
                  <a:pos x="60" y="47"/>
                </a:cxn>
                <a:cxn ang="0">
                  <a:pos x="74" y="63"/>
                </a:cxn>
                <a:cxn ang="0">
                  <a:pos x="68" y="77"/>
                </a:cxn>
                <a:cxn ang="0">
                  <a:pos x="70" y="82"/>
                </a:cxn>
                <a:cxn ang="0">
                  <a:pos x="51" y="90"/>
                </a:cxn>
                <a:cxn ang="0">
                  <a:pos x="57" y="116"/>
                </a:cxn>
                <a:cxn ang="0">
                  <a:pos x="92" y="137"/>
                </a:cxn>
                <a:cxn ang="0">
                  <a:pos x="87" y="143"/>
                </a:cxn>
                <a:cxn ang="0">
                  <a:pos x="57" y="131"/>
                </a:cxn>
                <a:cxn ang="0">
                  <a:pos x="20" y="139"/>
                </a:cxn>
                <a:cxn ang="0">
                  <a:pos x="3" y="134"/>
                </a:cxn>
                <a:cxn ang="0">
                  <a:pos x="0" y="137"/>
                </a:cxn>
                <a:cxn ang="0">
                  <a:pos x="24" y="174"/>
                </a:cxn>
                <a:cxn ang="0">
                  <a:pos x="20" y="191"/>
                </a:cxn>
                <a:cxn ang="0">
                  <a:pos x="79" y="223"/>
                </a:cxn>
                <a:cxn ang="0">
                  <a:pos x="114" y="192"/>
                </a:cxn>
              </a:cxnLst>
              <a:rect l="0" t="0" r="r" b="b"/>
              <a:pathLst>
                <a:path w="388" h="274">
                  <a:moveTo>
                    <a:pt x="114" y="192"/>
                  </a:moveTo>
                  <a:lnTo>
                    <a:pt x="149" y="227"/>
                  </a:lnTo>
                  <a:lnTo>
                    <a:pt x="215" y="274"/>
                  </a:lnTo>
                  <a:lnTo>
                    <a:pt x="218" y="273"/>
                  </a:lnTo>
                  <a:lnTo>
                    <a:pt x="272" y="273"/>
                  </a:lnTo>
                  <a:lnTo>
                    <a:pt x="285" y="261"/>
                  </a:lnTo>
                  <a:lnTo>
                    <a:pt x="273" y="247"/>
                  </a:lnTo>
                  <a:lnTo>
                    <a:pt x="275" y="241"/>
                  </a:lnTo>
                  <a:lnTo>
                    <a:pt x="303" y="235"/>
                  </a:lnTo>
                  <a:lnTo>
                    <a:pt x="322" y="217"/>
                  </a:lnTo>
                  <a:lnTo>
                    <a:pt x="367" y="186"/>
                  </a:lnTo>
                  <a:lnTo>
                    <a:pt x="388" y="164"/>
                  </a:lnTo>
                  <a:lnTo>
                    <a:pt x="345" y="154"/>
                  </a:lnTo>
                  <a:lnTo>
                    <a:pt x="325" y="70"/>
                  </a:lnTo>
                  <a:lnTo>
                    <a:pt x="325" y="21"/>
                  </a:lnTo>
                  <a:lnTo>
                    <a:pt x="282" y="19"/>
                  </a:lnTo>
                  <a:lnTo>
                    <a:pt x="281" y="13"/>
                  </a:lnTo>
                  <a:lnTo>
                    <a:pt x="231" y="38"/>
                  </a:lnTo>
                  <a:lnTo>
                    <a:pt x="223" y="35"/>
                  </a:lnTo>
                  <a:lnTo>
                    <a:pt x="208" y="38"/>
                  </a:lnTo>
                  <a:lnTo>
                    <a:pt x="192" y="58"/>
                  </a:lnTo>
                  <a:lnTo>
                    <a:pt x="187" y="58"/>
                  </a:lnTo>
                  <a:lnTo>
                    <a:pt x="193" y="29"/>
                  </a:lnTo>
                  <a:lnTo>
                    <a:pt x="171" y="19"/>
                  </a:lnTo>
                  <a:lnTo>
                    <a:pt x="160" y="44"/>
                  </a:lnTo>
                  <a:lnTo>
                    <a:pt x="143" y="56"/>
                  </a:lnTo>
                  <a:lnTo>
                    <a:pt x="137" y="56"/>
                  </a:lnTo>
                  <a:lnTo>
                    <a:pt x="146" y="29"/>
                  </a:lnTo>
                  <a:lnTo>
                    <a:pt x="136" y="19"/>
                  </a:lnTo>
                  <a:lnTo>
                    <a:pt x="123" y="24"/>
                  </a:lnTo>
                  <a:lnTo>
                    <a:pt x="115" y="6"/>
                  </a:lnTo>
                  <a:lnTo>
                    <a:pt x="93" y="0"/>
                  </a:lnTo>
                  <a:lnTo>
                    <a:pt x="83" y="6"/>
                  </a:lnTo>
                  <a:lnTo>
                    <a:pt x="77" y="31"/>
                  </a:lnTo>
                  <a:lnTo>
                    <a:pt x="60" y="47"/>
                  </a:lnTo>
                  <a:lnTo>
                    <a:pt x="74" y="63"/>
                  </a:lnTo>
                  <a:lnTo>
                    <a:pt x="68" y="77"/>
                  </a:lnTo>
                  <a:lnTo>
                    <a:pt x="70" y="82"/>
                  </a:lnTo>
                  <a:lnTo>
                    <a:pt x="51" y="90"/>
                  </a:lnTo>
                  <a:lnTo>
                    <a:pt x="57" y="116"/>
                  </a:lnTo>
                  <a:lnTo>
                    <a:pt x="92" y="137"/>
                  </a:lnTo>
                  <a:lnTo>
                    <a:pt x="87" y="143"/>
                  </a:lnTo>
                  <a:lnTo>
                    <a:pt x="57" y="131"/>
                  </a:lnTo>
                  <a:lnTo>
                    <a:pt x="20" y="139"/>
                  </a:lnTo>
                  <a:lnTo>
                    <a:pt x="3" y="134"/>
                  </a:lnTo>
                  <a:lnTo>
                    <a:pt x="0" y="137"/>
                  </a:lnTo>
                  <a:lnTo>
                    <a:pt x="24" y="174"/>
                  </a:lnTo>
                  <a:lnTo>
                    <a:pt x="20" y="191"/>
                  </a:lnTo>
                  <a:lnTo>
                    <a:pt x="79" y="223"/>
                  </a:lnTo>
                  <a:lnTo>
                    <a:pt x="114" y="1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8" name="Freeform 174">
              <a:extLst>
                <a:ext uri="{FF2B5EF4-FFF2-40B4-BE49-F238E27FC236}">
                  <a16:creationId xmlns:a16="http://schemas.microsoft.com/office/drawing/2014/main" id="{28C19364-BE57-12D5-627B-1EB9D8BDC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761"/>
              <a:ext cx="388" cy="274"/>
            </a:xfrm>
            <a:custGeom>
              <a:avLst/>
              <a:gdLst/>
              <a:ahLst/>
              <a:cxnLst>
                <a:cxn ang="0">
                  <a:pos x="114" y="192"/>
                </a:cxn>
                <a:cxn ang="0">
                  <a:pos x="149" y="227"/>
                </a:cxn>
                <a:cxn ang="0">
                  <a:pos x="215" y="274"/>
                </a:cxn>
                <a:cxn ang="0">
                  <a:pos x="218" y="273"/>
                </a:cxn>
                <a:cxn ang="0">
                  <a:pos x="272" y="273"/>
                </a:cxn>
                <a:cxn ang="0">
                  <a:pos x="285" y="261"/>
                </a:cxn>
                <a:cxn ang="0">
                  <a:pos x="273" y="247"/>
                </a:cxn>
                <a:cxn ang="0">
                  <a:pos x="275" y="241"/>
                </a:cxn>
                <a:cxn ang="0">
                  <a:pos x="303" y="235"/>
                </a:cxn>
                <a:cxn ang="0">
                  <a:pos x="322" y="217"/>
                </a:cxn>
                <a:cxn ang="0">
                  <a:pos x="367" y="186"/>
                </a:cxn>
                <a:cxn ang="0">
                  <a:pos x="388" y="164"/>
                </a:cxn>
                <a:cxn ang="0">
                  <a:pos x="345" y="154"/>
                </a:cxn>
                <a:cxn ang="0">
                  <a:pos x="325" y="70"/>
                </a:cxn>
                <a:cxn ang="0">
                  <a:pos x="325" y="21"/>
                </a:cxn>
                <a:cxn ang="0">
                  <a:pos x="282" y="19"/>
                </a:cxn>
                <a:cxn ang="0">
                  <a:pos x="281" y="13"/>
                </a:cxn>
                <a:cxn ang="0">
                  <a:pos x="231" y="38"/>
                </a:cxn>
                <a:cxn ang="0">
                  <a:pos x="223" y="35"/>
                </a:cxn>
                <a:cxn ang="0">
                  <a:pos x="208" y="38"/>
                </a:cxn>
                <a:cxn ang="0">
                  <a:pos x="192" y="58"/>
                </a:cxn>
                <a:cxn ang="0">
                  <a:pos x="187" y="58"/>
                </a:cxn>
                <a:cxn ang="0">
                  <a:pos x="193" y="29"/>
                </a:cxn>
                <a:cxn ang="0">
                  <a:pos x="171" y="19"/>
                </a:cxn>
                <a:cxn ang="0">
                  <a:pos x="160" y="44"/>
                </a:cxn>
                <a:cxn ang="0">
                  <a:pos x="143" y="56"/>
                </a:cxn>
                <a:cxn ang="0">
                  <a:pos x="137" y="56"/>
                </a:cxn>
                <a:cxn ang="0">
                  <a:pos x="146" y="29"/>
                </a:cxn>
                <a:cxn ang="0">
                  <a:pos x="136" y="19"/>
                </a:cxn>
                <a:cxn ang="0">
                  <a:pos x="123" y="24"/>
                </a:cxn>
                <a:cxn ang="0">
                  <a:pos x="115" y="6"/>
                </a:cxn>
                <a:cxn ang="0">
                  <a:pos x="93" y="0"/>
                </a:cxn>
                <a:cxn ang="0">
                  <a:pos x="83" y="6"/>
                </a:cxn>
                <a:cxn ang="0">
                  <a:pos x="77" y="31"/>
                </a:cxn>
                <a:cxn ang="0">
                  <a:pos x="60" y="47"/>
                </a:cxn>
                <a:cxn ang="0">
                  <a:pos x="74" y="63"/>
                </a:cxn>
                <a:cxn ang="0">
                  <a:pos x="68" y="77"/>
                </a:cxn>
                <a:cxn ang="0">
                  <a:pos x="70" y="82"/>
                </a:cxn>
                <a:cxn ang="0">
                  <a:pos x="51" y="90"/>
                </a:cxn>
                <a:cxn ang="0">
                  <a:pos x="57" y="116"/>
                </a:cxn>
                <a:cxn ang="0">
                  <a:pos x="92" y="137"/>
                </a:cxn>
                <a:cxn ang="0">
                  <a:pos x="87" y="143"/>
                </a:cxn>
                <a:cxn ang="0">
                  <a:pos x="57" y="131"/>
                </a:cxn>
                <a:cxn ang="0">
                  <a:pos x="20" y="139"/>
                </a:cxn>
                <a:cxn ang="0">
                  <a:pos x="3" y="134"/>
                </a:cxn>
                <a:cxn ang="0">
                  <a:pos x="0" y="137"/>
                </a:cxn>
                <a:cxn ang="0">
                  <a:pos x="24" y="174"/>
                </a:cxn>
                <a:cxn ang="0">
                  <a:pos x="20" y="191"/>
                </a:cxn>
                <a:cxn ang="0">
                  <a:pos x="79" y="223"/>
                </a:cxn>
                <a:cxn ang="0">
                  <a:pos x="114" y="192"/>
                </a:cxn>
              </a:cxnLst>
              <a:rect l="0" t="0" r="r" b="b"/>
              <a:pathLst>
                <a:path w="388" h="274">
                  <a:moveTo>
                    <a:pt x="114" y="192"/>
                  </a:moveTo>
                  <a:lnTo>
                    <a:pt x="149" y="227"/>
                  </a:lnTo>
                  <a:lnTo>
                    <a:pt x="215" y="274"/>
                  </a:lnTo>
                  <a:lnTo>
                    <a:pt x="218" y="273"/>
                  </a:lnTo>
                  <a:lnTo>
                    <a:pt x="272" y="273"/>
                  </a:lnTo>
                  <a:lnTo>
                    <a:pt x="285" y="261"/>
                  </a:lnTo>
                  <a:lnTo>
                    <a:pt x="273" y="247"/>
                  </a:lnTo>
                  <a:lnTo>
                    <a:pt x="275" y="241"/>
                  </a:lnTo>
                  <a:lnTo>
                    <a:pt x="303" y="235"/>
                  </a:lnTo>
                  <a:lnTo>
                    <a:pt x="322" y="217"/>
                  </a:lnTo>
                  <a:lnTo>
                    <a:pt x="367" y="186"/>
                  </a:lnTo>
                  <a:lnTo>
                    <a:pt x="388" y="164"/>
                  </a:lnTo>
                  <a:lnTo>
                    <a:pt x="345" y="154"/>
                  </a:lnTo>
                  <a:lnTo>
                    <a:pt x="325" y="70"/>
                  </a:lnTo>
                  <a:lnTo>
                    <a:pt x="325" y="21"/>
                  </a:lnTo>
                  <a:lnTo>
                    <a:pt x="282" y="19"/>
                  </a:lnTo>
                  <a:lnTo>
                    <a:pt x="281" y="13"/>
                  </a:lnTo>
                  <a:lnTo>
                    <a:pt x="231" y="38"/>
                  </a:lnTo>
                  <a:lnTo>
                    <a:pt x="223" y="35"/>
                  </a:lnTo>
                  <a:lnTo>
                    <a:pt x="208" y="38"/>
                  </a:lnTo>
                  <a:lnTo>
                    <a:pt x="192" y="58"/>
                  </a:lnTo>
                  <a:lnTo>
                    <a:pt x="187" y="58"/>
                  </a:lnTo>
                  <a:lnTo>
                    <a:pt x="193" y="29"/>
                  </a:lnTo>
                  <a:lnTo>
                    <a:pt x="171" y="19"/>
                  </a:lnTo>
                  <a:lnTo>
                    <a:pt x="160" y="44"/>
                  </a:lnTo>
                  <a:lnTo>
                    <a:pt x="143" y="56"/>
                  </a:lnTo>
                  <a:lnTo>
                    <a:pt x="137" y="56"/>
                  </a:lnTo>
                  <a:lnTo>
                    <a:pt x="146" y="29"/>
                  </a:lnTo>
                  <a:lnTo>
                    <a:pt x="136" y="19"/>
                  </a:lnTo>
                  <a:lnTo>
                    <a:pt x="123" y="24"/>
                  </a:lnTo>
                  <a:lnTo>
                    <a:pt x="115" y="6"/>
                  </a:lnTo>
                  <a:lnTo>
                    <a:pt x="93" y="0"/>
                  </a:lnTo>
                  <a:lnTo>
                    <a:pt x="83" y="6"/>
                  </a:lnTo>
                  <a:lnTo>
                    <a:pt x="77" y="31"/>
                  </a:lnTo>
                  <a:lnTo>
                    <a:pt x="60" y="47"/>
                  </a:lnTo>
                  <a:lnTo>
                    <a:pt x="74" y="63"/>
                  </a:lnTo>
                  <a:lnTo>
                    <a:pt x="68" y="77"/>
                  </a:lnTo>
                  <a:lnTo>
                    <a:pt x="70" y="82"/>
                  </a:lnTo>
                  <a:lnTo>
                    <a:pt x="51" y="90"/>
                  </a:lnTo>
                  <a:lnTo>
                    <a:pt x="57" y="116"/>
                  </a:lnTo>
                  <a:lnTo>
                    <a:pt x="92" y="137"/>
                  </a:lnTo>
                  <a:lnTo>
                    <a:pt x="87" y="143"/>
                  </a:lnTo>
                  <a:lnTo>
                    <a:pt x="57" y="131"/>
                  </a:lnTo>
                  <a:lnTo>
                    <a:pt x="20" y="139"/>
                  </a:lnTo>
                  <a:lnTo>
                    <a:pt x="3" y="134"/>
                  </a:lnTo>
                  <a:lnTo>
                    <a:pt x="0" y="137"/>
                  </a:lnTo>
                  <a:lnTo>
                    <a:pt x="24" y="174"/>
                  </a:lnTo>
                  <a:lnTo>
                    <a:pt x="20" y="191"/>
                  </a:lnTo>
                  <a:lnTo>
                    <a:pt x="79" y="223"/>
                  </a:lnTo>
                  <a:lnTo>
                    <a:pt x="114" y="19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9" name="Freeform 175">
              <a:extLst>
                <a:ext uri="{FF2B5EF4-FFF2-40B4-BE49-F238E27FC236}">
                  <a16:creationId xmlns:a16="http://schemas.microsoft.com/office/drawing/2014/main" id="{4DB32897-0DAE-3CF1-7602-5E0BDE169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949"/>
              <a:ext cx="431" cy="385"/>
            </a:xfrm>
            <a:custGeom>
              <a:avLst/>
              <a:gdLst/>
              <a:ahLst/>
              <a:cxnLst>
                <a:cxn ang="0">
                  <a:pos x="119" y="306"/>
                </a:cxn>
                <a:cxn ang="0">
                  <a:pos x="329" y="221"/>
                </a:cxn>
                <a:cxn ang="0">
                  <a:pos x="354" y="161"/>
                </a:cxn>
                <a:cxn ang="0">
                  <a:pos x="304" y="181"/>
                </a:cxn>
                <a:cxn ang="0">
                  <a:pos x="348" y="150"/>
                </a:cxn>
                <a:cxn ang="0">
                  <a:pos x="387" y="144"/>
                </a:cxn>
                <a:cxn ang="0">
                  <a:pos x="431" y="94"/>
                </a:cxn>
                <a:cxn ang="0">
                  <a:pos x="396" y="97"/>
                </a:cxn>
                <a:cxn ang="0">
                  <a:pos x="360" y="95"/>
                </a:cxn>
                <a:cxn ang="0">
                  <a:pos x="316" y="85"/>
                </a:cxn>
                <a:cxn ang="0">
                  <a:pos x="215" y="3"/>
                </a:cxn>
                <a:cxn ang="0">
                  <a:pos x="119" y="0"/>
                </a:cxn>
                <a:cxn ang="0">
                  <a:pos x="90" y="8"/>
                </a:cxn>
                <a:cxn ang="0">
                  <a:pos x="121" y="45"/>
                </a:cxn>
                <a:cxn ang="0">
                  <a:pos x="140" y="73"/>
                </a:cxn>
                <a:cxn ang="0">
                  <a:pos x="105" y="68"/>
                </a:cxn>
                <a:cxn ang="0">
                  <a:pos x="107" y="80"/>
                </a:cxn>
                <a:cxn ang="0">
                  <a:pos x="83" y="87"/>
                </a:cxn>
                <a:cxn ang="0">
                  <a:pos x="57" y="72"/>
                </a:cxn>
                <a:cxn ang="0">
                  <a:pos x="54" y="110"/>
                </a:cxn>
                <a:cxn ang="0">
                  <a:pos x="32" y="86"/>
                </a:cxn>
                <a:cxn ang="0">
                  <a:pos x="14" y="112"/>
                </a:cxn>
                <a:cxn ang="0">
                  <a:pos x="34" y="141"/>
                </a:cxn>
                <a:cxn ang="0">
                  <a:pos x="9" y="161"/>
                </a:cxn>
                <a:cxn ang="0">
                  <a:pos x="47" y="200"/>
                </a:cxn>
                <a:cxn ang="0">
                  <a:pos x="64" y="200"/>
                </a:cxn>
                <a:cxn ang="0">
                  <a:pos x="35" y="211"/>
                </a:cxn>
                <a:cxn ang="0">
                  <a:pos x="9" y="191"/>
                </a:cxn>
                <a:cxn ang="0">
                  <a:pos x="7" y="237"/>
                </a:cxn>
                <a:cxn ang="0">
                  <a:pos x="12" y="268"/>
                </a:cxn>
                <a:cxn ang="0">
                  <a:pos x="41" y="252"/>
                </a:cxn>
                <a:cxn ang="0">
                  <a:pos x="49" y="260"/>
                </a:cxn>
                <a:cxn ang="0">
                  <a:pos x="69" y="252"/>
                </a:cxn>
                <a:cxn ang="0">
                  <a:pos x="75" y="260"/>
                </a:cxn>
                <a:cxn ang="0">
                  <a:pos x="37" y="273"/>
                </a:cxn>
                <a:cxn ang="0">
                  <a:pos x="43" y="293"/>
                </a:cxn>
                <a:cxn ang="0">
                  <a:pos x="64" y="286"/>
                </a:cxn>
                <a:cxn ang="0">
                  <a:pos x="69" y="304"/>
                </a:cxn>
                <a:cxn ang="0">
                  <a:pos x="37" y="340"/>
                </a:cxn>
                <a:cxn ang="0">
                  <a:pos x="141" y="385"/>
                </a:cxn>
              </a:cxnLst>
              <a:rect l="0" t="0" r="r" b="b"/>
              <a:pathLst>
                <a:path w="431" h="385">
                  <a:moveTo>
                    <a:pt x="172" y="356"/>
                  </a:moveTo>
                  <a:lnTo>
                    <a:pt x="119" y="306"/>
                  </a:lnTo>
                  <a:lnTo>
                    <a:pt x="178" y="252"/>
                  </a:lnTo>
                  <a:lnTo>
                    <a:pt x="329" y="221"/>
                  </a:lnTo>
                  <a:lnTo>
                    <a:pt x="381" y="162"/>
                  </a:lnTo>
                  <a:lnTo>
                    <a:pt x="354" y="161"/>
                  </a:lnTo>
                  <a:lnTo>
                    <a:pt x="304" y="186"/>
                  </a:lnTo>
                  <a:lnTo>
                    <a:pt x="304" y="181"/>
                  </a:lnTo>
                  <a:lnTo>
                    <a:pt x="331" y="156"/>
                  </a:lnTo>
                  <a:lnTo>
                    <a:pt x="348" y="150"/>
                  </a:lnTo>
                  <a:lnTo>
                    <a:pt x="379" y="136"/>
                  </a:lnTo>
                  <a:lnTo>
                    <a:pt x="387" y="144"/>
                  </a:lnTo>
                  <a:lnTo>
                    <a:pt x="407" y="127"/>
                  </a:lnTo>
                  <a:lnTo>
                    <a:pt x="431" y="94"/>
                  </a:lnTo>
                  <a:lnTo>
                    <a:pt x="400" y="104"/>
                  </a:lnTo>
                  <a:lnTo>
                    <a:pt x="396" y="97"/>
                  </a:lnTo>
                  <a:lnTo>
                    <a:pt x="379" y="97"/>
                  </a:lnTo>
                  <a:lnTo>
                    <a:pt x="360" y="95"/>
                  </a:lnTo>
                  <a:lnTo>
                    <a:pt x="326" y="90"/>
                  </a:lnTo>
                  <a:lnTo>
                    <a:pt x="316" y="85"/>
                  </a:lnTo>
                  <a:lnTo>
                    <a:pt x="251" y="35"/>
                  </a:lnTo>
                  <a:lnTo>
                    <a:pt x="215" y="3"/>
                  </a:lnTo>
                  <a:lnTo>
                    <a:pt x="178" y="34"/>
                  </a:lnTo>
                  <a:lnTo>
                    <a:pt x="119" y="0"/>
                  </a:lnTo>
                  <a:lnTo>
                    <a:pt x="117" y="9"/>
                  </a:lnTo>
                  <a:lnTo>
                    <a:pt x="90" y="8"/>
                  </a:lnTo>
                  <a:lnTo>
                    <a:pt x="93" y="26"/>
                  </a:lnTo>
                  <a:lnTo>
                    <a:pt x="121" y="45"/>
                  </a:lnTo>
                  <a:lnTo>
                    <a:pt x="144" y="70"/>
                  </a:lnTo>
                  <a:lnTo>
                    <a:pt x="140" y="73"/>
                  </a:lnTo>
                  <a:lnTo>
                    <a:pt x="131" y="70"/>
                  </a:lnTo>
                  <a:lnTo>
                    <a:pt x="105" y="68"/>
                  </a:lnTo>
                  <a:lnTo>
                    <a:pt x="109" y="78"/>
                  </a:lnTo>
                  <a:lnTo>
                    <a:pt x="107" y="80"/>
                  </a:lnTo>
                  <a:lnTo>
                    <a:pt x="86" y="75"/>
                  </a:lnTo>
                  <a:lnTo>
                    <a:pt x="83" y="87"/>
                  </a:lnTo>
                  <a:lnTo>
                    <a:pt x="72" y="87"/>
                  </a:lnTo>
                  <a:lnTo>
                    <a:pt x="57" y="72"/>
                  </a:lnTo>
                  <a:lnTo>
                    <a:pt x="47" y="75"/>
                  </a:lnTo>
                  <a:lnTo>
                    <a:pt x="54" y="110"/>
                  </a:lnTo>
                  <a:lnTo>
                    <a:pt x="49" y="113"/>
                  </a:lnTo>
                  <a:lnTo>
                    <a:pt x="32" y="86"/>
                  </a:lnTo>
                  <a:lnTo>
                    <a:pt x="19" y="89"/>
                  </a:lnTo>
                  <a:lnTo>
                    <a:pt x="14" y="112"/>
                  </a:lnTo>
                  <a:lnTo>
                    <a:pt x="19" y="126"/>
                  </a:lnTo>
                  <a:lnTo>
                    <a:pt x="34" y="141"/>
                  </a:lnTo>
                  <a:lnTo>
                    <a:pt x="14" y="152"/>
                  </a:lnTo>
                  <a:lnTo>
                    <a:pt x="9" y="161"/>
                  </a:lnTo>
                  <a:lnTo>
                    <a:pt x="16" y="173"/>
                  </a:lnTo>
                  <a:lnTo>
                    <a:pt x="47" y="200"/>
                  </a:lnTo>
                  <a:lnTo>
                    <a:pt x="60" y="196"/>
                  </a:lnTo>
                  <a:lnTo>
                    <a:pt x="64" y="200"/>
                  </a:lnTo>
                  <a:lnTo>
                    <a:pt x="49" y="211"/>
                  </a:lnTo>
                  <a:lnTo>
                    <a:pt x="35" y="211"/>
                  </a:lnTo>
                  <a:lnTo>
                    <a:pt x="16" y="191"/>
                  </a:lnTo>
                  <a:lnTo>
                    <a:pt x="9" y="191"/>
                  </a:lnTo>
                  <a:lnTo>
                    <a:pt x="0" y="214"/>
                  </a:lnTo>
                  <a:lnTo>
                    <a:pt x="7" y="237"/>
                  </a:lnTo>
                  <a:lnTo>
                    <a:pt x="5" y="260"/>
                  </a:lnTo>
                  <a:lnTo>
                    <a:pt x="12" y="268"/>
                  </a:lnTo>
                  <a:lnTo>
                    <a:pt x="24" y="266"/>
                  </a:lnTo>
                  <a:lnTo>
                    <a:pt x="41" y="252"/>
                  </a:lnTo>
                  <a:lnTo>
                    <a:pt x="49" y="252"/>
                  </a:lnTo>
                  <a:lnTo>
                    <a:pt x="49" y="260"/>
                  </a:lnTo>
                  <a:lnTo>
                    <a:pt x="54" y="262"/>
                  </a:lnTo>
                  <a:lnTo>
                    <a:pt x="69" y="252"/>
                  </a:lnTo>
                  <a:lnTo>
                    <a:pt x="75" y="253"/>
                  </a:lnTo>
                  <a:lnTo>
                    <a:pt x="75" y="260"/>
                  </a:lnTo>
                  <a:lnTo>
                    <a:pt x="51" y="275"/>
                  </a:lnTo>
                  <a:lnTo>
                    <a:pt x="37" y="273"/>
                  </a:lnTo>
                  <a:lnTo>
                    <a:pt x="26" y="293"/>
                  </a:lnTo>
                  <a:lnTo>
                    <a:pt x="43" y="293"/>
                  </a:lnTo>
                  <a:lnTo>
                    <a:pt x="54" y="298"/>
                  </a:lnTo>
                  <a:lnTo>
                    <a:pt x="64" y="286"/>
                  </a:lnTo>
                  <a:lnTo>
                    <a:pt x="69" y="286"/>
                  </a:lnTo>
                  <a:lnTo>
                    <a:pt x="69" y="304"/>
                  </a:lnTo>
                  <a:lnTo>
                    <a:pt x="57" y="303"/>
                  </a:lnTo>
                  <a:lnTo>
                    <a:pt x="37" y="340"/>
                  </a:lnTo>
                  <a:lnTo>
                    <a:pt x="77" y="359"/>
                  </a:lnTo>
                  <a:lnTo>
                    <a:pt x="141" y="385"/>
                  </a:lnTo>
                  <a:lnTo>
                    <a:pt x="172" y="3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0" name="Freeform 176">
              <a:extLst>
                <a:ext uri="{FF2B5EF4-FFF2-40B4-BE49-F238E27FC236}">
                  <a16:creationId xmlns:a16="http://schemas.microsoft.com/office/drawing/2014/main" id="{E80A1FA1-B6DE-0F34-E9D8-F34335DE1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949"/>
              <a:ext cx="431" cy="385"/>
            </a:xfrm>
            <a:custGeom>
              <a:avLst/>
              <a:gdLst/>
              <a:ahLst/>
              <a:cxnLst>
                <a:cxn ang="0">
                  <a:pos x="119" y="306"/>
                </a:cxn>
                <a:cxn ang="0">
                  <a:pos x="329" y="221"/>
                </a:cxn>
                <a:cxn ang="0">
                  <a:pos x="354" y="161"/>
                </a:cxn>
                <a:cxn ang="0">
                  <a:pos x="304" y="181"/>
                </a:cxn>
                <a:cxn ang="0">
                  <a:pos x="348" y="150"/>
                </a:cxn>
                <a:cxn ang="0">
                  <a:pos x="387" y="144"/>
                </a:cxn>
                <a:cxn ang="0">
                  <a:pos x="431" y="94"/>
                </a:cxn>
                <a:cxn ang="0">
                  <a:pos x="396" y="97"/>
                </a:cxn>
                <a:cxn ang="0">
                  <a:pos x="360" y="95"/>
                </a:cxn>
                <a:cxn ang="0">
                  <a:pos x="316" y="85"/>
                </a:cxn>
                <a:cxn ang="0">
                  <a:pos x="215" y="3"/>
                </a:cxn>
                <a:cxn ang="0">
                  <a:pos x="119" y="0"/>
                </a:cxn>
                <a:cxn ang="0">
                  <a:pos x="90" y="8"/>
                </a:cxn>
                <a:cxn ang="0">
                  <a:pos x="121" y="45"/>
                </a:cxn>
                <a:cxn ang="0">
                  <a:pos x="140" y="73"/>
                </a:cxn>
                <a:cxn ang="0">
                  <a:pos x="105" y="68"/>
                </a:cxn>
                <a:cxn ang="0">
                  <a:pos x="107" y="80"/>
                </a:cxn>
                <a:cxn ang="0">
                  <a:pos x="83" y="87"/>
                </a:cxn>
                <a:cxn ang="0">
                  <a:pos x="57" y="72"/>
                </a:cxn>
                <a:cxn ang="0">
                  <a:pos x="54" y="110"/>
                </a:cxn>
                <a:cxn ang="0">
                  <a:pos x="32" y="86"/>
                </a:cxn>
                <a:cxn ang="0">
                  <a:pos x="14" y="112"/>
                </a:cxn>
                <a:cxn ang="0">
                  <a:pos x="34" y="141"/>
                </a:cxn>
                <a:cxn ang="0">
                  <a:pos x="9" y="161"/>
                </a:cxn>
                <a:cxn ang="0">
                  <a:pos x="47" y="200"/>
                </a:cxn>
                <a:cxn ang="0">
                  <a:pos x="64" y="200"/>
                </a:cxn>
                <a:cxn ang="0">
                  <a:pos x="35" y="211"/>
                </a:cxn>
                <a:cxn ang="0">
                  <a:pos x="9" y="191"/>
                </a:cxn>
                <a:cxn ang="0">
                  <a:pos x="7" y="237"/>
                </a:cxn>
                <a:cxn ang="0">
                  <a:pos x="12" y="268"/>
                </a:cxn>
                <a:cxn ang="0">
                  <a:pos x="41" y="252"/>
                </a:cxn>
                <a:cxn ang="0">
                  <a:pos x="49" y="260"/>
                </a:cxn>
                <a:cxn ang="0">
                  <a:pos x="69" y="252"/>
                </a:cxn>
                <a:cxn ang="0">
                  <a:pos x="75" y="260"/>
                </a:cxn>
                <a:cxn ang="0">
                  <a:pos x="37" y="273"/>
                </a:cxn>
                <a:cxn ang="0">
                  <a:pos x="43" y="293"/>
                </a:cxn>
                <a:cxn ang="0">
                  <a:pos x="64" y="286"/>
                </a:cxn>
                <a:cxn ang="0">
                  <a:pos x="69" y="304"/>
                </a:cxn>
                <a:cxn ang="0">
                  <a:pos x="37" y="340"/>
                </a:cxn>
                <a:cxn ang="0">
                  <a:pos x="141" y="385"/>
                </a:cxn>
              </a:cxnLst>
              <a:rect l="0" t="0" r="r" b="b"/>
              <a:pathLst>
                <a:path w="431" h="385">
                  <a:moveTo>
                    <a:pt x="172" y="356"/>
                  </a:moveTo>
                  <a:lnTo>
                    <a:pt x="119" y="306"/>
                  </a:lnTo>
                  <a:lnTo>
                    <a:pt x="178" y="252"/>
                  </a:lnTo>
                  <a:lnTo>
                    <a:pt x="329" y="221"/>
                  </a:lnTo>
                  <a:lnTo>
                    <a:pt x="381" y="162"/>
                  </a:lnTo>
                  <a:lnTo>
                    <a:pt x="354" y="161"/>
                  </a:lnTo>
                  <a:lnTo>
                    <a:pt x="304" y="186"/>
                  </a:lnTo>
                  <a:lnTo>
                    <a:pt x="304" y="181"/>
                  </a:lnTo>
                  <a:lnTo>
                    <a:pt x="331" y="156"/>
                  </a:lnTo>
                  <a:lnTo>
                    <a:pt x="348" y="150"/>
                  </a:lnTo>
                  <a:lnTo>
                    <a:pt x="379" y="136"/>
                  </a:lnTo>
                  <a:lnTo>
                    <a:pt x="387" y="144"/>
                  </a:lnTo>
                  <a:lnTo>
                    <a:pt x="407" y="127"/>
                  </a:lnTo>
                  <a:lnTo>
                    <a:pt x="431" y="94"/>
                  </a:lnTo>
                  <a:lnTo>
                    <a:pt x="400" y="104"/>
                  </a:lnTo>
                  <a:lnTo>
                    <a:pt x="396" y="97"/>
                  </a:lnTo>
                  <a:lnTo>
                    <a:pt x="379" y="97"/>
                  </a:lnTo>
                  <a:lnTo>
                    <a:pt x="360" y="95"/>
                  </a:lnTo>
                  <a:lnTo>
                    <a:pt x="326" y="90"/>
                  </a:lnTo>
                  <a:lnTo>
                    <a:pt x="316" y="85"/>
                  </a:lnTo>
                  <a:lnTo>
                    <a:pt x="251" y="35"/>
                  </a:lnTo>
                  <a:lnTo>
                    <a:pt x="215" y="3"/>
                  </a:lnTo>
                  <a:lnTo>
                    <a:pt x="178" y="34"/>
                  </a:lnTo>
                  <a:lnTo>
                    <a:pt x="119" y="0"/>
                  </a:lnTo>
                  <a:lnTo>
                    <a:pt x="117" y="9"/>
                  </a:lnTo>
                  <a:lnTo>
                    <a:pt x="90" y="8"/>
                  </a:lnTo>
                  <a:lnTo>
                    <a:pt x="93" y="26"/>
                  </a:lnTo>
                  <a:lnTo>
                    <a:pt x="121" y="45"/>
                  </a:lnTo>
                  <a:lnTo>
                    <a:pt x="144" y="70"/>
                  </a:lnTo>
                  <a:lnTo>
                    <a:pt x="140" y="73"/>
                  </a:lnTo>
                  <a:lnTo>
                    <a:pt x="131" y="70"/>
                  </a:lnTo>
                  <a:lnTo>
                    <a:pt x="105" y="68"/>
                  </a:lnTo>
                  <a:lnTo>
                    <a:pt x="109" y="78"/>
                  </a:lnTo>
                  <a:lnTo>
                    <a:pt x="107" y="80"/>
                  </a:lnTo>
                  <a:lnTo>
                    <a:pt x="86" y="75"/>
                  </a:lnTo>
                  <a:lnTo>
                    <a:pt x="83" y="87"/>
                  </a:lnTo>
                  <a:lnTo>
                    <a:pt x="72" y="87"/>
                  </a:lnTo>
                  <a:lnTo>
                    <a:pt x="57" y="72"/>
                  </a:lnTo>
                  <a:lnTo>
                    <a:pt x="47" y="75"/>
                  </a:lnTo>
                  <a:lnTo>
                    <a:pt x="54" y="110"/>
                  </a:lnTo>
                  <a:lnTo>
                    <a:pt x="49" y="113"/>
                  </a:lnTo>
                  <a:lnTo>
                    <a:pt x="32" y="86"/>
                  </a:lnTo>
                  <a:lnTo>
                    <a:pt x="19" y="89"/>
                  </a:lnTo>
                  <a:lnTo>
                    <a:pt x="14" y="112"/>
                  </a:lnTo>
                  <a:lnTo>
                    <a:pt x="19" y="126"/>
                  </a:lnTo>
                  <a:lnTo>
                    <a:pt x="34" y="141"/>
                  </a:lnTo>
                  <a:lnTo>
                    <a:pt x="14" y="152"/>
                  </a:lnTo>
                  <a:lnTo>
                    <a:pt x="9" y="161"/>
                  </a:lnTo>
                  <a:lnTo>
                    <a:pt x="16" y="173"/>
                  </a:lnTo>
                  <a:lnTo>
                    <a:pt x="47" y="200"/>
                  </a:lnTo>
                  <a:lnTo>
                    <a:pt x="60" y="196"/>
                  </a:lnTo>
                  <a:lnTo>
                    <a:pt x="64" y="200"/>
                  </a:lnTo>
                  <a:lnTo>
                    <a:pt x="49" y="211"/>
                  </a:lnTo>
                  <a:lnTo>
                    <a:pt x="35" y="211"/>
                  </a:lnTo>
                  <a:lnTo>
                    <a:pt x="16" y="191"/>
                  </a:lnTo>
                  <a:lnTo>
                    <a:pt x="9" y="191"/>
                  </a:lnTo>
                  <a:lnTo>
                    <a:pt x="0" y="214"/>
                  </a:lnTo>
                  <a:lnTo>
                    <a:pt x="7" y="237"/>
                  </a:lnTo>
                  <a:lnTo>
                    <a:pt x="5" y="260"/>
                  </a:lnTo>
                  <a:lnTo>
                    <a:pt x="12" y="268"/>
                  </a:lnTo>
                  <a:lnTo>
                    <a:pt x="24" y="266"/>
                  </a:lnTo>
                  <a:lnTo>
                    <a:pt x="41" y="252"/>
                  </a:lnTo>
                  <a:lnTo>
                    <a:pt x="49" y="252"/>
                  </a:lnTo>
                  <a:lnTo>
                    <a:pt x="49" y="260"/>
                  </a:lnTo>
                  <a:lnTo>
                    <a:pt x="54" y="262"/>
                  </a:lnTo>
                  <a:lnTo>
                    <a:pt x="69" y="252"/>
                  </a:lnTo>
                  <a:lnTo>
                    <a:pt x="75" y="253"/>
                  </a:lnTo>
                  <a:lnTo>
                    <a:pt x="75" y="260"/>
                  </a:lnTo>
                  <a:lnTo>
                    <a:pt x="51" y="275"/>
                  </a:lnTo>
                  <a:lnTo>
                    <a:pt x="37" y="273"/>
                  </a:lnTo>
                  <a:lnTo>
                    <a:pt x="26" y="293"/>
                  </a:lnTo>
                  <a:lnTo>
                    <a:pt x="43" y="293"/>
                  </a:lnTo>
                  <a:lnTo>
                    <a:pt x="54" y="298"/>
                  </a:lnTo>
                  <a:lnTo>
                    <a:pt x="64" y="286"/>
                  </a:lnTo>
                  <a:lnTo>
                    <a:pt x="69" y="286"/>
                  </a:lnTo>
                  <a:lnTo>
                    <a:pt x="69" y="304"/>
                  </a:lnTo>
                  <a:lnTo>
                    <a:pt x="57" y="303"/>
                  </a:lnTo>
                  <a:lnTo>
                    <a:pt x="37" y="340"/>
                  </a:lnTo>
                  <a:lnTo>
                    <a:pt x="77" y="359"/>
                  </a:lnTo>
                  <a:lnTo>
                    <a:pt x="141" y="385"/>
                  </a:lnTo>
                  <a:lnTo>
                    <a:pt x="172" y="35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1" name="Freeform 177">
              <a:extLst>
                <a:ext uri="{FF2B5EF4-FFF2-40B4-BE49-F238E27FC236}">
                  <a16:creationId xmlns:a16="http://schemas.microsoft.com/office/drawing/2014/main" id="{10BA6060-7EB2-B584-2AF0-D4B111385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922"/>
              <a:ext cx="32" cy="29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9" y="0"/>
                </a:cxn>
                <a:cxn ang="0">
                  <a:pos x="0" y="7"/>
                </a:cxn>
                <a:cxn ang="0">
                  <a:pos x="32" y="29"/>
                </a:cxn>
                <a:cxn ang="0">
                  <a:pos x="27" y="20"/>
                </a:cxn>
                <a:cxn ang="0">
                  <a:pos x="32" y="12"/>
                </a:cxn>
              </a:cxnLst>
              <a:rect l="0" t="0" r="r" b="b"/>
              <a:pathLst>
                <a:path w="32" h="29">
                  <a:moveTo>
                    <a:pt x="32" y="12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32" y="29"/>
                  </a:lnTo>
                  <a:lnTo>
                    <a:pt x="27" y="2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2" name="Freeform 178">
              <a:extLst>
                <a:ext uri="{FF2B5EF4-FFF2-40B4-BE49-F238E27FC236}">
                  <a16:creationId xmlns:a16="http://schemas.microsoft.com/office/drawing/2014/main" id="{2F2C16BB-A209-1CAE-FB36-6124C2708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922"/>
              <a:ext cx="32" cy="29"/>
            </a:xfrm>
            <a:custGeom>
              <a:avLst/>
              <a:gdLst/>
              <a:ahLst/>
              <a:cxnLst>
                <a:cxn ang="0">
                  <a:pos x="32" y="12"/>
                </a:cxn>
                <a:cxn ang="0">
                  <a:pos x="9" y="0"/>
                </a:cxn>
                <a:cxn ang="0">
                  <a:pos x="0" y="7"/>
                </a:cxn>
                <a:cxn ang="0">
                  <a:pos x="32" y="29"/>
                </a:cxn>
                <a:cxn ang="0">
                  <a:pos x="27" y="20"/>
                </a:cxn>
                <a:cxn ang="0">
                  <a:pos x="32" y="12"/>
                </a:cxn>
              </a:cxnLst>
              <a:rect l="0" t="0" r="r" b="b"/>
              <a:pathLst>
                <a:path w="32" h="29">
                  <a:moveTo>
                    <a:pt x="32" y="12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32" y="29"/>
                  </a:lnTo>
                  <a:lnTo>
                    <a:pt x="27" y="2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3" name="Freeform 179">
              <a:extLst>
                <a:ext uri="{FF2B5EF4-FFF2-40B4-BE49-F238E27FC236}">
                  <a16:creationId xmlns:a16="http://schemas.microsoft.com/office/drawing/2014/main" id="{F0C3642C-D9CA-FC58-0CB3-22A60F198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833"/>
              <a:ext cx="198" cy="207"/>
            </a:xfrm>
            <a:custGeom>
              <a:avLst/>
              <a:gdLst/>
              <a:ahLst/>
              <a:cxnLst>
                <a:cxn ang="0">
                  <a:pos x="198" y="30"/>
                </a:cxn>
                <a:cxn ang="0">
                  <a:pos x="192" y="10"/>
                </a:cxn>
                <a:cxn ang="0">
                  <a:pos x="180" y="0"/>
                </a:cxn>
                <a:cxn ang="0">
                  <a:pos x="133" y="41"/>
                </a:cxn>
                <a:cxn ang="0">
                  <a:pos x="94" y="58"/>
                </a:cxn>
                <a:cxn ang="0">
                  <a:pos x="66" y="81"/>
                </a:cxn>
                <a:cxn ang="0">
                  <a:pos x="83" y="110"/>
                </a:cxn>
                <a:cxn ang="0">
                  <a:pos x="79" y="117"/>
                </a:cxn>
                <a:cxn ang="0">
                  <a:pos x="61" y="110"/>
                </a:cxn>
                <a:cxn ang="0">
                  <a:pos x="52" y="135"/>
                </a:cxn>
                <a:cxn ang="0">
                  <a:pos x="45" y="128"/>
                </a:cxn>
                <a:cxn ang="0">
                  <a:pos x="38" y="99"/>
                </a:cxn>
                <a:cxn ang="0">
                  <a:pos x="25" y="92"/>
                </a:cxn>
                <a:cxn ang="0">
                  <a:pos x="17" y="97"/>
                </a:cxn>
                <a:cxn ang="0">
                  <a:pos x="20" y="102"/>
                </a:cxn>
                <a:cxn ang="0">
                  <a:pos x="17" y="112"/>
                </a:cxn>
                <a:cxn ang="0">
                  <a:pos x="9" y="110"/>
                </a:cxn>
                <a:cxn ang="0">
                  <a:pos x="0" y="120"/>
                </a:cxn>
                <a:cxn ang="0">
                  <a:pos x="8" y="150"/>
                </a:cxn>
                <a:cxn ang="0">
                  <a:pos x="27" y="161"/>
                </a:cxn>
                <a:cxn ang="0">
                  <a:pos x="17" y="166"/>
                </a:cxn>
                <a:cxn ang="0">
                  <a:pos x="74" y="184"/>
                </a:cxn>
                <a:cxn ang="0">
                  <a:pos x="80" y="173"/>
                </a:cxn>
                <a:cxn ang="0">
                  <a:pos x="88" y="181"/>
                </a:cxn>
                <a:cxn ang="0">
                  <a:pos x="88" y="192"/>
                </a:cxn>
                <a:cxn ang="0">
                  <a:pos x="91" y="201"/>
                </a:cxn>
                <a:cxn ang="0">
                  <a:pos x="108" y="207"/>
                </a:cxn>
                <a:cxn ang="0">
                  <a:pos x="133" y="191"/>
                </a:cxn>
                <a:cxn ang="0">
                  <a:pos x="121" y="181"/>
                </a:cxn>
                <a:cxn ang="0">
                  <a:pos x="151" y="175"/>
                </a:cxn>
                <a:cxn ang="0">
                  <a:pos x="151" y="148"/>
                </a:cxn>
                <a:cxn ang="0">
                  <a:pos x="130" y="143"/>
                </a:cxn>
                <a:cxn ang="0">
                  <a:pos x="151" y="128"/>
                </a:cxn>
                <a:cxn ang="0">
                  <a:pos x="151" y="110"/>
                </a:cxn>
                <a:cxn ang="0">
                  <a:pos x="195" y="59"/>
                </a:cxn>
                <a:cxn ang="0">
                  <a:pos x="187" y="53"/>
                </a:cxn>
                <a:cxn ang="0">
                  <a:pos x="198" y="30"/>
                </a:cxn>
              </a:cxnLst>
              <a:rect l="0" t="0" r="r" b="b"/>
              <a:pathLst>
                <a:path w="198" h="207">
                  <a:moveTo>
                    <a:pt x="198" y="30"/>
                  </a:moveTo>
                  <a:lnTo>
                    <a:pt x="192" y="10"/>
                  </a:lnTo>
                  <a:lnTo>
                    <a:pt x="180" y="0"/>
                  </a:lnTo>
                  <a:lnTo>
                    <a:pt x="133" y="41"/>
                  </a:lnTo>
                  <a:lnTo>
                    <a:pt x="94" y="58"/>
                  </a:lnTo>
                  <a:lnTo>
                    <a:pt x="66" y="81"/>
                  </a:lnTo>
                  <a:lnTo>
                    <a:pt x="83" y="110"/>
                  </a:lnTo>
                  <a:lnTo>
                    <a:pt x="79" y="117"/>
                  </a:lnTo>
                  <a:lnTo>
                    <a:pt x="61" y="110"/>
                  </a:lnTo>
                  <a:lnTo>
                    <a:pt x="52" y="135"/>
                  </a:lnTo>
                  <a:lnTo>
                    <a:pt x="45" y="128"/>
                  </a:lnTo>
                  <a:lnTo>
                    <a:pt x="38" y="99"/>
                  </a:lnTo>
                  <a:lnTo>
                    <a:pt x="25" y="92"/>
                  </a:lnTo>
                  <a:lnTo>
                    <a:pt x="17" y="97"/>
                  </a:lnTo>
                  <a:lnTo>
                    <a:pt x="20" y="102"/>
                  </a:lnTo>
                  <a:lnTo>
                    <a:pt x="17" y="112"/>
                  </a:lnTo>
                  <a:lnTo>
                    <a:pt x="9" y="110"/>
                  </a:lnTo>
                  <a:lnTo>
                    <a:pt x="0" y="120"/>
                  </a:lnTo>
                  <a:lnTo>
                    <a:pt x="8" y="150"/>
                  </a:lnTo>
                  <a:lnTo>
                    <a:pt x="27" y="161"/>
                  </a:lnTo>
                  <a:lnTo>
                    <a:pt x="17" y="166"/>
                  </a:lnTo>
                  <a:lnTo>
                    <a:pt x="74" y="184"/>
                  </a:lnTo>
                  <a:lnTo>
                    <a:pt x="80" y="173"/>
                  </a:lnTo>
                  <a:lnTo>
                    <a:pt x="88" y="181"/>
                  </a:lnTo>
                  <a:lnTo>
                    <a:pt x="88" y="192"/>
                  </a:lnTo>
                  <a:lnTo>
                    <a:pt x="91" y="201"/>
                  </a:lnTo>
                  <a:lnTo>
                    <a:pt x="108" y="207"/>
                  </a:lnTo>
                  <a:lnTo>
                    <a:pt x="133" y="191"/>
                  </a:lnTo>
                  <a:lnTo>
                    <a:pt x="121" y="181"/>
                  </a:lnTo>
                  <a:lnTo>
                    <a:pt x="151" y="175"/>
                  </a:lnTo>
                  <a:lnTo>
                    <a:pt x="151" y="148"/>
                  </a:lnTo>
                  <a:lnTo>
                    <a:pt x="130" y="143"/>
                  </a:lnTo>
                  <a:lnTo>
                    <a:pt x="151" y="128"/>
                  </a:lnTo>
                  <a:lnTo>
                    <a:pt x="151" y="110"/>
                  </a:lnTo>
                  <a:lnTo>
                    <a:pt x="195" y="59"/>
                  </a:lnTo>
                  <a:lnTo>
                    <a:pt x="187" y="53"/>
                  </a:lnTo>
                  <a:lnTo>
                    <a:pt x="198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4" name="Freeform 180">
              <a:extLst>
                <a:ext uri="{FF2B5EF4-FFF2-40B4-BE49-F238E27FC236}">
                  <a16:creationId xmlns:a16="http://schemas.microsoft.com/office/drawing/2014/main" id="{7B26F091-4BF3-6B39-15B5-1108CADB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833"/>
              <a:ext cx="198" cy="207"/>
            </a:xfrm>
            <a:custGeom>
              <a:avLst/>
              <a:gdLst/>
              <a:ahLst/>
              <a:cxnLst>
                <a:cxn ang="0">
                  <a:pos x="198" y="30"/>
                </a:cxn>
                <a:cxn ang="0">
                  <a:pos x="192" y="10"/>
                </a:cxn>
                <a:cxn ang="0">
                  <a:pos x="180" y="0"/>
                </a:cxn>
                <a:cxn ang="0">
                  <a:pos x="133" y="41"/>
                </a:cxn>
                <a:cxn ang="0">
                  <a:pos x="94" y="58"/>
                </a:cxn>
                <a:cxn ang="0">
                  <a:pos x="66" y="81"/>
                </a:cxn>
                <a:cxn ang="0">
                  <a:pos x="83" y="110"/>
                </a:cxn>
                <a:cxn ang="0">
                  <a:pos x="79" y="117"/>
                </a:cxn>
                <a:cxn ang="0">
                  <a:pos x="61" y="110"/>
                </a:cxn>
                <a:cxn ang="0">
                  <a:pos x="52" y="135"/>
                </a:cxn>
                <a:cxn ang="0">
                  <a:pos x="45" y="128"/>
                </a:cxn>
                <a:cxn ang="0">
                  <a:pos x="38" y="99"/>
                </a:cxn>
                <a:cxn ang="0">
                  <a:pos x="25" y="92"/>
                </a:cxn>
                <a:cxn ang="0">
                  <a:pos x="17" y="97"/>
                </a:cxn>
                <a:cxn ang="0">
                  <a:pos x="20" y="102"/>
                </a:cxn>
                <a:cxn ang="0">
                  <a:pos x="17" y="112"/>
                </a:cxn>
                <a:cxn ang="0">
                  <a:pos x="9" y="110"/>
                </a:cxn>
                <a:cxn ang="0">
                  <a:pos x="0" y="120"/>
                </a:cxn>
                <a:cxn ang="0">
                  <a:pos x="8" y="150"/>
                </a:cxn>
                <a:cxn ang="0">
                  <a:pos x="27" y="161"/>
                </a:cxn>
                <a:cxn ang="0">
                  <a:pos x="17" y="166"/>
                </a:cxn>
                <a:cxn ang="0">
                  <a:pos x="74" y="184"/>
                </a:cxn>
                <a:cxn ang="0">
                  <a:pos x="80" y="173"/>
                </a:cxn>
                <a:cxn ang="0">
                  <a:pos x="88" y="181"/>
                </a:cxn>
                <a:cxn ang="0">
                  <a:pos x="88" y="192"/>
                </a:cxn>
                <a:cxn ang="0">
                  <a:pos x="91" y="201"/>
                </a:cxn>
                <a:cxn ang="0">
                  <a:pos x="108" y="207"/>
                </a:cxn>
                <a:cxn ang="0">
                  <a:pos x="133" y="191"/>
                </a:cxn>
                <a:cxn ang="0">
                  <a:pos x="121" y="181"/>
                </a:cxn>
                <a:cxn ang="0">
                  <a:pos x="151" y="175"/>
                </a:cxn>
                <a:cxn ang="0">
                  <a:pos x="151" y="148"/>
                </a:cxn>
                <a:cxn ang="0">
                  <a:pos x="130" y="143"/>
                </a:cxn>
                <a:cxn ang="0">
                  <a:pos x="151" y="128"/>
                </a:cxn>
                <a:cxn ang="0">
                  <a:pos x="151" y="110"/>
                </a:cxn>
                <a:cxn ang="0">
                  <a:pos x="195" y="59"/>
                </a:cxn>
                <a:cxn ang="0">
                  <a:pos x="187" y="53"/>
                </a:cxn>
                <a:cxn ang="0">
                  <a:pos x="198" y="30"/>
                </a:cxn>
              </a:cxnLst>
              <a:rect l="0" t="0" r="r" b="b"/>
              <a:pathLst>
                <a:path w="198" h="207">
                  <a:moveTo>
                    <a:pt x="198" y="30"/>
                  </a:moveTo>
                  <a:lnTo>
                    <a:pt x="192" y="10"/>
                  </a:lnTo>
                  <a:lnTo>
                    <a:pt x="180" y="0"/>
                  </a:lnTo>
                  <a:lnTo>
                    <a:pt x="133" y="41"/>
                  </a:lnTo>
                  <a:lnTo>
                    <a:pt x="94" y="58"/>
                  </a:lnTo>
                  <a:lnTo>
                    <a:pt x="66" y="81"/>
                  </a:lnTo>
                  <a:lnTo>
                    <a:pt x="83" y="110"/>
                  </a:lnTo>
                  <a:lnTo>
                    <a:pt x="79" y="117"/>
                  </a:lnTo>
                  <a:lnTo>
                    <a:pt x="61" y="110"/>
                  </a:lnTo>
                  <a:lnTo>
                    <a:pt x="52" y="135"/>
                  </a:lnTo>
                  <a:lnTo>
                    <a:pt x="45" y="128"/>
                  </a:lnTo>
                  <a:lnTo>
                    <a:pt x="38" y="99"/>
                  </a:lnTo>
                  <a:lnTo>
                    <a:pt x="25" y="92"/>
                  </a:lnTo>
                  <a:lnTo>
                    <a:pt x="17" y="97"/>
                  </a:lnTo>
                  <a:lnTo>
                    <a:pt x="20" y="102"/>
                  </a:lnTo>
                  <a:lnTo>
                    <a:pt x="17" y="112"/>
                  </a:lnTo>
                  <a:lnTo>
                    <a:pt x="9" y="110"/>
                  </a:lnTo>
                  <a:lnTo>
                    <a:pt x="0" y="120"/>
                  </a:lnTo>
                  <a:lnTo>
                    <a:pt x="8" y="150"/>
                  </a:lnTo>
                  <a:lnTo>
                    <a:pt x="27" y="161"/>
                  </a:lnTo>
                  <a:lnTo>
                    <a:pt x="17" y="166"/>
                  </a:lnTo>
                  <a:lnTo>
                    <a:pt x="74" y="184"/>
                  </a:lnTo>
                  <a:lnTo>
                    <a:pt x="80" y="173"/>
                  </a:lnTo>
                  <a:lnTo>
                    <a:pt x="88" y="181"/>
                  </a:lnTo>
                  <a:lnTo>
                    <a:pt x="88" y="192"/>
                  </a:lnTo>
                  <a:lnTo>
                    <a:pt x="91" y="201"/>
                  </a:lnTo>
                  <a:lnTo>
                    <a:pt x="108" y="207"/>
                  </a:lnTo>
                  <a:lnTo>
                    <a:pt x="133" y="191"/>
                  </a:lnTo>
                  <a:lnTo>
                    <a:pt x="121" y="181"/>
                  </a:lnTo>
                  <a:lnTo>
                    <a:pt x="151" y="175"/>
                  </a:lnTo>
                  <a:lnTo>
                    <a:pt x="151" y="148"/>
                  </a:lnTo>
                  <a:lnTo>
                    <a:pt x="130" y="143"/>
                  </a:lnTo>
                  <a:lnTo>
                    <a:pt x="151" y="128"/>
                  </a:lnTo>
                  <a:lnTo>
                    <a:pt x="151" y="110"/>
                  </a:lnTo>
                  <a:lnTo>
                    <a:pt x="195" y="59"/>
                  </a:lnTo>
                  <a:lnTo>
                    <a:pt x="187" y="53"/>
                  </a:lnTo>
                  <a:lnTo>
                    <a:pt x="198" y="3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5" name="Freeform 181">
              <a:extLst>
                <a:ext uri="{FF2B5EF4-FFF2-40B4-BE49-F238E27FC236}">
                  <a16:creationId xmlns:a16="http://schemas.microsoft.com/office/drawing/2014/main" id="{33048D89-9726-0D69-AD6E-73A6ED6B7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" y="1000"/>
              <a:ext cx="94" cy="1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14"/>
                </a:cxn>
                <a:cxn ang="0">
                  <a:pos x="54" y="34"/>
                </a:cxn>
                <a:cxn ang="0">
                  <a:pos x="54" y="41"/>
                </a:cxn>
                <a:cxn ang="0">
                  <a:pos x="33" y="50"/>
                </a:cxn>
                <a:cxn ang="0">
                  <a:pos x="33" y="59"/>
                </a:cxn>
                <a:cxn ang="0">
                  <a:pos x="11" y="73"/>
                </a:cxn>
                <a:cxn ang="0">
                  <a:pos x="0" y="71"/>
                </a:cxn>
                <a:cxn ang="0">
                  <a:pos x="0" y="78"/>
                </a:cxn>
                <a:cxn ang="0">
                  <a:pos x="26" y="107"/>
                </a:cxn>
                <a:cxn ang="0">
                  <a:pos x="33" y="103"/>
                </a:cxn>
                <a:cxn ang="0">
                  <a:pos x="48" y="78"/>
                </a:cxn>
                <a:cxn ang="0">
                  <a:pos x="59" y="78"/>
                </a:cxn>
                <a:cxn ang="0">
                  <a:pos x="70" y="73"/>
                </a:cxn>
                <a:cxn ang="0">
                  <a:pos x="69" y="64"/>
                </a:cxn>
                <a:cxn ang="0">
                  <a:pos x="67" y="52"/>
                </a:cxn>
                <a:cxn ang="0">
                  <a:pos x="83" y="50"/>
                </a:cxn>
                <a:cxn ang="0">
                  <a:pos x="94" y="44"/>
                </a:cxn>
                <a:cxn ang="0">
                  <a:pos x="86" y="34"/>
                </a:cxn>
                <a:cxn ang="0">
                  <a:pos x="78" y="16"/>
                </a:cxn>
                <a:cxn ang="0">
                  <a:pos x="19" y="0"/>
                </a:cxn>
                <a:cxn ang="0">
                  <a:pos x="15" y="1"/>
                </a:cxn>
              </a:cxnLst>
              <a:rect l="0" t="0" r="r" b="b"/>
              <a:pathLst>
                <a:path w="94" h="107">
                  <a:moveTo>
                    <a:pt x="15" y="1"/>
                  </a:moveTo>
                  <a:lnTo>
                    <a:pt x="9" y="14"/>
                  </a:lnTo>
                  <a:lnTo>
                    <a:pt x="54" y="34"/>
                  </a:lnTo>
                  <a:lnTo>
                    <a:pt x="54" y="41"/>
                  </a:lnTo>
                  <a:lnTo>
                    <a:pt x="33" y="50"/>
                  </a:lnTo>
                  <a:lnTo>
                    <a:pt x="33" y="59"/>
                  </a:lnTo>
                  <a:lnTo>
                    <a:pt x="11" y="73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26" y="107"/>
                  </a:lnTo>
                  <a:lnTo>
                    <a:pt x="33" y="103"/>
                  </a:lnTo>
                  <a:lnTo>
                    <a:pt x="48" y="78"/>
                  </a:lnTo>
                  <a:lnTo>
                    <a:pt x="59" y="78"/>
                  </a:lnTo>
                  <a:lnTo>
                    <a:pt x="70" y="73"/>
                  </a:lnTo>
                  <a:lnTo>
                    <a:pt x="69" y="64"/>
                  </a:lnTo>
                  <a:lnTo>
                    <a:pt x="67" y="52"/>
                  </a:lnTo>
                  <a:lnTo>
                    <a:pt x="83" y="50"/>
                  </a:lnTo>
                  <a:lnTo>
                    <a:pt x="94" y="44"/>
                  </a:lnTo>
                  <a:lnTo>
                    <a:pt x="86" y="34"/>
                  </a:lnTo>
                  <a:lnTo>
                    <a:pt x="78" y="16"/>
                  </a:lnTo>
                  <a:lnTo>
                    <a:pt x="19" y="0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6" name="Freeform 182">
              <a:extLst>
                <a:ext uri="{FF2B5EF4-FFF2-40B4-BE49-F238E27FC236}">
                  <a16:creationId xmlns:a16="http://schemas.microsoft.com/office/drawing/2014/main" id="{74D282DF-ED7D-D9E8-6562-F9479A48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" y="1000"/>
              <a:ext cx="94" cy="1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14"/>
                </a:cxn>
                <a:cxn ang="0">
                  <a:pos x="54" y="34"/>
                </a:cxn>
                <a:cxn ang="0">
                  <a:pos x="54" y="41"/>
                </a:cxn>
                <a:cxn ang="0">
                  <a:pos x="33" y="50"/>
                </a:cxn>
                <a:cxn ang="0">
                  <a:pos x="33" y="59"/>
                </a:cxn>
                <a:cxn ang="0">
                  <a:pos x="11" y="73"/>
                </a:cxn>
                <a:cxn ang="0">
                  <a:pos x="0" y="71"/>
                </a:cxn>
                <a:cxn ang="0">
                  <a:pos x="0" y="78"/>
                </a:cxn>
                <a:cxn ang="0">
                  <a:pos x="26" y="107"/>
                </a:cxn>
                <a:cxn ang="0">
                  <a:pos x="33" y="103"/>
                </a:cxn>
                <a:cxn ang="0">
                  <a:pos x="48" y="78"/>
                </a:cxn>
                <a:cxn ang="0">
                  <a:pos x="59" y="78"/>
                </a:cxn>
                <a:cxn ang="0">
                  <a:pos x="70" y="73"/>
                </a:cxn>
                <a:cxn ang="0">
                  <a:pos x="69" y="64"/>
                </a:cxn>
                <a:cxn ang="0">
                  <a:pos x="67" y="52"/>
                </a:cxn>
                <a:cxn ang="0">
                  <a:pos x="83" y="50"/>
                </a:cxn>
                <a:cxn ang="0">
                  <a:pos x="94" y="44"/>
                </a:cxn>
                <a:cxn ang="0">
                  <a:pos x="86" y="34"/>
                </a:cxn>
                <a:cxn ang="0">
                  <a:pos x="78" y="16"/>
                </a:cxn>
                <a:cxn ang="0">
                  <a:pos x="19" y="0"/>
                </a:cxn>
                <a:cxn ang="0">
                  <a:pos x="15" y="1"/>
                </a:cxn>
              </a:cxnLst>
              <a:rect l="0" t="0" r="r" b="b"/>
              <a:pathLst>
                <a:path w="94" h="107">
                  <a:moveTo>
                    <a:pt x="15" y="1"/>
                  </a:moveTo>
                  <a:lnTo>
                    <a:pt x="9" y="14"/>
                  </a:lnTo>
                  <a:lnTo>
                    <a:pt x="54" y="34"/>
                  </a:lnTo>
                  <a:lnTo>
                    <a:pt x="54" y="41"/>
                  </a:lnTo>
                  <a:lnTo>
                    <a:pt x="33" y="50"/>
                  </a:lnTo>
                  <a:lnTo>
                    <a:pt x="33" y="59"/>
                  </a:lnTo>
                  <a:lnTo>
                    <a:pt x="11" y="73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26" y="107"/>
                  </a:lnTo>
                  <a:lnTo>
                    <a:pt x="33" y="103"/>
                  </a:lnTo>
                  <a:lnTo>
                    <a:pt x="48" y="78"/>
                  </a:lnTo>
                  <a:lnTo>
                    <a:pt x="59" y="78"/>
                  </a:lnTo>
                  <a:lnTo>
                    <a:pt x="70" y="73"/>
                  </a:lnTo>
                  <a:lnTo>
                    <a:pt x="69" y="64"/>
                  </a:lnTo>
                  <a:lnTo>
                    <a:pt x="67" y="52"/>
                  </a:lnTo>
                  <a:lnTo>
                    <a:pt x="83" y="50"/>
                  </a:lnTo>
                  <a:lnTo>
                    <a:pt x="94" y="44"/>
                  </a:lnTo>
                  <a:lnTo>
                    <a:pt x="86" y="34"/>
                  </a:lnTo>
                  <a:lnTo>
                    <a:pt x="78" y="16"/>
                  </a:lnTo>
                  <a:lnTo>
                    <a:pt x="19" y="0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7" name="Freeform 183">
              <a:extLst>
                <a:ext uri="{FF2B5EF4-FFF2-40B4-BE49-F238E27FC236}">
                  <a16:creationId xmlns:a16="http://schemas.microsoft.com/office/drawing/2014/main" id="{C6092FEA-8572-96A1-0FBB-5DAA994B6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136"/>
              <a:ext cx="607" cy="389"/>
            </a:xfrm>
            <a:custGeom>
              <a:avLst/>
              <a:gdLst/>
              <a:ahLst/>
              <a:cxnLst>
                <a:cxn ang="0">
                  <a:pos x="586" y="49"/>
                </a:cxn>
                <a:cxn ang="0">
                  <a:pos x="543" y="59"/>
                </a:cxn>
                <a:cxn ang="0">
                  <a:pos x="520" y="80"/>
                </a:cxn>
                <a:cxn ang="0">
                  <a:pos x="484" y="26"/>
                </a:cxn>
                <a:cxn ang="0">
                  <a:pos x="467" y="0"/>
                </a:cxn>
                <a:cxn ang="0">
                  <a:pos x="448" y="29"/>
                </a:cxn>
                <a:cxn ang="0">
                  <a:pos x="414" y="36"/>
                </a:cxn>
                <a:cxn ang="0">
                  <a:pos x="201" y="121"/>
                </a:cxn>
                <a:cxn ang="0">
                  <a:pos x="225" y="199"/>
                </a:cxn>
                <a:cxn ang="0">
                  <a:pos x="152" y="180"/>
                </a:cxn>
                <a:cxn ang="0">
                  <a:pos x="106" y="176"/>
                </a:cxn>
                <a:cxn ang="0">
                  <a:pos x="114" y="204"/>
                </a:cxn>
                <a:cxn ang="0">
                  <a:pos x="91" y="207"/>
                </a:cxn>
                <a:cxn ang="0">
                  <a:pos x="76" y="253"/>
                </a:cxn>
                <a:cxn ang="0">
                  <a:pos x="97" y="253"/>
                </a:cxn>
                <a:cxn ang="0">
                  <a:pos x="85" y="277"/>
                </a:cxn>
                <a:cxn ang="0">
                  <a:pos x="64" y="300"/>
                </a:cxn>
                <a:cxn ang="0">
                  <a:pos x="1" y="308"/>
                </a:cxn>
                <a:cxn ang="0">
                  <a:pos x="47" y="325"/>
                </a:cxn>
                <a:cxn ang="0">
                  <a:pos x="76" y="344"/>
                </a:cxn>
                <a:cxn ang="0">
                  <a:pos x="48" y="349"/>
                </a:cxn>
                <a:cxn ang="0">
                  <a:pos x="93" y="372"/>
                </a:cxn>
                <a:cxn ang="0">
                  <a:pos x="116" y="389"/>
                </a:cxn>
                <a:cxn ang="0">
                  <a:pos x="226" y="284"/>
                </a:cxn>
                <a:cxn ang="0">
                  <a:pos x="228" y="288"/>
                </a:cxn>
                <a:cxn ang="0">
                  <a:pos x="216" y="325"/>
                </a:cxn>
                <a:cxn ang="0">
                  <a:pos x="219" y="339"/>
                </a:cxn>
                <a:cxn ang="0">
                  <a:pos x="259" y="339"/>
                </a:cxn>
                <a:cxn ang="0">
                  <a:pos x="339" y="325"/>
                </a:cxn>
                <a:cxn ang="0">
                  <a:pos x="362" y="287"/>
                </a:cxn>
                <a:cxn ang="0">
                  <a:pos x="382" y="287"/>
                </a:cxn>
                <a:cxn ang="0">
                  <a:pos x="439" y="245"/>
                </a:cxn>
                <a:cxn ang="0">
                  <a:pos x="483" y="248"/>
                </a:cxn>
                <a:cxn ang="0">
                  <a:pos x="524" y="234"/>
                </a:cxn>
                <a:cxn ang="0">
                  <a:pos x="538" y="204"/>
                </a:cxn>
                <a:cxn ang="0">
                  <a:pos x="599" y="137"/>
                </a:cxn>
                <a:cxn ang="0">
                  <a:pos x="607" y="68"/>
                </a:cxn>
              </a:cxnLst>
              <a:rect l="0" t="0" r="r" b="b"/>
              <a:pathLst>
                <a:path w="607" h="389">
                  <a:moveTo>
                    <a:pt x="607" y="68"/>
                  </a:moveTo>
                  <a:lnTo>
                    <a:pt x="586" y="49"/>
                  </a:lnTo>
                  <a:lnTo>
                    <a:pt x="577" y="44"/>
                  </a:lnTo>
                  <a:lnTo>
                    <a:pt x="543" y="59"/>
                  </a:lnTo>
                  <a:lnTo>
                    <a:pt x="542" y="55"/>
                  </a:lnTo>
                  <a:lnTo>
                    <a:pt x="520" y="80"/>
                  </a:lnTo>
                  <a:lnTo>
                    <a:pt x="450" y="57"/>
                  </a:lnTo>
                  <a:lnTo>
                    <a:pt x="484" y="26"/>
                  </a:lnTo>
                  <a:lnTo>
                    <a:pt x="484" y="0"/>
                  </a:lnTo>
                  <a:lnTo>
                    <a:pt x="467" y="0"/>
                  </a:lnTo>
                  <a:lnTo>
                    <a:pt x="464" y="6"/>
                  </a:lnTo>
                  <a:lnTo>
                    <a:pt x="448" y="29"/>
                  </a:lnTo>
                  <a:lnTo>
                    <a:pt x="421" y="40"/>
                  </a:lnTo>
                  <a:lnTo>
                    <a:pt x="414" y="36"/>
                  </a:lnTo>
                  <a:lnTo>
                    <a:pt x="260" y="67"/>
                  </a:lnTo>
                  <a:lnTo>
                    <a:pt x="201" y="121"/>
                  </a:lnTo>
                  <a:lnTo>
                    <a:pt x="254" y="171"/>
                  </a:lnTo>
                  <a:lnTo>
                    <a:pt x="225" y="199"/>
                  </a:lnTo>
                  <a:lnTo>
                    <a:pt x="159" y="176"/>
                  </a:lnTo>
                  <a:lnTo>
                    <a:pt x="152" y="180"/>
                  </a:lnTo>
                  <a:lnTo>
                    <a:pt x="120" y="171"/>
                  </a:lnTo>
                  <a:lnTo>
                    <a:pt x="106" y="176"/>
                  </a:lnTo>
                  <a:lnTo>
                    <a:pt x="95" y="192"/>
                  </a:lnTo>
                  <a:lnTo>
                    <a:pt x="114" y="204"/>
                  </a:lnTo>
                  <a:lnTo>
                    <a:pt x="112" y="215"/>
                  </a:lnTo>
                  <a:lnTo>
                    <a:pt x="91" y="207"/>
                  </a:lnTo>
                  <a:lnTo>
                    <a:pt x="70" y="248"/>
                  </a:lnTo>
                  <a:lnTo>
                    <a:pt x="76" y="253"/>
                  </a:lnTo>
                  <a:lnTo>
                    <a:pt x="85" y="248"/>
                  </a:lnTo>
                  <a:lnTo>
                    <a:pt x="97" y="253"/>
                  </a:lnTo>
                  <a:lnTo>
                    <a:pt x="98" y="268"/>
                  </a:lnTo>
                  <a:lnTo>
                    <a:pt x="85" y="277"/>
                  </a:lnTo>
                  <a:lnTo>
                    <a:pt x="85" y="285"/>
                  </a:lnTo>
                  <a:lnTo>
                    <a:pt x="64" y="300"/>
                  </a:lnTo>
                  <a:lnTo>
                    <a:pt x="51" y="293"/>
                  </a:lnTo>
                  <a:lnTo>
                    <a:pt x="1" y="308"/>
                  </a:lnTo>
                  <a:lnTo>
                    <a:pt x="0" y="320"/>
                  </a:lnTo>
                  <a:lnTo>
                    <a:pt x="47" y="325"/>
                  </a:lnTo>
                  <a:lnTo>
                    <a:pt x="81" y="325"/>
                  </a:lnTo>
                  <a:lnTo>
                    <a:pt x="76" y="344"/>
                  </a:lnTo>
                  <a:lnTo>
                    <a:pt x="47" y="346"/>
                  </a:lnTo>
                  <a:lnTo>
                    <a:pt x="48" y="349"/>
                  </a:lnTo>
                  <a:lnTo>
                    <a:pt x="76" y="370"/>
                  </a:lnTo>
                  <a:lnTo>
                    <a:pt x="93" y="372"/>
                  </a:lnTo>
                  <a:lnTo>
                    <a:pt x="102" y="385"/>
                  </a:lnTo>
                  <a:lnTo>
                    <a:pt x="116" y="389"/>
                  </a:lnTo>
                  <a:lnTo>
                    <a:pt x="201" y="311"/>
                  </a:lnTo>
                  <a:lnTo>
                    <a:pt x="226" y="284"/>
                  </a:lnTo>
                  <a:lnTo>
                    <a:pt x="228" y="287"/>
                  </a:lnTo>
                  <a:lnTo>
                    <a:pt x="228" y="288"/>
                  </a:lnTo>
                  <a:lnTo>
                    <a:pt x="212" y="316"/>
                  </a:lnTo>
                  <a:lnTo>
                    <a:pt x="216" y="325"/>
                  </a:lnTo>
                  <a:lnTo>
                    <a:pt x="199" y="334"/>
                  </a:lnTo>
                  <a:lnTo>
                    <a:pt x="219" y="339"/>
                  </a:lnTo>
                  <a:lnTo>
                    <a:pt x="243" y="351"/>
                  </a:lnTo>
                  <a:lnTo>
                    <a:pt x="259" y="339"/>
                  </a:lnTo>
                  <a:lnTo>
                    <a:pt x="322" y="339"/>
                  </a:lnTo>
                  <a:lnTo>
                    <a:pt x="339" y="325"/>
                  </a:lnTo>
                  <a:lnTo>
                    <a:pt x="352" y="320"/>
                  </a:lnTo>
                  <a:lnTo>
                    <a:pt x="362" y="287"/>
                  </a:lnTo>
                  <a:lnTo>
                    <a:pt x="372" y="280"/>
                  </a:lnTo>
                  <a:lnTo>
                    <a:pt x="382" y="287"/>
                  </a:lnTo>
                  <a:lnTo>
                    <a:pt x="436" y="253"/>
                  </a:lnTo>
                  <a:lnTo>
                    <a:pt x="439" y="245"/>
                  </a:lnTo>
                  <a:lnTo>
                    <a:pt x="456" y="245"/>
                  </a:lnTo>
                  <a:lnTo>
                    <a:pt x="483" y="248"/>
                  </a:lnTo>
                  <a:lnTo>
                    <a:pt x="492" y="232"/>
                  </a:lnTo>
                  <a:lnTo>
                    <a:pt x="524" y="234"/>
                  </a:lnTo>
                  <a:lnTo>
                    <a:pt x="527" y="218"/>
                  </a:lnTo>
                  <a:lnTo>
                    <a:pt x="538" y="204"/>
                  </a:lnTo>
                  <a:lnTo>
                    <a:pt x="538" y="180"/>
                  </a:lnTo>
                  <a:lnTo>
                    <a:pt x="599" y="137"/>
                  </a:lnTo>
                  <a:lnTo>
                    <a:pt x="589" y="94"/>
                  </a:lnTo>
                  <a:lnTo>
                    <a:pt x="607" y="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8" name="Freeform 184">
              <a:extLst>
                <a:ext uri="{FF2B5EF4-FFF2-40B4-BE49-F238E27FC236}">
                  <a16:creationId xmlns:a16="http://schemas.microsoft.com/office/drawing/2014/main" id="{7984D2F2-920D-954A-8441-B5833E967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136"/>
              <a:ext cx="607" cy="389"/>
            </a:xfrm>
            <a:custGeom>
              <a:avLst/>
              <a:gdLst/>
              <a:ahLst/>
              <a:cxnLst>
                <a:cxn ang="0">
                  <a:pos x="586" y="49"/>
                </a:cxn>
                <a:cxn ang="0">
                  <a:pos x="543" y="59"/>
                </a:cxn>
                <a:cxn ang="0">
                  <a:pos x="520" y="80"/>
                </a:cxn>
                <a:cxn ang="0">
                  <a:pos x="484" y="26"/>
                </a:cxn>
                <a:cxn ang="0">
                  <a:pos x="467" y="0"/>
                </a:cxn>
                <a:cxn ang="0">
                  <a:pos x="448" y="29"/>
                </a:cxn>
                <a:cxn ang="0">
                  <a:pos x="414" y="36"/>
                </a:cxn>
                <a:cxn ang="0">
                  <a:pos x="201" y="121"/>
                </a:cxn>
                <a:cxn ang="0">
                  <a:pos x="225" y="199"/>
                </a:cxn>
                <a:cxn ang="0">
                  <a:pos x="152" y="180"/>
                </a:cxn>
                <a:cxn ang="0">
                  <a:pos x="106" y="176"/>
                </a:cxn>
                <a:cxn ang="0">
                  <a:pos x="114" y="204"/>
                </a:cxn>
                <a:cxn ang="0">
                  <a:pos x="91" y="207"/>
                </a:cxn>
                <a:cxn ang="0">
                  <a:pos x="76" y="253"/>
                </a:cxn>
                <a:cxn ang="0">
                  <a:pos x="97" y="253"/>
                </a:cxn>
                <a:cxn ang="0">
                  <a:pos x="85" y="277"/>
                </a:cxn>
                <a:cxn ang="0">
                  <a:pos x="64" y="300"/>
                </a:cxn>
                <a:cxn ang="0">
                  <a:pos x="1" y="308"/>
                </a:cxn>
                <a:cxn ang="0">
                  <a:pos x="47" y="325"/>
                </a:cxn>
                <a:cxn ang="0">
                  <a:pos x="76" y="344"/>
                </a:cxn>
                <a:cxn ang="0">
                  <a:pos x="48" y="349"/>
                </a:cxn>
                <a:cxn ang="0">
                  <a:pos x="93" y="372"/>
                </a:cxn>
                <a:cxn ang="0">
                  <a:pos x="116" y="389"/>
                </a:cxn>
                <a:cxn ang="0">
                  <a:pos x="226" y="284"/>
                </a:cxn>
                <a:cxn ang="0">
                  <a:pos x="228" y="288"/>
                </a:cxn>
                <a:cxn ang="0">
                  <a:pos x="216" y="325"/>
                </a:cxn>
                <a:cxn ang="0">
                  <a:pos x="219" y="339"/>
                </a:cxn>
                <a:cxn ang="0">
                  <a:pos x="259" y="339"/>
                </a:cxn>
                <a:cxn ang="0">
                  <a:pos x="339" y="325"/>
                </a:cxn>
                <a:cxn ang="0">
                  <a:pos x="362" y="287"/>
                </a:cxn>
                <a:cxn ang="0">
                  <a:pos x="382" y="287"/>
                </a:cxn>
                <a:cxn ang="0">
                  <a:pos x="439" y="245"/>
                </a:cxn>
                <a:cxn ang="0">
                  <a:pos x="483" y="248"/>
                </a:cxn>
                <a:cxn ang="0">
                  <a:pos x="524" y="234"/>
                </a:cxn>
                <a:cxn ang="0">
                  <a:pos x="538" y="204"/>
                </a:cxn>
                <a:cxn ang="0">
                  <a:pos x="599" y="137"/>
                </a:cxn>
                <a:cxn ang="0">
                  <a:pos x="607" y="68"/>
                </a:cxn>
              </a:cxnLst>
              <a:rect l="0" t="0" r="r" b="b"/>
              <a:pathLst>
                <a:path w="607" h="389">
                  <a:moveTo>
                    <a:pt x="607" y="68"/>
                  </a:moveTo>
                  <a:lnTo>
                    <a:pt x="586" y="49"/>
                  </a:lnTo>
                  <a:lnTo>
                    <a:pt x="577" y="44"/>
                  </a:lnTo>
                  <a:lnTo>
                    <a:pt x="543" y="59"/>
                  </a:lnTo>
                  <a:lnTo>
                    <a:pt x="542" y="55"/>
                  </a:lnTo>
                  <a:lnTo>
                    <a:pt x="520" y="80"/>
                  </a:lnTo>
                  <a:lnTo>
                    <a:pt x="450" y="57"/>
                  </a:lnTo>
                  <a:lnTo>
                    <a:pt x="484" y="26"/>
                  </a:lnTo>
                  <a:lnTo>
                    <a:pt x="484" y="0"/>
                  </a:lnTo>
                  <a:lnTo>
                    <a:pt x="467" y="0"/>
                  </a:lnTo>
                  <a:lnTo>
                    <a:pt x="464" y="6"/>
                  </a:lnTo>
                  <a:lnTo>
                    <a:pt x="448" y="29"/>
                  </a:lnTo>
                  <a:lnTo>
                    <a:pt x="421" y="40"/>
                  </a:lnTo>
                  <a:lnTo>
                    <a:pt x="414" y="36"/>
                  </a:lnTo>
                  <a:lnTo>
                    <a:pt x="260" y="67"/>
                  </a:lnTo>
                  <a:lnTo>
                    <a:pt x="201" y="121"/>
                  </a:lnTo>
                  <a:lnTo>
                    <a:pt x="254" y="171"/>
                  </a:lnTo>
                  <a:lnTo>
                    <a:pt x="225" y="199"/>
                  </a:lnTo>
                  <a:lnTo>
                    <a:pt x="159" y="176"/>
                  </a:lnTo>
                  <a:lnTo>
                    <a:pt x="152" y="180"/>
                  </a:lnTo>
                  <a:lnTo>
                    <a:pt x="120" y="171"/>
                  </a:lnTo>
                  <a:lnTo>
                    <a:pt x="106" y="176"/>
                  </a:lnTo>
                  <a:lnTo>
                    <a:pt x="95" y="192"/>
                  </a:lnTo>
                  <a:lnTo>
                    <a:pt x="114" y="204"/>
                  </a:lnTo>
                  <a:lnTo>
                    <a:pt x="112" y="215"/>
                  </a:lnTo>
                  <a:lnTo>
                    <a:pt x="91" y="207"/>
                  </a:lnTo>
                  <a:lnTo>
                    <a:pt x="70" y="248"/>
                  </a:lnTo>
                  <a:lnTo>
                    <a:pt x="76" y="253"/>
                  </a:lnTo>
                  <a:lnTo>
                    <a:pt x="85" y="248"/>
                  </a:lnTo>
                  <a:lnTo>
                    <a:pt x="97" y="253"/>
                  </a:lnTo>
                  <a:lnTo>
                    <a:pt x="98" y="268"/>
                  </a:lnTo>
                  <a:lnTo>
                    <a:pt x="85" y="277"/>
                  </a:lnTo>
                  <a:lnTo>
                    <a:pt x="85" y="285"/>
                  </a:lnTo>
                  <a:lnTo>
                    <a:pt x="64" y="300"/>
                  </a:lnTo>
                  <a:lnTo>
                    <a:pt x="51" y="293"/>
                  </a:lnTo>
                  <a:lnTo>
                    <a:pt x="1" y="308"/>
                  </a:lnTo>
                  <a:lnTo>
                    <a:pt x="0" y="320"/>
                  </a:lnTo>
                  <a:lnTo>
                    <a:pt x="47" y="325"/>
                  </a:lnTo>
                  <a:lnTo>
                    <a:pt x="81" y="325"/>
                  </a:lnTo>
                  <a:lnTo>
                    <a:pt x="76" y="344"/>
                  </a:lnTo>
                  <a:lnTo>
                    <a:pt x="47" y="346"/>
                  </a:lnTo>
                  <a:lnTo>
                    <a:pt x="48" y="349"/>
                  </a:lnTo>
                  <a:lnTo>
                    <a:pt x="76" y="370"/>
                  </a:lnTo>
                  <a:lnTo>
                    <a:pt x="93" y="372"/>
                  </a:lnTo>
                  <a:lnTo>
                    <a:pt x="102" y="385"/>
                  </a:lnTo>
                  <a:lnTo>
                    <a:pt x="116" y="389"/>
                  </a:lnTo>
                  <a:lnTo>
                    <a:pt x="201" y="311"/>
                  </a:lnTo>
                  <a:lnTo>
                    <a:pt x="226" y="284"/>
                  </a:lnTo>
                  <a:lnTo>
                    <a:pt x="228" y="287"/>
                  </a:lnTo>
                  <a:lnTo>
                    <a:pt x="228" y="288"/>
                  </a:lnTo>
                  <a:lnTo>
                    <a:pt x="212" y="316"/>
                  </a:lnTo>
                  <a:lnTo>
                    <a:pt x="216" y="325"/>
                  </a:lnTo>
                  <a:lnTo>
                    <a:pt x="199" y="334"/>
                  </a:lnTo>
                  <a:lnTo>
                    <a:pt x="219" y="339"/>
                  </a:lnTo>
                  <a:lnTo>
                    <a:pt x="243" y="351"/>
                  </a:lnTo>
                  <a:lnTo>
                    <a:pt x="259" y="339"/>
                  </a:lnTo>
                  <a:lnTo>
                    <a:pt x="322" y="339"/>
                  </a:lnTo>
                  <a:lnTo>
                    <a:pt x="339" y="325"/>
                  </a:lnTo>
                  <a:lnTo>
                    <a:pt x="352" y="320"/>
                  </a:lnTo>
                  <a:lnTo>
                    <a:pt x="362" y="287"/>
                  </a:lnTo>
                  <a:lnTo>
                    <a:pt x="372" y="280"/>
                  </a:lnTo>
                  <a:lnTo>
                    <a:pt x="382" y="287"/>
                  </a:lnTo>
                  <a:lnTo>
                    <a:pt x="436" y="253"/>
                  </a:lnTo>
                  <a:lnTo>
                    <a:pt x="439" y="245"/>
                  </a:lnTo>
                  <a:lnTo>
                    <a:pt x="456" y="245"/>
                  </a:lnTo>
                  <a:lnTo>
                    <a:pt x="483" y="248"/>
                  </a:lnTo>
                  <a:lnTo>
                    <a:pt x="492" y="232"/>
                  </a:lnTo>
                  <a:lnTo>
                    <a:pt x="524" y="234"/>
                  </a:lnTo>
                  <a:lnTo>
                    <a:pt x="527" y="218"/>
                  </a:lnTo>
                  <a:lnTo>
                    <a:pt x="538" y="204"/>
                  </a:lnTo>
                  <a:lnTo>
                    <a:pt x="538" y="180"/>
                  </a:lnTo>
                  <a:lnTo>
                    <a:pt x="599" y="137"/>
                  </a:lnTo>
                  <a:lnTo>
                    <a:pt x="589" y="94"/>
                  </a:lnTo>
                  <a:lnTo>
                    <a:pt x="607" y="6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89" name="Freeform 185">
              <a:extLst>
                <a:ext uri="{FF2B5EF4-FFF2-40B4-BE49-F238E27FC236}">
                  <a16:creationId xmlns:a16="http://schemas.microsoft.com/office/drawing/2014/main" id="{35935A60-D51A-EDE8-6579-DFD8673A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121"/>
              <a:ext cx="98" cy="95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70" y="95"/>
                </a:cxn>
                <a:cxn ang="0">
                  <a:pos x="91" y="70"/>
                </a:cxn>
                <a:cxn ang="0">
                  <a:pos x="89" y="67"/>
                </a:cxn>
                <a:cxn ang="0">
                  <a:pos x="98" y="41"/>
                </a:cxn>
                <a:cxn ang="0">
                  <a:pos x="80" y="0"/>
                </a:cxn>
                <a:cxn ang="0">
                  <a:pos x="55" y="12"/>
                </a:cxn>
                <a:cxn ang="0">
                  <a:pos x="34" y="14"/>
                </a:cxn>
                <a:cxn ang="0">
                  <a:pos x="34" y="41"/>
                </a:cxn>
                <a:cxn ang="0">
                  <a:pos x="0" y="72"/>
                </a:cxn>
              </a:cxnLst>
              <a:rect l="0" t="0" r="r" b="b"/>
              <a:pathLst>
                <a:path w="98" h="95">
                  <a:moveTo>
                    <a:pt x="0" y="72"/>
                  </a:moveTo>
                  <a:lnTo>
                    <a:pt x="70" y="95"/>
                  </a:lnTo>
                  <a:lnTo>
                    <a:pt x="91" y="70"/>
                  </a:lnTo>
                  <a:lnTo>
                    <a:pt x="89" y="67"/>
                  </a:lnTo>
                  <a:lnTo>
                    <a:pt x="98" y="41"/>
                  </a:lnTo>
                  <a:lnTo>
                    <a:pt x="80" y="0"/>
                  </a:lnTo>
                  <a:lnTo>
                    <a:pt x="55" y="12"/>
                  </a:lnTo>
                  <a:lnTo>
                    <a:pt x="34" y="14"/>
                  </a:lnTo>
                  <a:lnTo>
                    <a:pt x="34" y="41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0" name="Freeform 186">
              <a:extLst>
                <a:ext uri="{FF2B5EF4-FFF2-40B4-BE49-F238E27FC236}">
                  <a16:creationId xmlns:a16="http://schemas.microsoft.com/office/drawing/2014/main" id="{3BD017A2-A621-6F88-0EF9-C243432C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121"/>
              <a:ext cx="98" cy="95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70" y="95"/>
                </a:cxn>
                <a:cxn ang="0">
                  <a:pos x="91" y="70"/>
                </a:cxn>
                <a:cxn ang="0">
                  <a:pos x="89" y="67"/>
                </a:cxn>
                <a:cxn ang="0">
                  <a:pos x="98" y="41"/>
                </a:cxn>
                <a:cxn ang="0">
                  <a:pos x="80" y="0"/>
                </a:cxn>
                <a:cxn ang="0">
                  <a:pos x="55" y="12"/>
                </a:cxn>
                <a:cxn ang="0">
                  <a:pos x="34" y="14"/>
                </a:cxn>
                <a:cxn ang="0">
                  <a:pos x="34" y="41"/>
                </a:cxn>
                <a:cxn ang="0">
                  <a:pos x="0" y="72"/>
                </a:cxn>
              </a:cxnLst>
              <a:rect l="0" t="0" r="r" b="b"/>
              <a:pathLst>
                <a:path w="98" h="95">
                  <a:moveTo>
                    <a:pt x="0" y="72"/>
                  </a:moveTo>
                  <a:lnTo>
                    <a:pt x="70" y="95"/>
                  </a:lnTo>
                  <a:lnTo>
                    <a:pt x="91" y="70"/>
                  </a:lnTo>
                  <a:lnTo>
                    <a:pt x="89" y="67"/>
                  </a:lnTo>
                  <a:lnTo>
                    <a:pt x="98" y="41"/>
                  </a:lnTo>
                  <a:lnTo>
                    <a:pt x="80" y="0"/>
                  </a:lnTo>
                  <a:lnTo>
                    <a:pt x="55" y="12"/>
                  </a:lnTo>
                  <a:lnTo>
                    <a:pt x="34" y="14"/>
                  </a:lnTo>
                  <a:lnTo>
                    <a:pt x="34" y="41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1" name="Freeform 187">
              <a:extLst>
                <a:ext uri="{FF2B5EF4-FFF2-40B4-BE49-F238E27FC236}">
                  <a16:creationId xmlns:a16="http://schemas.microsoft.com/office/drawing/2014/main" id="{AE6A1008-DBA2-3717-B85E-AD814366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1078"/>
              <a:ext cx="146" cy="113"/>
            </a:xfrm>
            <a:custGeom>
              <a:avLst/>
              <a:gdLst/>
              <a:ahLst/>
              <a:cxnLst>
                <a:cxn ang="0">
                  <a:pos x="146" y="45"/>
                </a:cxn>
                <a:cxn ang="0">
                  <a:pos x="135" y="12"/>
                </a:cxn>
                <a:cxn ang="0">
                  <a:pos x="121" y="14"/>
                </a:cxn>
                <a:cxn ang="0">
                  <a:pos x="99" y="0"/>
                </a:cxn>
                <a:cxn ang="0">
                  <a:pos x="54" y="5"/>
                </a:cxn>
                <a:cxn ang="0">
                  <a:pos x="47" y="16"/>
                </a:cxn>
                <a:cxn ang="0">
                  <a:pos x="19" y="22"/>
                </a:cxn>
                <a:cxn ang="0">
                  <a:pos x="0" y="33"/>
                </a:cxn>
                <a:cxn ang="0">
                  <a:pos x="19" y="78"/>
                </a:cxn>
                <a:cxn ang="0">
                  <a:pos x="9" y="106"/>
                </a:cxn>
                <a:cxn ang="0">
                  <a:pos x="12" y="113"/>
                </a:cxn>
                <a:cxn ang="0">
                  <a:pos x="49" y="97"/>
                </a:cxn>
                <a:cxn ang="0">
                  <a:pos x="58" y="101"/>
                </a:cxn>
                <a:cxn ang="0">
                  <a:pos x="60" y="103"/>
                </a:cxn>
                <a:cxn ang="0">
                  <a:pos x="88" y="63"/>
                </a:cxn>
                <a:cxn ang="0">
                  <a:pos x="146" y="45"/>
                </a:cxn>
              </a:cxnLst>
              <a:rect l="0" t="0" r="r" b="b"/>
              <a:pathLst>
                <a:path w="146" h="113">
                  <a:moveTo>
                    <a:pt x="146" y="45"/>
                  </a:moveTo>
                  <a:lnTo>
                    <a:pt x="135" y="12"/>
                  </a:lnTo>
                  <a:lnTo>
                    <a:pt x="121" y="14"/>
                  </a:lnTo>
                  <a:lnTo>
                    <a:pt x="99" y="0"/>
                  </a:lnTo>
                  <a:lnTo>
                    <a:pt x="54" y="5"/>
                  </a:lnTo>
                  <a:lnTo>
                    <a:pt x="47" y="16"/>
                  </a:lnTo>
                  <a:lnTo>
                    <a:pt x="19" y="22"/>
                  </a:lnTo>
                  <a:lnTo>
                    <a:pt x="0" y="33"/>
                  </a:lnTo>
                  <a:lnTo>
                    <a:pt x="19" y="78"/>
                  </a:lnTo>
                  <a:lnTo>
                    <a:pt x="9" y="106"/>
                  </a:lnTo>
                  <a:lnTo>
                    <a:pt x="12" y="113"/>
                  </a:lnTo>
                  <a:lnTo>
                    <a:pt x="49" y="97"/>
                  </a:lnTo>
                  <a:lnTo>
                    <a:pt x="58" y="101"/>
                  </a:lnTo>
                  <a:lnTo>
                    <a:pt x="60" y="103"/>
                  </a:lnTo>
                  <a:lnTo>
                    <a:pt x="88" y="63"/>
                  </a:lnTo>
                  <a:lnTo>
                    <a:pt x="146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2" name="Freeform 188">
              <a:extLst>
                <a:ext uri="{FF2B5EF4-FFF2-40B4-BE49-F238E27FC236}">
                  <a16:creationId xmlns:a16="http://schemas.microsoft.com/office/drawing/2014/main" id="{28589DA0-D221-91F0-B584-8E5F48EA3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1078"/>
              <a:ext cx="146" cy="113"/>
            </a:xfrm>
            <a:custGeom>
              <a:avLst/>
              <a:gdLst/>
              <a:ahLst/>
              <a:cxnLst>
                <a:cxn ang="0">
                  <a:pos x="146" y="45"/>
                </a:cxn>
                <a:cxn ang="0">
                  <a:pos x="135" y="12"/>
                </a:cxn>
                <a:cxn ang="0">
                  <a:pos x="121" y="14"/>
                </a:cxn>
                <a:cxn ang="0">
                  <a:pos x="99" y="0"/>
                </a:cxn>
                <a:cxn ang="0">
                  <a:pos x="54" y="5"/>
                </a:cxn>
                <a:cxn ang="0">
                  <a:pos x="47" y="16"/>
                </a:cxn>
                <a:cxn ang="0">
                  <a:pos x="19" y="22"/>
                </a:cxn>
                <a:cxn ang="0">
                  <a:pos x="0" y="33"/>
                </a:cxn>
                <a:cxn ang="0">
                  <a:pos x="19" y="78"/>
                </a:cxn>
                <a:cxn ang="0">
                  <a:pos x="9" y="106"/>
                </a:cxn>
                <a:cxn ang="0">
                  <a:pos x="12" y="113"/>
                </a:cxn>
                <a:cxn ang="0">
                  <a:pos x="49" y="97"/>
                </a:cxn>
                <a:cxn ang="0">
                  <a:pos x="58" y="101"/>
                </a:cxn>
                <a:cxn ang="0">
                  <a:pos x="60" y="103"/>
                </a:cxn>
                <a:cxn ang="0">
                  <a:pos x="88" y="63"/>
                </a:cxn>
                <a:cxn ang="0">
                  <a:pos x="146" y="45"/>
                </a:cxn>
              </a:cxnLst>
              <a:rect l="0" t="0" r="r" b="b"/>
              <a:pathLst>
                <a:path w="146" h="113">
                  <a:moveTo>
                    <a:pt x="146" y="45"/>
                  </a:moveTo>
                  <a:lnTo>
                    <a:pt x="135" y="12"/>
                  </a:lnTo>
                  <a:lnTo>
                    <a:pt x="121" y="14"/>
                  </a:lnTo>
                  <a:lnTo>
                    <a:pt x="99" y="0"/>
                  </a:lnTo>
                  <a:lnTo>
                    <a:pt x="54" y="5"/>
                  </a:lnTo>
                  <a:lnTo>
                    <a:pt x="47" y="16"/>
                  </a:lnTo>
                  <a:lnTo>
                    <a:pt x="19" y="22"/>
                  </a:lnTo>
                  <a:lnTo>
                    <a:pt x="0" y="33"/>
                  </a:lnTo>
                  <a:lnTo>
                    <a:pt x="19" y="78"/>
                  </a:lnTo>
                  <a:lnTo>
                    <a:pt x="9" y="106"/>
                  </a:lnTo>
                  <a:lnTo>
                    <a:pt x="12" y="113"/>
                  </a:lnTo>
                  <a:lnTo>
                    <a:pt x="49" y="97"/>
                  </a:lnTo>
                  <a:lnTo>
                    <a:pt x="58" y="101"/>
                  </a:lnTo>
                  <a:lnTo>
                    <a:pt x="60" y="103"/>
                  </a:lnTo>
                  <a:lnTo>
                    <a:pt x="88" y="63"/>
                  </a:lnTo>
                  <a:lnTo>
                    <a:pt x="146" y="4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3" name="Freeform 189">
              <a:extLst>
                <a:ext uri="{FF2B5EF4-FFF2-40B4-BE49-F238E27FC236}">
                  <a16:creationId xmlns:a16="http://schemas.microsoft.com/office/drawing/2014/main" id="{28F15AEB-8C39-A798-B567-8A8461BB3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1086"/>
              <a:ext cx="319" cy="237"/>
            </a:xfrm>
            <a:custGeom>
              <a:avLst/>
              <a:gdLst/>
              <a:ahLst/>
              <a:cxnLst>
                <a:cxn ang="0">
                  <a:pos x="91" y="198"/>
                </a:cxn>
                <a:cxn ang="0">
                  <a:pos x="141" y="95"/>
                </a:cxn>
                <a:cxn ang="0">
                  <a:pos x="240" y="67"/>
                </a:cxn>
                <a:cxn ang="0">
                  <a:pos x="274" y="35"/>
                </a:cxn>
                <a:cxn ang="0">
                  <a:pos x="319" y="7"/>
                </a:cxn>
                <a:cxn ang="0">
                  <a:pos x="298" y="7"/>
                </a:cxn>
                <a:cxn ang="0">
                  <a:pos x="263" y="7"/>
                </a:cxn>
                <a:cxn ang="0">
                  <a:pos x="156" y="0"/>
                </a:cxn>
                <a:cxn ang="0">
                  <a:pos x="138" y="4"/>
                </a:cxn>
                <a:cxn ang="0">
                  <a:pos x="102" y="8"/>
                </a:cxn>
                <a:cxn ang="0">
                  <a:pos x="113" y="42"/>
                </a:cxn>
                <a:cxn ang="0">
                  <a:pos x="56" y="59"/>
                </a:cxn>
                <a:cxn ang="0">
                  <a:pos x="29" y="99"/>
                </a:cxn>
                <a:cxn ang="0">
                  <a:pos x="49" y="118"/>
                </a:cxn>
                <a:cxn ang="0">
                  <a:pos x="30" y="148"/>
                </a:cxn>
                <a:cxn ang="0">
                  <a:pos x="42" y="194"/>
                </a:cxn>
                <a:cxn ang="0">
                  <a:pos x="0" y="222"/>
                </a:cxn>
                <a:cxn ang="0">
                  <a:pos x="49" y="237"/>
                </a:cxn>
                <a:cxn ang="0">
                  <a:pos x="91" y="198"/>
                </a:cxn>
              </a:cxnLst>
              <a:rect l="0" t="0" r="r" b="b"/>
              <a:pathLst>
                <a:path w="319" h="237">
                  <a:moveTo>
                    <a:pt x="91" y="198"/>
                  </a:moveTo>
                  <a:lnTo>
                    <a:pt x="141" y="95"/>
                  </a:lnTo>
                  <a:lnTo>
                    <a:pt x="240" y="67"/>
                  </a:lnTo>
                  <a:lnTo>
                    <a:pt x="274" y="35"/>
                  </a:lnTo>
                  <a:lnTo>
                    <a:pt x="319" y="7"/>
                  </a:lnTo>
                  <a:lnTo>
                    <a:pt x="298" y="7"/>
                  </a:lnTo>
                  <a:lnTo>
                    <a:pt x="263" y="7"/>
                  </a:lnTo>
                  <a:lnTo>
                    <a:pt x="156" y="0"/>
                  </a:lnTo>
                  <a:lnTo>
                    <a:pt x="138" y="4"/>
                  </a:lnTo>
                  <a:lnTo>
                    <a:pt x="102" y="8"/>
                  </a:lnTo>
                  <a:lnTo>
                    <a:pt x="113" y="42"/>
                  </a:lnTo>
                  <a:lnTo>
                    <a:pt x="56" y="59"/>
                  </a:lnTo>
                  <a:lnTo>
                    <a:pt x="29" y="99"/>
                  </a:lnTo>
                  <a:lnTo>
                    <a:pt x="49" y="118"/>
                  </a:lnTo>
                  <a:lnTo>
                    <a:pt x="30" y="148"/>
                  </a:lnTo>
                  <a:lnTo>
                    <a:pt x="42" y="194"/>
                  </a:lnTo>
                  <a:lnTo>
                    <a:pt x="0" y="222"/>
                  </a:lnTo>
                  <a:lnTo>
                    <a:pt x="49" y="237"/>
                  </a:lnTo>
                  <a:lnTo>
                    <a:pt x="91" y="19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4" name="Freeform 190">
              <a:extLst>
                <a:ext uri="{FF2B5EF4-FFF2-40B4-BE49-F238E27FC236}">
                  <a16:creationId xmlns:a16="http://schemas.microsoft.com/office/drawing/2014/main" id="{62126E65-6732-8D48-A483-77B4A19BC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1086"/>
              <a:ext cx="319" cy="237"/>
            </a:xfrm>
            <a:custGeom>
              <a:avLst/>
              <a:gdLst/>
              <a:ahLst/>
              <a:cxnLst>
                <a:cxn ang="0">
                  <a:pos x="91" y="198"/>
                </a:cxn>
                <a:cxn ang="0">
                  <a:pos x="141" y="95"/>
                </a:cxn>
                <a:cxn ang="0">
                  <a:pos x="240" y="67"/>
                </a:cxn>
                <a:cxn ang="0">
                  <a:pos x="274" y="35"/>
                </a:cxn>
                <a:cxn ang="0">
                  <a:pos x="319" y="7"/>
                </a:cxn>
                <a:cxn ang="0">
                  <a:pos x="298" y="7"/>
                </a:cxn>
                <a:cxn ang="0">
                  <a:pos x="263" y="7"/>
                </a:cxn>
                <a:cxn ang="0">
                  <a:pos x="156" y="0"/>
                </a:cxn>
                <a:cxn ang="0">
                  <a:pos x="138" y="4"/>
                </a:cxn>
                <a:cxn ang="0">
                  <a:pos x="102" y="8"/>
                </a:cxn>
                <a:cxn ang="0">
                  <a:pos x="113" y="42"/>
                </a:cxn>
                <a:cxn ang="0">
                  <a:pos x="56" y="59"/>
                </a:cxn>
                <a:cxn ang="0">
                  <a:pos x="29" y="99"/>
                </a:cxn>
                <a:cxn ang="0">
                  <a:pos x="49" y="118"/>
                </a:cxn>
                <a:cxn ang="0">
                  <a:pos x="30" y="148"/>
                </a:cxn>
                <a:cxn ang="0">
                  <a:pos x="42" y="194"/>
                </a:cxn>
                <a:cxn ang="0">
                  <a:pos x="0" y="222"/>
                </a:cxn>
                <a:cxn ang="0">
                  <a:pos x="49" y="237"/>
                </a:cxn>
                <a:cxn ang="0">
                  <a:pos x="91" y="198"/>
                </a:cxn>
              </a:cxnLst>
              <a:rect l="0" t="0" r="r" b="b"/>
              <a:pathLst>
                <a:path w="319" h="237">
                  <a:moveTo>
                    <a:pt x="91" y="198"/>
                  </a:moveTo>
                  <a:lnTo>
                    <a:pt x="141" y="95"/>
                  </a:lnTo>
                  <a:lnTo>
                    <a:pt x="240" y="67"/>
                  </a:lnTo>
                  <a:lnTo>
                    <a:pt x="274" y="35"/>
                  </a:lnTo>
                  <a:lnTo>
                    <a:pt x="319" y="7"/>
                  </a:lnTo>
                  <a:lnTo>
                    <a:pt x="298" y="7"/>
                  </a:lnTo>
                  <a:lnTo>
                    <a:pt x="263" y="7"/>
                  </a:lnTo>
                  <a:lnTo>
                    <a:pt x="156" y="0"/>
                  </a:lnTo>
                  <a:lnTo>
                    <a:pt x="138" y="4"/>
                  </a:lnTo>
                  <a:lnTo>
                    <a:pt x="102" y="8"/>
                  </a:lnTo>
                  <a:lnTo>
                    <a:pt x="113" y="42"/>
                  </a:lnTo>
                  <a:lnTo>
                    <a:pt x="56" y="59"/>
                  </a:lnTo>
                  <a:lnTo>
                    <a:pt x="29" y="99"/>
                  </a:lnTo>
                  <a:lnTo>
                    <a:pt x="49" y="118"/>
                  </a:lnTo>
                  <a:lnTo>
                    <a:pt x="30" y="148"/>
                  </a:lnTo>
                  <a:lnTo>
                    <a:pt x="42" y="194"/>
                  </a:lnTo>
                  <a:lnTo>
                    <a:pt x="0" y="222"/>
                  </a:lnTo>
                  <a:lnTo>
                    <a:pt x="49" y="237"/>
                  </a:lnTo>
                  <a:lnTo>
                    <a:pt x="91" y="19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5" name="Freeform 191">
              <a:extLst>
                <a:ext uri="{FF2B5EF4-FFF2-40B4-BE49-F238E27FC236}">
                  <a16:creationId xmlns:a16="http://schemas.microsoft.com/office/drawing/2014/main" id="{1E62B121-4CA3-3334-3D66-2C10AD36F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" y="1081"/>
              <a:ext cx="444" cy="316"/>
            </a:xfrm>
            <a:custGeom>
              <a:avLst/>
              <a:gdLst/>
              <a:ahLst/>
              <a:cxnLst>
                <a:cxn ang="0">
                  <a:pos x="324" y="266"/>
                </a:cxn>
                <a:cxn ang="0">
                  <a:pos x="366" y="266"/>
                </a:cxn>
                <a:cxn ang="0">
                  <a:pos x="381" y="224"/>
                </a:cxn>
                <a:cxn ang="0">
                  <a:pos x="391" y="161"/>
                </a:cxn>
                <a:cxn ang="0">
                  <a:pos x="444" y="91"/>
                </a:cxn>
                <a:cxn ang="0">
                  <a:pos x="430" y="33"/>
                </a:cxn>
                <a:cxn ang="0">
                  <a:pos x="409" y="4"/>
                </a:cxn>
                <a:cxn ang="0">
                  <a:pos x="372" y="0"/>
                </a:cxn>
                <a:cxn ang="0">
                  <a:pos x="357" y="8"/>
                </a:cxn>
                <a:cxn ang="0">
                  <a:pos x="313" y="36"/>
                </a:cxn>
                <a:cxn ang="0">
                  <a:pos x="279" y="68"/>
                </a:cxn>
                <a:cxn ang="0">
                  <a:pos x="180" y="97"/>
                </a:cxn>
                <a:cxn ang="0">
                  <a:pos x="130" y="198"/>
                </a:cxn>
                <a:cxn ang="0">
                  <a:pos x="89" y="238"/>
                </a:cxn>
                <a:cxn ang="0">
                  <a:pos x="39" y="224"/>
                </a:cxn>
                <a:cxn ang="0">
                  <a:pos x="14" y="239"/>
                </a:cxn>
                <a:cxn ang="0">
                  <a:pos x="14" y="266"/>
                </a:cxn>
                <a:cxn ang="0">
                  <a:pos x="3" y="284"/>
                </a:cxn>
                <a:cxn ang="0">
                  <a:pos x="0" y="300"/>
                </a:cxn>
                <a:cxn ang="0">
                  <a:pos x="45" y="300"/>
                </a:cxn>
                <a:cxn ang="0">
                  <a:pos x="61" y="316"/>
                </a:cxn>
                <a:cxn ang="0">
                  <a:pos x="91" y="316"/>
                </a:cxn>
                <a:cxn ang="0">
                  <a:pos x="121" y="300"/>
                </a:cxn>
                <a:cxn ang="0">
                  <a:pos x="153" y="312"/>
                </a:cxn>
                <a:cxn ang="0">
                  <a:pos x="158" y="296"/>
                </a:cxn>
                <a:cxn ang="0">
                  <a:pos x="174" y="280"/>
                </a:cxn>
                <a:cxn ang="0">
                  <a:pos x="208" y="279"/>
                </a:cxn>
                <a:cxn ang="0">
                  <a:pos x="229" y="280"/>
                </a:cxn>
                <a:cxn ang="0">
                  <a:pos x="243" y="294"/>
                </a:cxn>
                <a:cxn ang="0">
                  <a:pos x="290" y="235"/>
                </a:cxn>
                <a:cxn ang="0">
                  <a:pos x="324" y="266"/>
                </a:cxn>
              </a:cxnLst>
              <a:rect l="0" t="0" r="r" b="b"/>
              <a:pathLst>
                <a:path w="444" h="316">
                  <a:moveTo>
                    <a:pt x="324" y="266"/>
                  </a:moveTo>
                  <a:lnTo>
                    <a:pt x="366" y="266"/>
                  </a:lnTo>
                  <a:lnTo>
                    <a:pt x="381" y="224"/>
                  </a:lnTo>
                  <a:lnTo>
                    <a:pt x="391" y="161"/>
                  </a:lnTo>
                  <a:lnTo>
                    <a:pt x="444" y="91"/>
                  </a:lnTo>
                  <a:lnTo>
                    <a:pt x="430" y="33"/>
                  </a:lnTo>
                  <a:lnTo>
                    <a:pt x="409" y="4"/>
                  </a:lnTo>
                  <a:lnTo>
                    <a:pt x="372" y="0"/>
                  </a:lnTo>
                  <a:lnTo>
                    <a:pt x="357" y="8"/>
                  </a:lnTo>
                  <a:lnTo>
                    <a:pt x="313" y="36"/>
                  </a:lnTo>
                  <a:lnTo>
                    <a:pt x="279" y="68"/>
                  </a:lnTo>
                  <a:lnTo>
                    <a:pt x="180" y="97"/>
                  </a:lnTo>
                  <a:lnTo>
                    <a:pt x="130" y="198"/>
                  </a:lnTo>
                  <a:lnTo>
                    <a:pt x="89" y="238"/>
                  </a:lnTo>
                  <a:lnTo>
                    <a:pt x="39" y="224"/>
                  </a:lnTo>
                  <a:lnTo>
                    <a:pt x="14" y="239"/>
                  </a:lnTo>
                  <a:lnTo>
                    <a:pt x="14" y="266"/>
                  </a:lnTo>
                  <a:lnTo>
                    <a:pt x="3" y="284"/>
                  </a:lnTo>
                  <a:lnTo>
                    <a:pt x="0" y="300"/>
                  </a:lnTo>
                  <a:lnTo>
                    <a:pt x="45" y="300"/>
                  </a:lnTo>
                  <a:lnTo>
                    <a:pt x="61" y="316"/>
                  </a:lnTo>
                  <a:lnTo>
                    <a:pt x="91" y="316"/>
                  </a:lnTo>
                  <a:lnTo>
                    <a:pt x="121" y="300"/>
                  </a:lnTo>
                  <a:lnTo>
                    <a:pt x="153" y="312"/>
                  </a:lnTo>
                  <a:lnTo>
                    <a:pt x="158" y="296"/>
                  </a:lnTo>
                  <a:lnTo>
                    <a:pt x="174" y="280"/>
                  </a:lnTo>
                  <a:lnTo>
                    <a:pt x="208" y="279"/>
                  </a:lnTo>
                  <a:lnTo>
                    <a:pt x="229" y="280"/>
                  </a:lnTo>
                  <a:lnTo>
                    <a:pt x="243" y="294"/>
                  </a:lnTo>
                  <a:lnTo>
                    <a:pt x="290" y="235"/>
                  </a:lnTo>
                  <a:lnTo>
                    <a:pt x="324" y="2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6" name="Freeform 192">
              <a:extLst>
                <a:ext uri="{FF2B5EF4-FFF2-40B4-BE49-F238E27FC236}">
                  <a16:creationId xmlns:a16="http://schemas.microsoft.com/office/drawing/2014/main" id="{50C2AB7B-D26F-ECBC-0E26-99EFAD931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" y="1081"/>
              <a:ext cx="444" cy="316"/>
            </a:xfrm>
            <a:custGeom>
              <a:avLst/>
              <a:gdLst/>
              <a:ahLst/>
              <a:cxnLst>
                <a:cxn ang="0">
                  <a:pos x="324" y="266"/>
                </a:cxn>
                <a:cxn ang="0">
                  <a:pos x="366" y="266"/>
                </a:cxn>
                <a:cxn ang="0">
                  <a:pos x="381" y="224"/>
                </a:cxn>
                <a:cxn ang="0">
                  <a:pos x="391" y="161"/>
                </a:cxn>
                <a:cxn ang="0">
                  <a:pos x="444" y="91"/>
                </a:cxn>
                <a:cxn ang="0">
                  <a:pos x="430" y="33"/>
                </a:cxn>
                <a:cxn ang="0">
                  <a:pos x="409" y="4"/>
                </a:cxn>
                <a:cxn ang="0">
                  <a:pos x="372" y="0"/>
                </a:cxn>
                <a:cxn ang="0">
                  <a:pos x="357" y="8"/>
                </a:cxn>
                <a:cxn ang="0">
                  <a:pos x="313" y="36"/>
                </a:cxn>
                <a:cxn ang="0">
                  <a:pos x="279" y="68"/>
                </a:cxn>
                <a:cxn ang="0">
                  <a:pos x="180" y="97"/>
                </a:cxn>
                <a:cxn ang="0">
                  <a:pos x="130" y="198"/>
                </a:cxn>
                <a:cxn ang="0">
                  <a:pos x="89" y="238"/>
                </a:cxn>
                <a:cxn ang="0">
                  <a:pos x="39" y="224"/>
                </a:cxn>
                <a:cxn ang="0">
                  <a:pos x="14" y="239"/>
                </a:cxn>
                <a:cxn ang="0">
                  <a:pos x="14" y="266"/>
                </a:cxn>
                <a:cxn ang="0">
                  <a:pos x="3" y="284"/>
                </a:cxn>
                <a:cxn ang="0">
                  <a:pos x="0" y="300"/>
                </a:cxn>
                <a:cxn ang="0">
                  <a:pos x="45" y="300"/>
                </a:cxn>
                <a:cxn ang="0">
                  <a:pos x="61" y="316"/>
                </a:cxn>
                <a:cxn ang="0">
                  <a:pos x="91" y="316"/>
                </a:cxn>
                <a:cxn ang="0">
                  <a:pos x="121" y="300"/>
                </a:cxn>
                <a:cxn ang="0">
                  <a:pos x="153" y="312"/>
                </a:cxn>
                <a:cxn ang="0">
                  <a:pos x="158" y="296"/>
                </a:cxn>
                <a:cxn ang="0">
                  <a:pos x="174" y="280"/>
                </a:cxn>
                <a:cxn ang="0">
                  <a:pos x="208" y="279"/>
                </a:cxn>
                <a:cxn ang="0">
                  <a:pos x="229" y="280"/>
                </a:cxn>
                <a:cxn ang="0">
                  <a:pos x="243" y="294"/>
                </a:cxn>
                <a:cxn ang="0">
                  <a:pos x="290" y="235"/>
                </a:cxn>
                <a:cxn ang="0">
                  <a:pos x="324" y="266"/>
                </a:cxn>
              </a:cxnLst>
              <a:rect l="0" t="0" r="r" b="b"/>
              <a:pathLst>
                <a:path w="444" h="316">
                  <a:moveTo>
                    <a:pt x="324" y="266"/>
                  </a:moveTo>
                  <a:lnTo>
                    <a:pt x="366" y="266"/>
                  </a:lnTo>
                  <a:lnTo>
                    <a:pt x="381" y="224"/>
                  </a:lnTo>
                  <a:lnTo>
                    <a:pt x="391" y="161"/>
                  </a:lnTo>
                  <a:lnTo>
                    <a:pt x="444" y="91"/>
                  </a:lnTo>
                  <a:lnTo>
                    <a:pt x="430" y="33"/>
                  </a:lnTo>
                  <a:lnTo>
                    <a:pt x="409" y="4"/>
                  </a:lnTo>
                  <a:lnTo>
                    <a:pt x="372" y="0"/>
                  </a:lnTo>
                  <a:lnTo>
                    <a:pt x="357" y="8"/>
                  </a:lnTo>
                  <a:lnTo>
                    <a:pt x="313" y="36"/>
                  </a:lnTo>
                  <a:lnTo>
                    <a:pt x="279" y="68"/>
                  </a:lnTo>
                  <a:lnTo>
                    <a:pt x="180" y="97"/>
                  </a:lnTo>
                  <a:lnTo>
                    <a:pt x="130" y="198"/>
                  </a:lnTo>
                  <a:lnTo>
                    <a:pt x="89" y="238"/>
                  </a:lnTo>
                  <a:lnTo>
                    <a:pt x="39" y="224"/>
                  </a:lnTo>
                  <a:lnTo>
                    <a:pt x="14" y="239"/>
                  </a:lnTo>
                  <a:lnTo>
                    <a:pt x="14" y="266"/>
                  </a:lnTo>
                  <a:lnTo>
                    <a:pt x="3" y="284"/>
                  </a:lnTo>
                  <a:lnTo>
                    <a:pt x="0" y="300"/>
                  </a:lnTo>
                  <a:lnTo>
                    <a:pt x="45" y="300"/>
                  </a:lnTo>
                  <a:lnTo>
                    <a:pt x="61" y="316"/>
                  </a:lnTo>
                  <a:lnTo>
                    <a:pt x="91" y="316"/>
                  </a:lnTo>
                  <a:lnTo>
                    <a:pt x="121" y="300"/>
                  </a:lnTo>
                  <a:lnTo>
                    <a:pt x="153" y="312"/>
                  </a:lnTo>
                  <a:lnTo>
                    <a:pt x="158" y="296"/>
                  </a:lnTo>
                  <a:lnTo>
                    <a:pt x="174" y="280"/>
                  </a:lnTo>
                  <a:lnTo>
                    <a:pt x="208" y="279"/>
                  </a:lnTo>
                  <a:lnTo>
                    <a:pt x="229" y="280"/>
                  </a:lnTo>
                  <a:lnTo>
                    <a:pt x="243" y="294"/>
                  </a:lnTo>
                  <a:lnTo>
                    <a:pt x="290" y="235"/>
                  </a:lnTo>
                  <a:lnTo>
                    <a:pt x="324" y="26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7" name="Freeform 193">
              <a:extLst>
                <a:ext uri="{FF2B5EF4-FFF2-40B4-BE49-F238E27FC236}">
                  <a16:creationId xmlns:a16="http://schemas.microsoft.com/office/drawing/2014/main" id="{32F05D76-5D6E-3ED5-7AAF-340B7827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1313"/>
              <a:ext cx="125" cy="133"/>
            </a:xfrm>
            <a:custGeom>
              <a:avLst/>
              <a:gdLst/>
              <a:ahLst/>
              <a:cxnLst>
                <a:cxn ang="0">
                  <a:pos x="21" y="110"/>
                </a:cxn>
                <a:cxn ang="0">
                  <a:pos x="32" y="117"/>
                </a:cxn>
                <a:cxn ang="0">
                  <a:pos x="45" y="119"/>
                </a:cxn>
                <a:cxn ang="0">
                  <a:pos x="57" y="128"/>
                </a:cxn>
                <a:cxn ang="0">
                  <a:pos x="73" y="133"/>
                </a:cxn>
                <a:cxn ang="0">
                  <a:pos x="110" y="84"/>
                </a:cxn>
                <a:cxn ang="0">
                  <a:pos x="117" y="55"/>
                </a:cxn>
                <a:cxn ang="0">
                  <a:pos x="125" y="30"/>
                </a:cxn>
                <a:cxn ang="0">
                  <a:pos x="82" y="30"/>
                </a:cxn>
                <a:cxn ang="0">
                  <a:pos x="48" y="0"/>
                </a:cxn>
                <a:cxn ang="0">
                  <a:pos x="0" y="59"/>
                </a:cxn>
                <a:cxn ang="0">
                  <a:pos x="13" y="70"/>
                </a:cxn>
                <a:cxn ang="0">
                  <a:pos x="21" y="110"/>
                </a:cxn>
              </a:cxnLst>
              <a:rect l="0" t="0" r="r" b="b"/>
              <a:pathLst>
                <a:path w="125" h="133">
                  <a:moveTo>
                    <a:pt x="21" y="110"/>
                  </a:moveTo>
                  <a:lnTo>
                    <a:pt x="32" y="117"/>
                  </a:lnTo>
                  <a:lnTo>
                    <a:pt x="45" y="119"/>
                  </a:lnTo>
                  <a:lnTo>
                    <a:pt x="57" y="128"/>
                  </a:lnTo>
                  <a:lnTo>
                    <a:pt x="73" y="133"/>
                  </a:lnTo>
                  <a:lnTo>
                    <a:pt x="110" y="84"/>
                  </a:lnTo>
                  <a:lnTo>
                    <a:pt x="117" y="55"/>
                  </a:lnTo>
                  <a:lnTo>
                    <a:pt x="125" y="30"/>
                  </a:lnTo>
                  <a:lnTo>
                    <a:pt x="82" y="30"/>
                  </a:lnTo>
                  <a:lnTo>
                    <a:pt x="48" y="0"/>
                  </a:lnTo>
                  <a:lnTo>
                    <a:pt x="0" y="59"/>
                  </a:lnTo>
                  <a:lnTo>
                    <a:pt x="13" y="70"/>
                  </a:lnTo>
                  <a:lnTo>
                    <a:pt x="21" y="1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8" name="Freeform 194">
              <a:extLst>
                <a:ext uri="{FF2B5EF4-FFF2-40B4-BE49-F238E27FC236}">
                  <a16:creationId xmlns:a16="http://schemas.microsoft.com/office/drawing/2014/main" id="{B2C1B4EC-AC08-412B-015D-ABF4F96C8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1313"/>
              <a:ext cx="125" cy="133"/>
            </a:xfrm>
            <a:custGeom>
              <a:avLst/>
              <a:gdLst/>
              <a:ahLst/>
              <a:cxnLst>
                <a:cxn ang="0">
                  <a:pos x="21" y="110"/>
                </a:cxn>
                <a:cxn ang="0">
                  <a:pos x="32" y="117"/>
                </a:cxn>
                <a:cxn ang="0">
                  <a:pos x="45" y="119"/>
                </a:cxn>
                <a:cxn ang="0">
                  <a:pos x="57" y="128"/>
                </a:cxn>
                <a:cxn ang="0">
                  <a:pos x="73" y="133"/>
                </a:cxn>
                <a:cxn ang="0">
                  <a:pos x="110" y="84"/>
                </a:cxn>
                <a:cxn ang="0">
                  <a:pos x="117" y="55"/>
                </a:cxn>
                <a:cxn ang="0">
                  <a:pos x="125" y="30"/>
                </a:cxn>
                <a:cxn ang="0">
                  <a:pos x="82" y="30"/>
                </a:cxn>
                <a:cxn ang="0">
                  <a:pos x="48" y="0"/>
                </a:cxn>
                <a:cxn ang="0">
                  <a:pos x="0" y="59"/>
                </a:cxn>
                <a:cxn ang="0">
                  <a:pos x="13" y="70"/>
                </a:cxn>
                <a:cxn ang="0">
                  <a:pos x="21" y="110"/>
                </a:cxn>
              </a:cxnLst>
              <a:rect l="0" t="0" r="r" b="b"/>
              <a:pathLst>
                <a:path w="125" h="133">
                  <a:moveTo>
                    <a:pt x="21" y="110"/>
                  </a:moveTo>
                  <a:lnTo>
                    <a:pt x="32" y="117"/>
                  </a:lnTo>
                  <a:lnTo>
                    <a:pt x="45" y="119"/>
                  </a:lnTo>
                  <a:lnTo>
                    <a:pt x="57" y="128"/>
                  </a:lnTo>
                  <a:lnTo>
                    <a:pt x="73" y="133"/>
                  </a:lnTo>
                  <a:lnTo>
                    <a:pt x="110" y="84"/>
                  </a:lnTo>
                  <a:lnTo>
                    <a:pt x="117" y="55"/>
                  </a:lnTo>
                  <a:lnTo>
                    <a:pt x="125" y="30"/>
                  </a:lnTo>
                  <a:lnTo>
                    <a:pt x="82" y="30"/>
                  </a:lnTo>
                  <a:lnTo>
                    <a:pt x="48" y="0"/>
                  </a:lnTo>
                  <a:lnTo>
                    <a:pt x="0" y="59"/>
                  </a:lnTo>
                  <a:lnTo>
                    <a:pt x="13" y="70"/>
                  </a:lnTo>
                  <a:lnTo>
                    <a:pt x="21" y="11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99" name="Freeform 195">
              <a:extLst>
                <a:ext uri="{FF2B5EF4-FFF2-40B4-BE49-F238E27FC236}">
                  <a16:creationId xmlns:a16="http://schemas.microsoft.com/office/drawing/2014/main" id="{D16C060B-B28B-1F4B-3ED0-B3D7DD2B8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350"/>
              <a:ext cx="189" cy="212"/>
            </a:xfrm>
            <a:custGeom>
              <a:avLst/>
              <a:gdLst/>
              <a:ahLst/>
              <a:cxnLst>
                <a:cxn ang="0">
                  <a:pos x="76" y="201"/>
                </a:cxn>
                <a:cxn ang="0">
                  <a:pos x="111" y="201"/>
                </a:cxn>
                <a:cxn ang="0">
                  <a:pos x="175" y="137"/>
                </a:cxn>
                <a:cxn ang="0">
                  <a:pos x="177" y="102"/>
                </a:cxn>
                <a:cxn ang="0">
                  <a:pos x="189" y="90"/>
                </a:cxn>
                <a:cxn ang="0">
                  <a:pos x="174" y="85"/>
                </a:cxn>
                <a:cxn ang="0">
                  <a:pos x="162" y="76"/>
                </a:cxn>
                <a:cxn ang="0">
                  <a:pos x="148" y="73"/>
                </a:cxn>
                <a:cxn ang="0">
                  <a:pos x="137" y="67"/>
                </a:cxn>
                <a:cxn ang="0">
                  <a:pos x="131" y="26"/>
                </a:cxn>
                <a:cxn ang="0">
                  <a:pos x="102" y="1"/>
                </a:cxn>
                <a:cxn ang="0">
                  <a:pos x="81" y="0"/>
                </a:cxn>
                <a:cxn ang="0">
                  <a:pos x="49" y="1"/>
                </a:cxn>
                <a:cxn ang="0">
                  <a:pos x="32" y="17"/>
                </a:cxn>
                <a:cxn ang="0">
                  <a:pos x="26" y="33"/>
                </a:cxn>
                <a:cxn ang="0">
                  <a:pos x="0" y="22"/>
                </a:cxn>
                <a:cxn ang="0">
                  <a:pos x="0" y="82"/>
                </a:cxn>
                <a:cxn ang="0">
                  <a:pos x="53" y="132"/>
                </a:cxn>
                <a:cxn ang="0">
                  <a:pos x="22" y="160"/>
                </a:cxn>
                <a:cxn ang="0">
                  <a:pos x="49" y="212"/>
                </a:cxn>
                <a:cxn ang="0">
                  <a:pos x="67" y="204"/>
                </a:cxn>
                <a:cxn ang="0">
                  <a:pos x="76" y="201"/>
                </a:cxn>
              </a:cxnLst>
              <a:rect l="0" t="0" r="r" b="b"/>
              <a:pathLst>
                <a:path w="189" h="212">
                  <a:moveTo>
                    <a:pt x="76" y="201"/>
                  </a:moveTo>
                  <a:lnTo>
                    <a:pt x="111" y="201"/>
                  </a:lnTo>
                  <a:lnTo>
                    <a:pt x="175" y="137"/>
                  </a:lnTo>
                  <a:lnTo>
                    <a:pt x="177" y="102"/>
                  </a:lnTo>
                  <a:lnTo>
                    <a:pt x="189" y="90"/>
                  </a:lnTo>
                  <a:lnTo>
                    <a:pt x="174" y="85"/>
                  </a:lnTo>
                  <a:lnTo>
                    <a:pt x="162" y="76"/>
                  </a:lnTo>
                  <a:lnTo>
                    <a:pt x="148" y="73"/>
                  </a:lnTo>
                  <a:lnTo>
                    <a:pt x="137" y="67"/>
                  </a:lnTo>
                  <a:lnTo>
                    <a:pt x="131" y="26"/>
                  </a:lnTo>
                  <a:lnTo>
                    <a:pt x="102" y="1"/>
                  </a:lnTo>
                  <a:lnTo>
                    <a:pt x="81" y="0"/>
                  </a:lnTo>
                  <a:lnTo>
                    <a:pt x="49" y="1"/>
                  </a:lnTo>
                  <a:lnTo>
                    <a:pt x="32" y="17"/>
                  </a:lnTo>
                  <a:lnTo>
                    <a:pt x="26" y="33"/>
                  </a:lnTo>
                  <a:lnTo>
                    <a:pt x="0" y="22"/>
                  </a:lnTo>
                  <a:lnTo>
                    <a:pt x="0" y="82"/>
                  </a:lnTo>
                  <a:lnTo>
                    <a:pt x="53" y="132"/>
                  </a:lnTo>
                  <a:lnTo>
                    <a:pt x="22" y="160"/>
                  </a:lnTo>
                  <a:lnTo>
                    <a:pt x="49" y="212"/>
                  </a:lnTo>
                  <a:lnTo>
                    <a:pt x="67" y="204"/>
                  </a:lnTo>
                  <a:lnTo>
                    <a:pt x="76" y="20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" name="Freeform 196">
              <a:extLst>
                <a:ext uri="{FF2B5EF4-FFF2-40B4-BE49-F238E27FC236}">
                  <a16:creationId xmlns:a16="http://schemas.microsoft.com/office/drawing/2014/main" id="{4792B0F7-03AF-707E-A73A-9E5CFB7B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350"/>
              <a:ext cx="189" cy="212"/>
            </a:xfrm>
            <a:custGeom>
              <a:avLst/>
              <a:gdLst/>
              <a:ahLst/>
              <a:cxnLst>
                <a:cxn ang="0">
                  <a:pos x="76" y="201"/>
                </a:cxn>
                <a:cxn ang="0">
                  <a:pos x="111" y="201"/>
                </a:cxn>
                <a:cxn ang="0">
                  <a:pos x="175" y="137"/>
                </a:cxn>
                <a:cxn ang="0">
                  <a:pos x="177" y="102"/>
                </a:cxn>
                <a:cxn ang="0">
                  <a:pos x="189" y="90"/>
                </a:cxn>
                <a:cxn ang="0">
                  <a:pos x="174" y="85"/>
                </a:cxn>
                <a:cxn ang="0">
                  <a:pos x="162" y="76"/>
                </a:cxn>
                <a:cxn ang="0">
                  <a:pos x="148" y="73"/>
                </a:cxn>
                <a:cxn ang="0">
                  <a:pos x="137" y="67"/>
                </a:cxn>
                <a:cxn ang="0">
                  <a:pos x="131" y="26"/>
                </a:cxn>
                <a:cxn ang="0">
                  <a:pos x="102" y="1"/>
                </a:cxn>
                <a:cxn ang="0">
                  <a:pos x="81" y="0"/>
                </a:cxn>
                <a:cxn ang="0">
                  <a:pos x="49" y="1"/>
                </a:cxn>
                <a:cxn ang="0">
                  <a:pos x="32" y="17"/>
                </a:cxn>
                <a:cxn ang="0">
                  <a:pos x="26" y="33"/>
                </a:cxn>
                <a:cxn ang="0">
                  <a:pos x="0" y="22"/>
                </a:cxn>
                <a:cxn ang="0">
                  <a:pos x="0" y="82"/>
                </a:cxn>
                <a:cxn ang="0">
                  <a:pos x="53" y="132"/>
                </a:cxn>
                <a:cxn ang="0">
                  <a:pos x="22" y="160"/>
                </a:cxn>
                <a:cxn ang="0">
                  <a:pos x="49" y="212"/>
                </a:cxn>
                <a:cxn ang="0">
                  <a:pos x="67" y="204"/>
                </a:cxn>
                <a:cxn ang="0">
                  <a:pos x="76" y="201"/>
                </a:cxn>
              </a:cxnLst>
              <a:rect l="0" t="0" r="r" b="b"/>
              <a:pathLst>
                <a:path w="189" h="212">
                  <a:moveTo>
                    <a:pt x="76" y="201"/>
                  </a:moveTo>
                  <a:lnTo>
                    <a:pt x="111" y="201"/>
                  </a:lnTo>
                  <a:lnTo>
                    <a:pt x="175" y="137"/>
                  </a:lnTo>
                  <a:lnTo>
                    <a:pt x="177" y="102"/>
                  </a:lnTo>
                  <a:lnTo>
                    <a:pt x="189" y="90"/>
                  </a:lnTo>
                  <a:lnTo>
                    <a:pt x="174" y="85"/>
                  </a:lnTo>
                  <a:lnTo>
                    <a:pt x="162" y="76"/>
                  </a:lnTo>
                  <a:lnTo>
                    <a:pt x="148" y="73"/>
                  </a:lnTo>
                  <a:lnTo>
                    <a:pt x="137" y="67"/>
                  </a:lnTo>
                  <a:lnTo>
                    <a:pt x="131" y="26"/>
                  </a:lnTo>
                  <a:lnTo>
                    <a:pt x="102" y="1"/>
                  </a:lnTo>
                  <a:lnTo>
                    <a:pt x="81" y="0"/>
                  </a:lnTo>
                  <a:lnTo>
                    <a:pt x="49" y="1"/>
                  </a:lnTo>
                  <a:lnTo>
                    <a:pt x="32" y="17"/>
                  </a:lnTo>
                  <a:lnTo>
                    <a:pt x="26" y="33"/>
                  </a:lnTo>
                  <a:lnTo>
                    <a:pt x="0" y="22"/>
                  </a:lnTo>
                  <a:lnTo>
                    <a:pt x="0" y="82"/>
                  </a:lnTo>
                  <a:lnTo>
                    <a:pt x="53" y="132"/>
                  </a:lnTo>
                  <a:lnTo>
                    <a:pt x="22" y="160"/>
                  </a:lnTo>
                  <a:lnTo>
                    <a:pt x="49" y="212"/>
                  </a:lnTo>
                  <a:lnTo>
                    <a:pt x="67" y="204"/>
                  </a:lnTo>
                  <a:lnTo>
                    <a:pt x="76" y="20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1" name="Freeform 197">
              <a:extLst>
                <a:ext uri="{FF2B5EF4-FFF2-40B4-BE49-F238E27FC236}">
                  <a16:creationId xmlns:a16="http://schemas.microsoft.com/office/drawing/2014/main" id="{60DBC6CC-A6D5-3DE9-1571-8C0FDB97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1638"/>
              <a:ext cx="82" cy="66"/>
            </a:xfrm>
            <a:custGeom>
              <a:avLst/>
              <a:gdLst/>
              <a:ahLst/>
              <a:cxnLst>
                <a:cxn ang="0">
                  <a:pos x="39" y="66"/>
                </a:cxn>
                <a:cxn ang="0">
                  <a:pos x="57" y="53"/>
                </a:cxn>
                <a:cxn ang="0">
                  <a:pos x="76" y="32"/>
                </a:cxn>
                <a:cxn ang="0">
                  <a:pos x="82" y="23"/>
                </a:cxn>
                <a:cxn ang="0">
                  <a:pos x="74" y="9"/>
                </a:cxn>
                <a:cxn ang="0">
                  <a:pos x="43" y="17"/>
                </a:cxn>
                <a:cxn ang="0">
                  <a:pos x="23" y="3"/>
                </a:cxn>
                <a:cxn ang="0">
                  <a:pos x="10" y="0"/>
                </a:cxn>
                <a:cxn ang="0">
                  <a:pos x="0" y="33"/>
                </a:cxn>
                <a:cxn ang="0">
                  <a:pos x="39" y="66"/>
                </a:cxn>
              </a:cxnLst>
              <a:rect l="0" t="0" r="r" b="b"/>
              <a:pathLst>
                <a:path w="82" h="66">
                  <a:moveTo>
                    <a:pt x="39" y="66"/>
                  </a:moveTo>
                  <a:lnTo>
                    <a:pt x="57" y="53"/>
                  </a:lnTo>
                  <a:lnTo>
                    <a:pt x="76" y="32"/>
                  </a:lnTo>
                  <a:lnTo>
                    <a:pt x="82" y="23"/>
                  </a:lnTo>
                  <a:lnTo>
                    <a:pt x="74" y="9"/>
                  </a:lnTo>
                  <a:lnTo>
                    <a:pt x="43" y="17"/>
                  </a:lnTo>
                  <a:lnTo>
                    <a:pt x="23" y="3"/>
                  </a:lnTo>
                  <a:lnTo>
                    <a:pt x="10" y="0"/>
                  </a:lnTo>
                  <a:lnTo>
                    <a:pt x="0" y="33"/>
                  </a:lnTo>
                  <a:lnTo>
                    <a:pt x="39" y="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2" name="Freeform 198">
              <a:extLst>
                <a:ext uri="{FF2B5EF4-FFF2-40B4-BE49-F238E27FC236}">
                  <a16:creationId xmlns:a16="http://schemas.microsoft.com/office/drawing/2014/main" id="{6DD00DB1-8EBB-F604-F257-D93688F41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1638"/>
              <a:ext cx="82" cy="66"/>
            </a:xfrm>
            <a:custGeom>
              <a:avLst/>
              <a:gdLst/>
              <a:ahLst/>
              <a:cxnLst>
                <a:cxn ang="0">
                  <a:pos x="39" y="66"/>
                </a:cxn>
                <a:cxn ang="0">
                  <a:pos x="57" y="53"/>
                </a:cxn>
                <a:cxn ang="0">
                  <a:pos x="76" y="32"/>
                </a:cxn>
                <a:cxn ang="0">
                  <a:pos x="82" y="23"/>
                </a:cxn>
                <a:cxn ang="0">
                  <a:pos x="74" y="9"/>
                </a:cxn>
                <a:cxn ang="0">
                  <a:pos x="43" y="17"/>
                </a:cxn>
                <a:cxn ang="0">
                  <a:pos x="23" y="3"/>
                </a:cxn>
                <a:cxn ang="0">
                  <a:pos x="10" y="0"/>
                </a:cxn>
                <a:cxn ang="0">
                  <a:pos x="0" y="33"/>
                </a:cxn>
                <a:cxn ang="0">
                  <a:pos x="39" y="66"/>
                </a:cxn>
              </a:cxnLst>
              <a:rect l="0" t="0" r="r" b="b"/>
              <a:pathLst>
                <a:path w="82" h="66">
                  <a:moveTo>
                    <a:pt x="39" y="66"/>
                  </a:moveTo>
                  <a:lnTo>
                    <a:pt x="57" y="53"/>
                  </a:lnTo>
                  <a:lnTo>
                    <a:pt x="76" y="32"/>
                  </a:lnTo>
                  <a:lnTo>
                    <a:pt x="82" y="23"/>
                  </a:lnTo>
                  <a:lnTo>
                    <a:pt x="74" y="9"/>
                  </a:lnTo>
                  <a:lnTo>
                    <a:pt x="43" y="17"/>
                  </a:lnTo>
                  <a:lnTo>
                    <a:pt x="23" y="3"/>
                  </a:lnTo>
                  <a:lnTo>
                    <a:pt x="10" y="0"/>
                  </a:lnTo>
                  <a:lnTo>
                    <a:pt x="0" y="33"/>
                  </a:lnTo>
                  <a:lnTo>
                    <a:pt x="39" y="6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3" name="Freeform 199">
              <a:extLst>
                <a:ext uri="{FF2B5EF4-FFF2-40B4-BE49-F238E27FC236}">
                  <a16:creationId xmlns:a16="http://schemas.microsoft.com/office/drawing/2014/main" id="{93941BD6-A180-F720-2DB7-C199757EF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1615"/>
              <a:ext cx="119" cy="62"/>
            </a:xfrm>
            <a:custGeom>
              <a:avLst/>
              <a:gdLst/>
              <a:ahLst/>
              <a:cxnLst>
                <a:cxn ang="0">
                  <a:pos x="31" y="12"/>
                </a:cxn>
                <a:cxn ang="0">
                  <a:pos x="0" y="32"/>
                </a:cxn>
                <a:cxn ang="0">
                  <a:pos x="9" y="38"/>
                </a:cxn>
                <a:cxn ang="0">
                  <a:pos x="42" y="29"/>
                </a:cxn>
                <a:cxn ang="0">
                  <a:pos x="48" y="44"/>
                </a:cxn>
                <a:cxn ang="0">
                  <a:pos x="44" y="53"/>
                </a:cxn>
                <a:cxn ang="0">
                  <a:pos x="76" y="62"/>
                </a:cxn>
                <a:cxn ang="0">
                  <a:pos x="119" y="40"/>
                </a:cxn>
                <a:cxn ang="0">
                  <a:pos x="119" y="28"/>
                </a:cxn>
                <a:cxn ang="0">
                  <a:pos x="101" y="19"/>
                </a:cxn>
                <a:cxn ang="0">
                  <a:pos x="98" y="6"/>
                </a:cxn>
                <a:cxn ang="0">
                  <a:pos x="54" y="0"/>
                </a:cxn>
                <a:cxn ang="0">
                  <a:pos x="31" y="12"/>
                </a:cxn>
              </a:cxnLst>
              <a:rect l="0" t="0" r="r" b="b"/>
              <a:pathLst>
                <a:path w="119" h="62">
                  <a:moveTo>
                    <a:pt x="31" y="12"/>
                  </a:moveTo>
                  <a:lnTo>
                    <a:pt x="0" y="32"/>
                  </a:lnTo>
                  <a:lnTo>
                    <a:pt x="9" y="38"/>
                  </a:lnTo>
                  <a:lnTo>
                    <a:pt x="42" y="29"/>
                  </a:lnTo>
                  <a:lnTo>
                    <a:pt x="48" y="44"/>
                  </a:lnTo>
                  <a:lnTo>
                    <a:pt x="44" y="53"/>
                  </a:lnTo>
                  <a:lnTo>
                    <a:pt x="76" y="62"/>
                  </a:lnTo>
                  <a:lnTo>
                    <a:pt x="119" y="40"/>
                  </a:lnTo>
                  <a:lnTo>
                    <a:pt x="119" y="28"/>
                  </a:lnTo>
                  <a:lnTo>
                    <a:pt x="101" y="19"/>
                  </a:lnTo>
                  <a:lnTo>
                    <a:pt x="98" y="6"/>
                  </a:lnTo>
                  <a:lnTo>
                    <a:pt x="54" y="0"/>
                  </a:lnTo>
                  <a:lnTo>
                    <a:pt x="31" y="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4" name="Freeform 200">
              <a:extLst>
                <a:ext uri="{FF2B5EF4-FFF2-40B4-BE49-F238E27FC236}">
                  <a16:creationId xmlns:a16="http://schemas.microsoft.com/office/drawing/2014/main" id="{AEC36D75-89F2-CA4B-0CBC-2685DB87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1615"/>
              <a:ext cx="119" cy="62"/>
            </a:xfrm>
            <a:custGeom>
              <a:avLst/>
              <a:gdLst/>
              <a:ahLst/>
              <a:cxnLst>
                <a:cxn ang="0">
                  <a:pos x="31" y="12"/>
                </a:cxn>
                <a:cxn ang="0">
                  <a:pos x="0" y="32"/>
                </a:cxn>
                <a:cxn ang="0">
                  <a:pos x="9" y="38"/>
                </a:cxn>
                <a:cxn ang="0">
                  <a:pos x="42" y="29"/>
                </a:cxn>
                <a:cxn ang="0">
                  <a:pos x="48" y="44"/>
                </a:cxn>
                <a:cxn ang="0">
                  <a:pos x="44" y="53"/>
                </a:cxn>
                <a:cxn ang="0">
                  <a:pos x="76" y="62"/>
                </a:cxn>
                <a:cxn ang="0">
                  <a:pos x="119" y="40"/>
                </a:cxn>
                <a:cxn ang="0">
                  <a:pos x="119" y="28"/>
                </a:cxn>
                <a:cxn ang="0">
                  <a:pos x="101" y="19"/>
                </a:cxn>
                <a:cxn ang="0">
                  <a:pos x="98" y="6"/>
                </a:cxn>
                <a:cxn ang="0">
                  <a:pos x="54" y="0"/>
                </a:cxn>
                <a:cxn ang="0">
                  <a:pos x="31" y="12"/>
                </a:cxn>
              </a:cxnLst>
              <a:rect l="0" t="0" r="r" b="b"/>
              <a:pathLst>
                <a:path w="119" h="62">
                  <a:moveTo>
                    <a:pt x="31" y="12"/>
                  </a:moveTo>
                  <a:lnTo>
                    <a:pt x="0" y="32"/>
                  </a:lnTo>
                  <a:lnTo>
                    <a:pt x="9" y="38"/>
                  </a:lnTo>
                  <a:lnTo>
                    <a:pt x="42" y="29"/>
                  </a:lnTo>
                  <a:lnTo>
                    <a:pt x="48" y="44"/>
                  </a:lnTo>
                  <a:lnTo>
                    <a:pt x="44" y="53"/>
                  </a:lnTo>
                  <a:lnTo>
                    <a:pt x="76" y="62"/>
                  </a:lnTo>
                  <a:lnTo>
                    <a:pt x="119" y="40"/>
                  </a:lnTo>
                  <a:lnTo>
                    <a:pt x="119" y="28"/>
                  </a:lnTo>
                  <a:lnTo>
                    <a:pt x="101" y="19"/>
                  </a:lnTo>
                  <a:lnTo>
                    <a:pt x="98" y="6"/>
                  </a:lnTo>
                  <a:lnTo>
                    <a:pt x="54" y="0"/>
                  </a:lnTo>
                  <a:lnTo>
                    <a:pt x="31" y="1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5" name="Freeform 201">
              <a:extLst>
                <a:ext uri="{FF2B5EF4-FFF2-40B4-BE49-F238E27FC236}">
                  <a16:creationId xmlns:a16="http://schemas.microsoft.com/office/drawing/2014/main" id="{5D709D21-9FD1-0B04-B81C-67964AB36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1471"/>
              <a:ext cx="285" cy="534"/>
            </a:xfrm>
            <a:custGeom>
              <a:avLst/>
              <a:gdLst/>
              <a:ahLst/>
              <a:cxnLst>
                <a:cxn ang="0">
                  <a:pos x="224" y="104"/>
                </a:cxn>
                <a:cxn ang="0">
                  <a:pos x="261" y="45"/>
                </a:cxn>
                <a:cxn ang="0">
                  <a:pos x="261" y="4"/>
                </a:cxn>
                <a:cxn ang="0">
                  <a:pos x="182" y="4"/>
                </a:cxn>
                <a:cxn ang="0">
                  <a:pos x="144" y="4"/>
                </a:cxn>
                <a:cxn ang="0">
                  <a:pos x="91" y="40"/>
                </a:cxn>
                <a:cxn ang="0">
                  <a:pos x="111" y="55"/>
                </a:cxn>
                <a:cxn ang="0">
                  <a:pos x="120" y="50"/>
                </a:cxn>
                <a:cxn ang="0">
                  <a:pos x="94" y="57"/>
                </a:cxn>
                <a:cxn ang="0">
                  <a:pos x="94" y="78"/>
                </a:cxn>
                <a:cxn ang="0">
                  <a:pos x="128" y="83"/>
                </a:cxn>
                <a:cxn ang="0">
                  <a:pos x="67" y="113"/>
                </a:cxn>
                <a:cxn ang="0">
                  <a:pos x="54" y="129"/>
                </a:cxn>
                <a:cxn ang="0">
                  <a:pos x="48" y="188"/>
                </a:cxn>
                <a:cxn ang="0">
                  <a:pos x="64" y="193"/>
                </a:cxn>
                <a:cxn ang="0">
                  <a:pos x="40" y="240"/>
                </a:cxn>
                <a:cxn ang="0">
                  <a:pos x="37" y="305"/>
                </a:cxn>
                <a:cxn ang="0">
                  <a:pos x="37" y="348"/>
                </a:cxn>
                <a:cxn ang="0">
                  <a:pos x="23" y="415"/>
                </a:cxn>
                <a:cxn ang="0">
                  <a:pos x="0" y="505"/>
                </a:cxn>
                <a:cxn ang="0">
                  <a:pos x="12" y="534"/>
                </a:cxn>
                <a:cxn ang="0">
                  <a:pos x="58" y="500"/>
                </a:cxn>
                <a:cxn ang="0">
                  <a:pos x="72" y="422"/>
                </a:cxn>
                <a:cxn ang="0">
                  <a:pos x="105" y="344"/>
                </a:cxn>
                <a:cxn ang="0">
                  <a:pos x="81" y="257"/>
                </a:cxn>
                <a:cxn ang="0">
                  <a:pos x="139" y="205"/>
                </a:cxn>
                <a:cxn ang="0">
                  <a:pos x="117" y="235"/>
                </a:cxn>
                <a:cxn ang="0">
                  <a:pos x="120" y="315"/>
                </a:cxn>
                <a:cxn ang="0">
                  <a:pos x="149" y="289"/>
                </a:cxn>
                <a:cxn ang="0">
                  <a:pos x="157" y="266"/>
                </a:cxn>
                <a:cxn ang="0">
                  <a:pos x="173" y="312"/>
                </a:cxn>
                <a:cxn ang="0">
                  <a:pos x="197" y="287"/>
                </a:cxn>
                <a:cxn ang="0">
                  <a:pos x="207" y="258"/>
                </a:cxn>
                <a:cxn ang="0">
                  <a:pos x="224" y="202"/>
                </a:cxn>
                <a:cxn ang="0">
                  <a:pos x="233" y="127"/>
                </a:cxn>
              </a:cxnLst>
              <a:rect l="0" t="0" r="r" b="b"/>
              <a:pathLst>
                <a:path w="285" h="534">
                  <a:moveTo>
                    <a:pt x="233" y="127"/>
                  </a:moveTo>
                  <a:lnTo>
                    <a:pt x="224" y="104"/>
                  </a:lnTo>
                  <a:lnTo>
                    <a:pt x="261" y="72"/>
                  </a:lnTo>
                  <a:lnTo>
                    <a:pt x="261" y="45"/>
                  </a:lnTo>
                  <a:lnTo>
                    <a:pt x="285" y="29"/>
                  </a:lnTo>
                  <a:lnTo>
                    <a:pt x="261" y="4"/>
                  </a:lnTo>
                  <a:lnTo>
                    <a:pt x="247" y="4"/>
                  </a:lnTo>
                  <a:lnTo>
                    <a:pt x="182" y="4"/>
                  </a:lnTo>
                  <a:lnTo>
                    <a:pt x="166" y="16"/>
                  </a:lnTo>
                  <a:lnTo>
                    <a:pt x="144" y="4"/>
                  </a:lnTo>
                  <a:lnTo>
                    <a:pt x="122" y="0"/>
                  </a:lnTo>
                  <a:lnTo>
                    <a:pt x="91" y="40"/>
                  </a:lnTo>
                  <a:lnTo>
                    <a:pt x="94" y="54"/>
                  </a:lnTo>
                  <a:lnTo>
                    <a:pt x="111" y="55"/>
                  </a:lnTo>
                  <a:lnTo>
                    <a:pt x="117" y="49"/>
                  </a:lnTo>
                  <a:lnTo>
                    <a:pt x="120" y="50"/>
                  </a:lnTo>
                  <a:lnTo>
                    <a:pt x="113" y="57"/>
                  </a:lnTo>
                  <a:lnTo>
                    <a:pt x="94" y="57"/>
                  </a:lnTo>
                  <a:lnTo>
                    <a:pt x="86" y="63"/>
                  </a:lnTo>
                  <a:lnTo>
                    <a:pt x="94" y="78"/>
                  </a:lnTo>
                  <a:lnTo>
                    <a:pt x="128" y="81"/>
                  </a:lnTo>
                  <a:lnTo>
                    <a:pt x="128" y="83"/>
                  </a:lnTo>
                  <a:lnTo>
                    <a:pt x="88" y="83"/>
                  </a:lnTo>
                  <a:lnTo>
                    <a:pt x="67" y="113"/>
                  </a:lnTo>
                  <a:lnTo>
                    <a:pt x="68" y="121"/>
                  </a:lnTo>
                  <a:lnTo>
                    <a:pt x="54" y="129"/>
                  </a:lnTo>
                  <a:lnTo>
                    <a:pt x="51" y="179"/>
                  </a:lnTo>
                  <a:lnTo>
                    <a:pt x="48" y="188"/>
                  </a:lnTo>
                  <a:lnTo>
                    <a:pt x="49" y="190"/>
                  </a:lnTo>
                  <a:lnTo>
                    <a:pt x="64" y="193"/>
                  </a:lnTo>
                  <a:lnTo>
                    <a:pt x="62" y="220"/>
                  </a:lnTo>
                  <a:lnTo>
                    <a:pt x="40" y="240"/>
                  </a:lnTo>
                  <a:lnTo>
                    <a:pt x="29" y="290"/>
                  </a:lnTo>
                  <a:lnTo>
                    <a:pt x="37" y="305"/>
                  </a:lnTo>
                  <a:lnTo>
                    <a:pt x="32" y="333"/>
                  </a:lnTo>
                  <a:lnTo>
                    <a:pt x="37" y="348"/>
                  </a:lnTo>
                  <a:lnTo>
                    <a:pt x="51" y="352"/>
                  </a:lnTo>
                  <a:lnTo>
                    <a:pt x="23" y="415"/>
                  </a:lnTo>
                  <a:lnTo>
                    <a:pt x="7" y="489"/>
                  </a:lnTo>
                  <a:lnTo>
                    <a:pt x="0" y="505"/>
                  </a:lnTo>
                  <a:lnTo>
                    <a:pt x="1" y="528"/>
                  </a:lnTo>
                  <a:lnTo>
                    <a:pt x="12" y="534"/>
                  </a:lnTo>
                  <a:lnTo>
                    <a:pt x="49" y="523"/>
                  </a:lnTo>
                  <a:lnTo>
                    <a:pt x="58" y="500"/>
                  </a:lnTo>
                  <a:lnTo>
                    <a:pt x="52" y="479"/>
                  </a:lnTo>
                  <a:lnTo>
                    <a:pt x="72" y="422"/>
                  </a:lnTo>
                  <a:lnTo>
                    <a:pt x="72" y="398"/>
                  </a:lnTo>
                  <a:lnTo>
                    <a:pt x="105" y="344"/>
                  </a:lnTo>
                  <a:lnTo>
                    <a:pt x="80" y="264"/>
                  </a:lnTo>
                  <a:lnTo>
                    <a:pt x="81" y="257"/>
                  </a:lnTo>
                  <a:lnTo>
                    <a:pt x="97" y="257"/>
                  </a:lnTo>
                  <a:lnTo>
                    <a:pt x="139" y="205"/>
                  </a:lnTo>
                  <a:lnTo>
                    <a:pt x="147" y="205"/>
                  </a:lnTo>
                  <a:lnTo>
                    <a:pt x="117" y="235"/>
                  </a:lnTo>
                  <a:lnTo>
                    <a:pt x="107" y="295"/>
                  </a:lnTo>
                  <a:lnTo>
                    <a:pt x="120" y="315"/>
                  </a:lnTo>
                  <a:lnTo>
                    <a:pt x="135" y="280"/>
                  </a:lnTo>
                  <a:lnTo>
                    <a:pt x="149" y="289"/>
                  </a:lnTo>
                  <a:lnTo>
                    <a:pt x="157" y="275"/>
                  </a:lnTo>
                  <a:lnTo>
                    <a:pt x="157" y="266"/>
                  </a:lnTo>
                  <a:lnTo>
                    <a:pt x="164" y="274"/>
                  </a:lnTo>
                  <a:lnTo>
                    <a:pt x="173" y="312"/>
                  </a:lnTo>
                  <a:lnTo>
                    <a:pt x="179" y="315"/>
                  </a:lnTo>
                  <a:lnTo>
                    <a:pt x="197" y="287"/>
                  </a:lnTo>
                  <a:lnTo>
                    <a:pt x="192" y="272"/>
                  </a:lnTo>
                  <a:lnTo>
                    <a:pt x="207" y="258"/>
                  </a:lnTo>
                  <a:lnTo>
                    <a:pt x="207" y="205"/>
                  </a:lnTo>
                  <a:lnTo>
                    <a:pt x="224" y="202"/>
                  </a:lnTo>
                  <a:lnTo>
                    <a:pt x="227" y="131"/>
                  </a:lnTo>
                  <a:lnTo>
                    <a:pt x="233" y="1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6" name="Freeform 202">
              <a:extLst>
                <a:ext uri="{FF2B5EF4-FFF2-40B4-BE49-F238E27FC236}">
                  <a16:creationId xmlns:a16="http://schemas.microsoft.com/office/drawing/2014/main" id="{77FC7CFC-063D-8C88-B93C-64F3ADD5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1471"/>
              <a:ext cx="285" cy="534"/>
            </a:xfrm>
            <a:custGeom>
              <a:avLst/>
              <a:gdLst/>
              <a:ahLst/>
              <a:cxnLst>
                <a:cxn ang="0">
                  <a:pos x="224" y="104"/>
                </a:cxn>
                <a:cxn ang="0">
                  <a:pos x="261" y="45"/>
                </a:cxn>
                <a:cxn ang="0">
                  <a:pos x="261" y="4"/>
                </a:cxn>
                <a:cxn ang="0">
                  <a:pos x="182" y="4"/>
                </a:cxn>
                <a:cxn ang="0">
                  <a:pos x="144" y="4"/>
                </a:cxn>
                <a:cxn ang="0">
                  <a:pos x="91" y="40"/>
                </a:cxn>
                <a:cxn ang="0">
                  <a:pos x="111" y="55"/>
                </a:cxn>
                <a:cxn ang="0">
                  <a:pos x="120" y="50"/>
                </a:cxn>
                <a:cxn ang="0">
                  <a:pos x="94" y="57"/>
                </a:cxn>
                <a:cxn ang="0">
                  <a:pos x="94" y="78"/>
                </a:cxn>
                <a:cxn ang="0">
                  <a:pos x="128" y="83"/>
                </a:cxn>
                <a:cxn ang="0">
                  <a:pos x="67" y="113"/>
                </a:cxn>
                <a:cxn ang="0">
                  <a:pos x="54" y="129"/>
                </a:cxn>
                <a:cxn ang="0">
                  <a:pos x="48" y="188"/>
                </a:cxn>
                <a:cxn ang="0">
                  <a:pos x="64" y="193"/>
                </a:cxn>
                <a:cxn ang="0">
                  <a:pos x="40" y="240"/>
                </a:cxn>
                <a:cxn ang="0">
                  <a:pos x="37" y="305"/>
                </a:cxn>
                <a:cxn ang="0">
                  <a:pos x="37" y="348"/>
                </a:cxn>
                <a:cxn ang="0">
                  <a:pos x="23" y="415"/>
                </a:cxn>
                <a:cxn ang="0">
                  <a:pos x="0" y="505"/>
                </a:cxn>
                <a:cxn ang="0">
                  <a:pos x="12" y="534"/>
                </a:cxn>
                <a:cxn ang="0">
                  <a:pos x="58" y="500"/>
                </a:cxn>
                <a:cxn ang="0">
                  <a:pos x="72" y="422"/>
                </a:cxn>
                <a:cxn ang="0">
                  <a:pos x="105" y="344"/>
                </a:cxn>
                <a:cxn ang="0">
                  <a:pos x="81" y="257"/>
                </a:cxn>
                <a:cxn ang="0">
                  <a:pos x="139" y="205"/>
                </a:cxn>
                <a:cxn ang="0">
                  <a:pos x="117" y="235"/>
                </a:cxn>
                <a:cxn ang="0">
                  <a:pos x="120" y="315"/>
                </a:cxn>
                <a:cxn ang="0">
                  <a:pos x="149" y="289"/>
                </a:cxn>
                <a:cxn ang="0">
                  <a:pos x="157" y="266"/>
                </a:cxn>
                <a:cxn ang="0">
                  <a:pos x="173" y="312"/>
                </a:cxn>
                <a:cxn ang="0">
                  <a:pos x="197" y="287"/>
                </a:cxn>
                <a:cxn ang="0">
                  <a:pos x="207" y="258"/>
                </a:cxn>
                <a:cxn ang="0">
                  <a:pos x="224" y="202"/>
                </a:cxn>
                <a:cxn ang="0">
                  <a:pos x="233" y="127"/>
                </a:cxn>
              </a:cxnLst>
              <a:rect l="0" t="0" r="r" b="b"/>
              <a:pathLst>
                <a:path w="285" h="534">
                  <a:moveTo>
                    <a:pt x="233" y="127"/>
                  </a:moveTo>
                  <a:lnTo>
                    <a:pt x="224" y="104"/>
                  </a:lnTo>
                  <a:lnTo>
                    <a:pt x="261" y="72"/>
                  </a:lnTo>
                  <a:lnTo>
                    <a:pt x="261" y="45"/>
                  </a:lnTo>
                  <a:lnTo>
                    <a:pt x="285" y="29"/>
                  </a:lnTo>
                  <a:lnTo>
                    <a:pt x="261" y="4"/>
                  </a:lnTo>
                  <a:lnTo>
                    <a:pt x="247" y="4"/>
                  </a:lnTo>
                  <a:lnTo>
                    <a:pt x="182" y="4"/>
                  </a:lnTo>
                  <a:lnTo>
                    <a:pt x="166" y="16"/>
                  </a:lnTo>
                  <a:lnTo>
                    <a:pt x="144" y="4"/>
                  </a:lnTo>
                  <a:lnTo>
                    <a:pt x="122" y="0"/>
                  </a:lnTo>
                  <a:lnTo>
                    <a:pt x="91" y="40"/>
                  </a:lnTo>
                  <a:lnTo>
                    <a:pt x="94" y="54"/>
                  </a:lnTo>
                  <a:lnTo>
                    <a:pt x="111" y="55"/>
                  </a:lnTo>
                  <a:lnTo>
                    <a:pt x="117" y="49"/>
                  </a:lnTo>
                  <a:lnTo>
                    <a:pt x="120" y="50"/>
                  </a:lnTo>
                  <a:lnTo>
                    <a:pt x="113" y="57"/>
                  </a:lnTo>
                  <a:lnTo>
                    <a:pt x="94" y="57"/>
                  </a:lnTo>
                  <a:lnTo>
                    <a:pt x="86" y="63"/>
                  </a:lnTo>
                  <a:lnTo>
                    <a:pt x="94" y="78"/>
                  </a:lnTo>
                  <a:lnTo>
                    <a:pt x="128" y="81"/>
                  </a:lnTo>
                  <a:lnTo>
                    <a:pt x="128" y="83"/>
                  </a:lnTo>
                  <a:lnTo>
                    <a:pt x="88" y="83"/>
                  </a:lnTo>
                  <a:lnTo>
                    <a:pt x="67" y="113"/>
                  </a:lnTo>
                  <a:lnTo>
                    <a:pt x="68" y="121"/>
                  </a:lnTo>
                  <a:lnTo>
                    <a:pt x="54" y="129"/>
                  </a:lnTo>
                  <a:lnTo>
                    <a:pt x="51" y="179"/>
                  </a:lnTo>
                  <a:lnTo>
                    <a:pt x="48" y="188"/>
                  </a:lnTo>
                  <a:lnTo>
                    <a:pt x="49" y="190"/>
                  </a:lnTo>
                  <a:lnTo>
                    <a:pt x="64" y="193"/>
                  </a:lnTo>
                  <a:lnTo>
                    <a:pt x="62" y="220"/>
                  </a:lnTo>
                  <a:lnTo>
                    <a:pt x="40" y="240"/>
                  </a:lnTo>
                  <a:lnTo>
                    <a:pt x="29" y="290"/>
                  </a:lnTo>
                  <a:lnTo>
                    <a:pt x="37" y="305"/>
                  </a:lnTo>
                  <a:lnTo>
                    <a:pt x="32" y="333"/>
                  </a:lnTo>
                  <a:lnTo>
                    <a:pt x="37" y="348"/>
                  </a:lnTo>
                  <a:lnTo>
                    <a:pt x="51" y="352"/>
                  </a:lnTo>
                  <a:lnTo>
                    <a:pt x="23" y="415"/>
                  </a:lnTo>
                  <a:lnTo>
                    <a:pt x="7" y="489"/>
                  </a:lnTo>
                  <a:lnTo>
                    <a:pt x="0" y="505"/>
                  </a:lnTo>
                  <a:lnTo>
                    <a:pt x="1" y="528"/>
                  </a:lnTo>
                  <a:lnTo>
                    <a:pt x="12" y="534"/>
                  </a:lnTo>
                  <a:lnTo>
                    <a:pt x="49" y="523"/>
                  </a:lnTo>
                  <a:lnTo>
                    <a:pt x="58" y="500"/>
                  </a:lnTo>
                  <a:lnTo>
                    <a:pt x="52" y="479"/>
                  </a:lnTo>
                  <a:lnTo>
                    <a:pt x="72" y="422"/>
                  </a:lnTo>
                  <a:lnTo>
                    <a:pt x="72" y="398"/>
                  </a:lnTo>
                  <a:lnTo>
                    <a:pt x="105" y="344"/>
                  </a:lnTo>
                  <a:lnTo>
                    <a:pt x="80" y="264"/>
                  </a:lnTo>
                  <a:lnTo>
                    <a:pt x="81" y="257"/>
                  </a:lnTo>
                  <a:lnTo>
                    <a:pt x="97" y="257"/>
                  </a:lnTo>
                  <a:lnTo>
                    <a:pt x="139" y="205"/>
                  </a:lnTo>
                  <a:lnTo>
                    <a:pt x="147" y="205"/>
                  </a:lnTo>
                  <a:lnTo>
                    <a:pt x="117" y="235"/>
                  </a:lnTo>
                  <a:lnTo>
                    <a:pt x="107" y="295"/>
                  </a:lnTo>
                  <a:lnTo>
                    <a:pt x="120" y="315"/>
                  </a:lnTo>
                  <a:lnTo>
                    <a:pt x="135" y="280"/>
                  </a:lnTo>
                  <a:lnTo>
                    <a:pt x="149" y="289"/>
                  </a:lnTo>
                  <a:lnTo>
                    <a:pt x="157" y="275"/>
                  </a:lnTo>
                  <a:lnTo>
                    <a:pt x="157" y="266"/>
                  </a:lnTo>
                  <a:lnTo>
                    <a:pt x="164" y="274"/>
                  </a:lnTo>
                  <a:lnTo>
                    <a:pt x="173" y="312"/>
                  </a:lnTo>
                  <a:lnTo>
                    <a:pt x="179" y="315"/>
                  </a:lnTo>
                  <a:lnTo>
                    <a:pt x="197" y="287"/>
                  </a:lnTo>
                  <a:lnTo>
                    <a:pt x="192" y="272"/>
                  </a:lnTo>
                  <a:lnTo>
                    <a:pt x="207" y="258"/>
                  </a:lnTo>
                  <a:lnTo>
                    <a:pt x="207" y="205"/>
                  </a:lnTo>
                  <a:lnTo>
                    <a:pt x="224" y="202"/>
                  </a:lnTo>
                  <a:lnTo>
                    <a:pt x="227" y="131"/>
                  </a:lnTo>
                  <a:lnTo>
                    <a:pt x="233" y="12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7" name="Freeform 203">
              <a:extLst>
                <a:ext uri="{FF2B5EF4-FFF2-40B4-BE49-F238E27FC236}">
                  <a16:creationId xmlns:a16="http://schemas.microsoft.com/office/drawing/2014/main" id="{ACC24A7C-599C-F507-3E9F-43EBF40A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1754"/>
              <a:ext cx="111" cy="86"/>
            </a:xfrm>
            <a:custGeom>
              <a:avLst/>
              <a:gdLst/>
              <a:ahLst/>
              <a:cxnLst>
                <a:cxn ang="0">
                  <a:pos x="111" y="75"/>
                </a:cxn>
                <a:cxn ang="0">
                  <a:pos x="111" y="43"/>
                </a:cxn>
                <a:cxn ang="0">
                  <a:pos x="52" y="4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5" y="59"/>
                </a:cxn>
                <a:cxn ang="0">
                  <a:pos x="98" y="86"/>
                </a:cxn>
                <a:cxn ang="0">
                  <a:pos x="111" y="75"/>
                </a:cxn>
              </a:cxnLst>
              <a:rect l="0" t="0" r="r" b="b"/>
              <a:pathLst>
                <a:path w="111" h="86">
                  <a:moveTo>
                    <a:pt x="111" y="75"/>
                  </a:moveTo>
                  <a:lnTo>
                    <a:pt x="111" y="43"/>
                  </a:lnTo>
                  <a:lnTo>
                    <a:pt x="52" y="4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" y="59"/>
                  </a:lnTo>
                  <a:lnTo>
                    <a:pt x="98" y="86"/>
                  </a:lnTo>
                  <a:lnTo>
                    <a:pt x="111" y="7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8" name="Freeform 204">
              <a:extLst>
                <a:ext uri="{FF2B5EF4-FFF2-40B4-BE49-F238E27FC236}">
                  <a16:creationId xmlns:a16="http://schemas.microsoft.com/office/drawing/2014/main" id="{D9C5A89D-F0F4-210B-FC33-B5BA3EE46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1754"/>
              <a:ext cx="111" cy="86"/>
            </a:xfrm>
            <a:custGeom>
              <a:avLst/>
              <a:gdLst/>
              <a:ahLst/>
              <a:cxnLst>
                <a:cxn ang="0">
                  <a:pos x="111" y="75"/>
                </a:cxn>
                <a:cxn ang="0">
                  <a:pos x="111" y="43"/>
                </a:cxn>
                <a:cxn ang="0">
                  <a:pos x="52" y="4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5" y="59"/>
                </a:cxn>
                <a:cxn ang="0">
                  <a:pos x="98" y="86"/>
                </a:cxn>
                <a:cxn ang="0">
                  <a:pos x="111" y="75"/>
                </a:cxn>
              </a:cxnLst>
              <a:rect l="0" t="0" r="r" b="b"/>
              <a:pathLst>
                <a:path w="111" h="86">
                  <a:moveTo>
                    <a:pt x="111" y="75"/>
                  </a:moveTo>
                  <a:lnTo>
                    <a:pt x="111" y="43"/>
                  </a:lnTo>
                  <a:lnTo>
                    <a:pt x="52" y="4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" y="59"/>
                  </a:lnTo>
                  <a:lnTo>
                    <a:pt x="98" y="86"/>
                  </a:lnTo>
                  <a:lnTo>
                    <a:pt x="111" y="75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9" name="Freeform 205">
              <a:extLst>
                <a:ext uri="{FF2B5EF4-FFF2-40B4-BE49-F238E27FC236}">
                  <a16:creationId xmlns:a16="http://schemas.microsoft.com/office/drawing/2014/main" id="{2E5D1EA7-B06B-6E31-516F-4050793BC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810"/>
              <a:ext cx="232" cy="311"/>
            </a:xfrm>
            <a:custGeom>
              <a:avLst/>
              <a:gdLst/>
              <a:ahLst/>
              <a:cxnLst>
                <a:cxn ang="0">
                  <a:pos x="218" y="92"/>
                </a:cxn>
                <a:cxn ang="0">
                  <a:pos x="196" y="111"/>
                </a:cxn>
                <a:cxn ang="0">
                  <a:pos x="196" y="83"/>
                </a:cxn>
                <a:cxn ang="0">
                  <a:pos x="161" y="51"/>
                </a:cxn>
                <a:cxn ang="0">
                  <a:pos x="133" y="24"/>
                </a:cxn>
                <a:cxn ang="0">
                  <a:pos x="45" y="0"/>
                </a:cxn>
                <a:cxn ang="0">
                  <a:pos x="47" y="13"/>
                </a:cxn>
                <a:cxn ang="0">
                  <a:pos x="33" y="34"/>
                </a:cxn>
                <a:cxn ang="0">
                  <a:pos x="50" y="57"/>
                </a:cxn>
                <a:cxn ang="0">
                  <a:pos x="74" y="71"/>
                </a:cxn>
                <a:cxn ang="0">
                  <a:pos x="88" y="92"/>
                </a:cxn>
                <a:cxn ang="0">
                  <a:pos x="93" y="126"/>
                </a:cxn>
                <a:cxn ang="0">
                  <a:pos x="67" y="156"/>
                </a:cxn>
                <a:cxn ang="0">
                  <a:pos x="31" y="243"/>
                </a:cxn>
                <a:cxn ang="0">
                  <a:pos x="6" y="265"/>
                </a:cxn>
                <a:cxn ang="0">
                  <a:pos x="0" y="296"/>
                </a:cxn>
                <a:cxn ang="0">
                  <a:pos x="5" y="311"/>
                </a:cxn>
                <a:cxn ang="0">
                  <a:pos x="15" y="311"/>
                </a:cxn>
                <a:cxn ang="0">
                  <a:pos x="36" y="305"/>
                </a:cxn>
                <a:cxn ang="0">
                  <a:pos x="50" y="292"/>
                </a:cxn>
                <a:cxn ang="0">
                  <a:pos x="83" y="292"/>
                </a:cxn>
                <a:cxn ang="0">
                  <a:pos x="103" y="283"/>
                </a:cxn>
                <a:cxn ang="0">
                  <a:pos x="103" y="259"/>
                </a:cxn>
                <a:cxn ang="0">
                  <a:pos x="119" y="251"/>
                </a:cxn>
                <a:cxn ang="0">
                  <a:pos x="152" y="246"/>
                </a:cxn>
                <a:cxn ang="0">
                  <a:pos x="182" y="187"/>
                </a:cxn>
                <a:cxn ang="0">
                  <a:pos x="201" y="186"/>
                </a:cxn>
                <a:cxn ang="0">
                  <a:pos x="213" y="193"/>
                </a:cxn>
                <a:cxn ang="0">
                  <a:pos x="221" y="173"/>
                </a:cxn>
                <a:cxn ang="0">
                  <a:pos x="224" y="149"/>
                </a:cxn>
                <a:cxn ang="0">
                  <a:pos x="232" y="105"/>
                </a:cxn>
                <a:cxn ang="0">
                  <a:pos x="218" y="92"/>
                </a:cxn>
              </a:cxnLst>
              <a:rect l="0" t="0" r="r" b="b"/>
              <a:pathLst>
                <a:path w="232" h="311">
                  <a:moveTo>
                    <a:pt x="218" y="92"/>
                  </a:moveTo>
                  <a:lnTo>
                    <a:pt x="196" y="111"/>
                  </a:lnTo>
                  <a:lnTo>
                    <a:pt x="196" y="83"/>
                  </a:lnTo>
                  <a:lnTo>
                    <a:pt x="161" y="51"/>
                  </a:lnTo>
                  <a:lnTo>
                    <a:pt x="133" y="24"/>
                  </a:lnTo>
                  <a:lnTo>
                    <a:pt x="45" y="0"/>
                  </a:lnTo>
                  <a:lnTo>
                    <a:pt x="47" y="13"/>
                  </a:lnTo>
                  <a:lnTo>
                    <a:pt x="33" y="34"/>
                  </a:lnTo>
                  <a:lnTo>
                    <a:pt x="50" y="57"/>
                  </a:lnTo>
                  <a:lnTo>
                    <a:pt x="74" y="71"/>
                  </a:lnTo>
                  <a:lnTo>
                    <a:pt x="88" y="92"/>
                  </a:lnTo>
                  <a:lnTo>
                    <a:pt x="93" y="126"/>
                  </a:lnTo>
                  <a:lnTo>
                    <a:pt x="67" y="156"/>
                  </a:lnTo>
                  <a:lnTo>
                    <a:pt x="31" y="243"/>
                  </a:lnTo>
                  <a:lnTo>
                    <a:pt x="6" y="265"/>
                  </a:lnTo>
                  <a:lnTo>
                    <a:pt x="0" y="296"/>
                  </a:lnTo>
                  <a:lnTo>
                    <a:pt x="5" y="311"/>
                  </a:lnTo>
                  <a:lnTo>
                    <a:pt x="15" y="311"/>
                  </a:lnTo>
                  <a:lnTo>
                    <a:pt x="36" y="305"/>
                  </a:lnTo>
                  <a:lnTo>
                    <a:pt x="50" y="292"/>
                  </a:lnTo>
                  <a:lnTo>
                    <a:pt x="83" y="292"/>
                  </a:lnTo>
                  <a:lnTo>
                    <a:pt x="103" y="283"/>
                  </a:lnTo>
                  <a:lnTo>
                    <a:pt x="103" y="259"/>
                  </a:lnTo>
                  <a:lnTo>
                    <a:pt x="119" y="251"/>
                  </a:lnTo>
                  <a:lnTo>
                    <a:pt x="152" y="246"/>
                  </a:lnTo>
                  <a:lnTo>
                    <a:pt x="182" y="187"/>
                  </a:lnTo>
                  <a:lnTo>
                    <a:pt x="201" y="186"/>
                  </a:lnTo>
                  <a:lnTo>
                    <a:pt x="213" y="193"/>
                  </a:lnTo>
                  <a:lnTo>
                    <a:pt x="221" y="173"/>
                  </a:lnTo>
                  <a:lnTo>
                    <a:pt x="224" y="149"/>
                  </a:lnTo>
                  <a:lnTo>
                    <a:pt x="232" y="105"/>
                  </a:lnTo>
                  <a:lnTo>
                    <a:pt x="218" y="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0" name="Freeform 206">
              <a:extLst>
                <a:ext uri="{FF2B5EF4-FFF2-40B4-BE49-F238E27FC236}">
                  <a16:creationId xmlns:a16="http://schemas.microsoft.com/office/drawing/2014/main" id="{13F9C753-B079-810A-BBA1-A9DAF4DDC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810"/>
              <a:ext cx="232" cy="311"/>
            </a:xfrm>
            <a:custGeom>
              <a:avLst/>
              <a:gdLst/>
              <a:ahLst/>
              <a:cxnLst>
                <a:cxn ang="0">
                  <a:pos x="218" y="92"/>
                </a:cxn>
                <a:cxn ang="0">
                  <a:pos x="196" y="111"/>
                </a:cxn>
                <a:cxn ang="0">
                  <a:pos x="196" y="83"/>
                </a:cxn>
                <a:cxn ang="0">
                  <a:pos x="161" y="51"/>
                </a:cxn>
                <a:cxn ang="0">
                  <a:pos x="133" y="24"/>
                </a:cxn>
                <a:cxn ang="0">
                  <a:pos x="45" y="0"/>
                </a:cxn>
                <a:cxn ang="0">
                  <a:pos x="47" y="13"/>
                </a:cxn>
                <a:cxn ang="0">
                  <a:pos x="33" y="34"/>
                </a:cxn>
                <a:cxn ang="0">
                  <a:pos x="50" y="57"/>
                </a:cxn>
                <a:cxn ang="0">
                  <a:pos x="74" y="71"/>
                </a:cxn>
                <a:cxn ang="0">
                  <a:pos x="88" y="92"/>
                </a:cxn>
                <a:cxn ang="0">
                  <a:pos x="93" y="126"/>
                </a:cxn>
                <a:cxn ang="0">
                  <a:pos x="67" y="156"/>
                </a:cxn>
                <a:cxn ang="0">
                  <a:pos x="31" y="243"/>
                </a:cxn>
                <a:cxn ang="0">
                  <a:pos x="6" y="265"/>
                </a:cxn>
                <a:cxn ang="0">
                  <a:pos x="0" y="296"/>
                </a:cxn>
                <a:cxn ang="0">
                  <a:pos x="5" y="311"/>
                </a:cxn>
                <a:cxn ang="0">
                  <a:pos x="15" y="311"/>
                </a:cxn>
                <a:cxn ang="0">
                  <a:pos x="36" y="305"/>
                </a:cxn>
                <a:cxn ang="0">
                  <a:pos x="50" y="292"/>
                </a:cxn>
                <a:cxn ang="0">
                  <a:pos x="83" y="292"/>
                </a:cxn>
                <a:cxn ang="0">
                  <a:pos x="103" y="283"/>
                </a:cxn>
                <a:cxn ang="0">
                  <a:pos x="103" y="259"/>
                </a:cxn>
                <a:cxn ang="0">
                  <a:pos x="119" y="251"/>
                </a:cxn>
                <a:cxn ang="0">
                  <a:pos x="152" y="246"/>
                </a:cxn>
                <a:cxn ang="0">
                  <a:pos x="182" y="187"/>
                </a:cxn>
                <a:cxn ang="0">
                  <a:pos x="201" y="186"/>
                </a:cxn>
                <a:cxn ang="0">
                  <a:pos x="213" y="193"/>
                </a:cxn>
                <a:cxn ang="0">
                  <a:pos x="221" y="173"/>
                </a:cxn>
                <a:cxn ang="0">
                  <a:pos x="224" y="149"/>
                </a:cxn>
                <a:cxn ang="0">
                  <a:pos x="232" y="105"/>
                </a:cxn>
                <a:cxn ang="0">
                  <a:pos x="218" y="92"/>
                </a:cxn>
              </a:cxnLst>
              <a:rect l="0" t="0" r="r" b="b"/>
              <a:pathLst>
                <a:path w="232" h="311">
                  <a:moveTo>
                    <a:pt x="218" y="92"/>
                  </a:moveTo>
                  <a:lnTo>
                    <a:pt x="196" y="111"/>
                  </a:lnTo>
                  <a:lnTo>
                    <a:pt x="196" y="83"/>
                  </a:lnTo>
                  <a:lnTo>
                    <a:pt x="161" y="51"/>
                  </a:lnTo>
                  <a:lnTo>
                    <a:pt x="133" y="24"/>
                  </a:lnTo>
                  <a:lnTo>
                    <a:pt x="45" y="0"/>
                  </a:lnTo>
                  <a:lnTo>
                    <a:pt x="47" y="13"/>
                  </a:lnTo>
                  <a:lnTo>
                    <a:pt x="33" y="34"/>
                  </a:lnTo>
                  <a:lnTo>
                    <a:pt x="50" y="57"/>
                  </a:lnTo>
                  <a:lnTo>
                    <a:pt x="74" y="71"/>
                  </a:lnTo>
                  <a:lnTo>
                    <a:pt x="88" y="92"/>
                  </a:lnTo>
                  <a:lnTo>
                    <a:pt x="93" y="126"/>
                  </a:lnTo>
                  <a:lnTo>
                    <a:pt x="67" y="156"/>
                  </a:lnTo>
                  <a:lnTo>
                    <a:pt x="31" y="243"/>
                  </a:lnTo>
                  <a:lnTo>
                    <a:pt x="6" y="265"/>
                  </a:lnTo>
                  <a:lnTo>
                    <a:pt x="0" y="296"/>
                  </a:lnTo>
                  <a:lnTo>
                    <a:pt x="5" y="311"/>
                  </a:lnTo>
                  <a:lnTo>
                    <a:pt x="15" y="311"/>
                  </a:lnTo>
                  <a:lnTo>
                    <a:pt x="36" y="305"/>
                  </a:lnTo>
                  <a:lnTo>
                    <a:pt x="50" y="292"/>
                  </a:lnTo>
                  <a:lnTo>
                    <a:pt x="83" y="292"/>
                  </a:lnTo>
                  <a:lnTo>
                    <a:pt x="103" y="283"/>
                  </a:lnTo>
                  <a:lnTo>
                    <a:pt x="103" y="259"/>
                  </a:lnTo>
                  <a:lnTo>
                    <a:pt x="119" y="251"/>
                  </a:lnTo>
                  <a:lnTo>
                    <a:pt x="152" y="246"/>
                  </a:lnTo>
                  <a:lnTo>
                    <a:pt x="182" y="187"/>
                  </a:lnTo>
                  <a:lnTo>
                    <a:pt x="201" y="186"/>
                  </a:lnTo>
                  <a:lnTo>
                    <a:pt x="213" y="193"/>
                  </a:lnTo>
                  <a:lnTo>
                    <a:pt x="221" y="173"/>
                  </a:lnTo>
                  <a:lnTo>
                    <a:pt x="224" y="149"/>
                  </a:lnTo>
                  <a:lnTo>
                    <a:pt x="232" y="105"/>
                  </a:lnTo>
                  <a:lnTo>
                    <a:pt x="218" y="9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1" name="Freeform 207">
              <a:extLst>
                <a:ext uri="{FF2B5EF4-FFF2-40B4-BE49-F238E27FC236}">
                  <a16:creationId xmlns:a16="http://schemas.microsoft.com/office/drawing/2014/main" id="{063EAA99-59E7-F380-9B95-93B9ED6C3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734"/>
              <a:ext cx="245" cy="273"/>
            </a:xfrm>
            <a:custGeom>
              <a:avLst/>
              <a:gdLst/>
              <a:ahLst/>
              <a:cxnLst>
                <a:cxn ang="0">
                  <a:pos x="245" y="110"/>
                </a:cxn>
                <a:cxn ang="0">
                  <a:pos x="230" y="83"/>
                </a:cxn>
                <a:cxn ang="0">
                  <a:pos x="216" y="77"/>
                </a:cxn>
                <a:cxn ang="0">
                  <a:pos x="184" y="77"/>
                </a:cxn>
                <a:cxn ang="0">
                  <a:pos x="177" y="71"/>
                </a:cxn>
                <a:cxn ang="0">
                  <a:pos x="177" y="45"/>
                </a:cxn>
                <a:cxn ang="0">
                  <a:pos x="163" y="37"/>
                </a:cxn>
                <a:cxn ang="0">
                  <a:pos x="140" y="21"/>
                </a:cxn>
                <a:cxn ang="0">
                  <a:pos x="140" y="9"/>
                </a:cxn>
                <a:cxn ang="0">
                  <a:pos x="129" y="3"/>
                </a:cxn>
                <a:cxn ang="0">
                  <a:pos x="48" y="9"/>
                </a:cxn>
                <a:cxn ang="0">
                  <a:pos x="28" y="4"/>
                </a:cxn>
                <a:cxn ang="0">
                  <a:pos x="22" y="0"/>
                </a:cxn>
                <a:cxn ang="0">
                  <a:pos x="0" y="47"/>
                </a:cxn>
                <a:cxn ang="0">
                  <a:pos x="23" y="63"/>
                </a:cxn>
                <a:cxn ang="0">
                  <a:pos x="23" y="95"/>
                </a:cxn>
                <a:cxn ang="0">
                  <a:pos x="11" y="106"/>
                </a:cxn>
                <a:cxn ang="0">
                  <a:pos x="3" y="104"/>
                </a:cxn>
                <a:cxn ang="0">
                  <a:pos x="32" y="132"/>
                </a:cxn>
                <a:cxn ang="0">
                  <a:pos x="66" y="163"/>
                </a:cxn>
                <a:cxn ang="0">
                  <a:pos x="66" y="191"/>
                </a:cxn>
                <a:cxn ang="0">
                  <a:pos x="89" y="172"/>
                </a:cxn>
                <a:cxn ang="0">
                  <a:pos x="103" y="184"/>
                </a:cxn>
                <a:cxn ang="0">
                  <a:pos x="92" y="228"/>
                </a:cxn>
                <a:cxn ang="0">
                  <a:pos x="122" y="205"/>
                </a:cxn>
                <a:cxn ang="0">
                  <a:pos x="152" y="211"/>
                </a:cxn>
                <a:cxn ang="0">
                  <a:pos x="182" y="254"/>
                </a:cxn>
                <a:cxn ang="0">
                  <a:pos x="186" y="267"/>
                </a:cxn>
                <a:cxn ang="0">
                  <a:pos x="196" y="273"/>
                </a:cxn>
                <a:cxn ang="0">
                  <a:pos x="222" y="227"/>
                </a:cxn>
                <a:cxn ang="0">
                  <a:pos x="222" y="198"/>
                </a:cxn>
                <a:cxn ang="0">
                  <a:pos x="229" y="181"/>
                </a:cxn>
                <a:cxn ang="0">
                  <a:pos x="222" y="150"/>
                </a:cxn>
                <a:cxn ang="0">
                  <a:pos x="237" y="129"/>
                </a:cxn>
                <a:cxn ang="0">
                  <a:pos x="245" y="110"/>
                </a:cxn>
              </a:cxnLst>
              <a:rect l="0" t="0" r="r" b="b"/>
              <a:pathLst>
                <a:path w="245" h="273">
                  <a:moveTo>
                    <a:pt x="245" y="110"/>
                  </a:moveTo>
                  <a:lnTo>
                    <a:pt x="230" y="83"/>
                  </a:lnTo>
                  <a:lnTo>
                    <a:pt x="216" y="77"/>
                  </a:lnTo>
                  <a:lnTo>
                    <a:pt x="184" y="77"/>
                  </a:lnTo>
                  <a:lnTo>
                    <a:pt x="177" y="71"/>
                  </a:lnTo>
                  <a:lnTo>
                    <a:pt x="177" y="45"/>
                  </a:lnTo>
                  <a:lnTo>
                    <a:pt x="163" y="37"/>
                  </a:lnTo>
                  <a:lnTo>
                    <a:pt x="140" y="21"/>
                  </a:lnTo>
                  <a:lnTo>
                    <a:pt x="140" y="9"/>
                  </a:lnTo>
                  <a:lnTo>
                    <a:pt x="129" y="3"/>
                  </a:lnTo>
                  <a:lnTo>
                    <a:pt x="48" y="9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0" y="47"/>
                  </a:lnTo>
                  <a:lnTo>
                    <a:pt x="23" y="63"/>
                  </a:lnTo>
                  <a:lnTo>
                    <a:pt x="23" y="95"/>
                  </a:lnTo>
                  <a:lnTo>
                    <a:pt x="11" y="106"/>
                  </a:lnTo>
                  <a:lnTo>
                    <a:pt x="3" y="104"/>
                  </a:lnTo>
                  <a:lnTo>
                    <a:pt x="32" y="132"/>
                  </a:lnTo>
                  <a:lnTo>
                    <a:pt x="66" y="163"/>
                  </a:lnTo>
                  <a:lnTo>
                    <a:pt x="66" y="191"/>
                  </a:lnTo>
                  <a:lnTo>
                    <a:pt x="89" y="172"/>
                  </a:lnTo>
                  <a:lnTo>
                    <a:pt x="103" y="184"/>
                  </a:lnTo>
                  <a:lnTo>
                    <a:pt x="92" y="228"/>
                  </a:lnTo>
                  <a:lnTo>
                    <a:pt x="122" y="205"/>
                  </a:lnTo>
                  <a:lnTo>
                    <a:pt x="152" y="211"/>
                  </a:lnTo>
                  <a:lnTo>
                    <a:pt x="182" y="254"/>
                  </a:lnTo>
                  <a:lnTo>
                    <a:pt x="186" y="267"/>
                  </a:lnTo>
                  <a:lnTo>
                    <a:pt x="196" y="273"/>
                  </a:lnTo>
                  <a:lnTo>
                    <a:pt x="222" y="227"/>
                  </a:lnTo>
                  <a:lnTo>
                    <a:pt x="222" y="198"/>
                  </a:lnTo>
                  <a:lnTo>
                    <a:pt x="229" y="181"/>
                  </a:lnTo>
                  <a:lnTo>
                    <a:pt x="222" y="150"/>
                  </a:lnTo>
                  <a:lnTo>
                    <a:pt x="237" y="129"/>
                  </a:lnTo>
                  <a:lnTo>
                    <a:pt x="245" y="1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2" name="Freeform 208">
              <a:extLst>
                <a:ext uri="{FF2B5EF4-FFF2-40B4-BE49-F238E27FC236}">
                  <a16:creationId xmlns:a16="http://schemas.microsoft.com/office/drawing/2014/main" id="{EE82787F-7FD4-6FFE-C89B-C182B84AA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734"/>
              <a:ext cx="245" cy="273"/>
            </a:xfrm>
            <a:custGeom>
              <a:avLst/>
              <a:gdLst/>
              <a:ahLst/>
              <a:cxnLst>
                <a:cxn ang="0">
                  <a:pos x="245" y="110"/>
                </a:cxn>
                <a:cxn ang="0">
                  <a:pos x="230" y="83"/>
                </a:cxn>
                <a:cxn ang="0">
                  <a:pos x="216" y="77"/>
                </a:cxn>
                <a:cxn ang="0">
                  <a:pos x="184" y="77"/>
                </a:cxn>
                <a:cxn ang="0">
                  <a:pos x="177" y="71"/>
                </a:cxn>
                <a:cxn ang="0">
                  <a:pos x="177" y="45"/>
                </a:cxn>
                <a:cxn ang="0">
                  <a:pos x="163" y="37"/>
                </a:cxn>
                <a:cxn ang="0">
                  <a:pos x="140" y="21"/>
                </a:cxn>
                <a:cxn ang="0">
                  <a:pos x="140" y="9"/>
                </a:cxn>
                <a:cxn ang="0">
                  <a:pos x="129" y="3"/>
                </a:cxn>
                <a:cxn ang="0">
                  <a:pos x="48" y="9"/>
                </a:cxn>
                <a:cxn ang="0">
                  <a:pos x="28" y="4"/>
                </a:cxn>
                <a:cxn ang="0">
                  <a:pos x="22" y="0"/>
                </a:cxn>
                <a:cxn ang="0">
                  <a:pos x="0" y="47"/>
                </a:cxn>
                <a:cxn ang="0">
                  <a:pos x="23" y="63"/>
                </a:cxn>
                <a:cxn ang="0">
                  <a:pos x="23" y="95"/>
                </a:cxn>
                <a:cxn ang="0">
                  <a:pos x="11" y="106"/>
                </a:cxn>
                <a:cxn ang="0">
                  <a:pos x="3" y="104"/>
                </a:cxn>
                <a:cxn ang="0">
                  <a:pos x="32" y="132"/>
                </a:cxn>
                <a:cxn ang="0">
                  <a:pos x="66" y="163"/>
                </a:cxn>
                <a:cxn ang="0">
                  <a:pos x="66" y="191"/>
                </a:cxn>
                <a:cxn ang="0">
                  <a:pos x="89" y="172"/>
                </a:cxn>
                <a:cxn ang="0">
                  <a:pos x="103" y="184"/>
                </a:cxn>
                <a:cxn ang="0">
                  <a:pos x="92" y="228"/>
                </a:cxn>
                <a:cxn ang="0">
                  <a:pos x="122" y="205"/>
                </a:cxn>
                <a:cxn ang="0">
                  <a:pos x="152" y="211"/>
                </a:cxn>
                <a:cxn ang="0">
                  <a:pos x="182" y="254"/>
                </a:cxn>
                <a:cxn ang="0">
                  <a:pos x="186" y="267"/>
                </a:cxn>
                <a:cxn ang="0">
                  <a:pos x="196" y="273"/>
                </a:cxn>
                <a:cxn ang="0">
                  <a:pos x="222" y="227"/>
                </a:cxn>
                <a:cxn ang="0">
                  <a:pos x="222" y="198"/>
                </a:cxn>
                <a:cxn ang="0">
                  <a:pos x="229" y="181"/>
                </a:cxn>
                <a:cxn ang="0">
                  <a:pos x="222" y="150"/>
                </a:cxn>
                <a:cxn ang="0">
                  <a:pos x="237" y="129"/>
                </a:cxn>
                <a:cxn ang="0">
                  <a:pos x="245" y="110"/>
                </a:cxn>
              </a:cxnLst>
              <a:rect l="0" t="0" r="r" b="b"/>
              <a:pathLst>
                <a:path w="245" h="273">
                  <a:moveTo>
                    <a:pt x="245" y="110"/>
                  </a:moveTo>
                  <a:lnTo>
                    <a:pt x="230" y="83"/>
                  </a:lnTo>
                  <a:lnTo>
                    <a:pt x="216" y="77"/>
                  </a:lnTo>
                  <a:lnTo>
                    <a:pt x="184" y="77"/>
                  </a:lnTo>
                  <a:lnTo>
                    <a:pt x="177" y="71"/>
                  </a:lnTo>
                  <a:lnTo>
                    <a:pt x="177" y="45"/>
                  </a:lnTo>
                  <a:lnTo>
                    <a:pt x="163" y="37"/>
                  </a:lnTo>
                  <a:lnTo>
                    <a:pt x="140" y="21"/>
                  </a:lnTo>
                  <a:lnTo>
                    <a:pt x="140" y="9"/>
                  </a:lnTo>
                  <a:lnTo>
                    <a:pt x="129" y="3"/>
                  </a:lnTo>
                  <a:lnTo>
                    <a:pt x="48" y="9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0" y="47"/>
                  </a:lnTo>
                  <a:lnTo>
                    <a:pt x="23" y="63"/>
                  </a:lnTo>
                  <a:lnTo>
                    <a:pt x="23" y="95"/>
                  </a:lnTo>
                  <a:lnTo>
                    <a:pt x="11" y="106"/>
                  </a:lnTo>
                  <a:lnTo>
                    <a:pt x="3" y="104"/>
                  </a:lnTo>
                  <a:lnTo>
                    <a:pt x="32" y="132"/>
                  </a:lnTo>
                  <a:lnTo>
                    <a:pt x="66" y="163"/>
                  </a:lnTo>
                  <a:lnTo>
                    <a:pt x="66" y="191"/>
                  </a:lnTo>
                  <a:lnTo>
                    <a:pt x="89" y="172"/>
                  </a:lnTo>
                  <a:lnTo>
                    <a:pt x="103" y="184"/>
                  </a:lnTo>
                  <a:lnTo>
                    <a:pt x="92" y="228"/>
                  </a:lnTo>
                  <a:lnTo>
                    <a:pt x="122" y="205"/>
                  </a:lnTo>
                  <a:lnTo>
                    <a:pt x="152" y="211"/>
                  </a:lnTo>
                  <a:lnTo>
                    <a:pt x="182" y="254"/>
                  </a:lnTo>
                  <a:lnTo>
                    <a:pt x="186" y="267"/>
                  </a:lnTo>
                  <a:lnTo>
                    <a:pt x="196" y="273"/>
                  </a:lnTo>
                  <a:lnTo>
                    <a:pt x="222" y="227"/>
                  </a:lnTo>
                  <a:lnTo>
                    <a:pt x="222" y="198"/>
                  </a:lnTo>
                  <a:lnTo>
                    <a:pt x="229" y="181"/>
                  </a:lnTo>
                  <a:lnTo>
                    <a:pt x="222" y="150"/>
                  </a:lnTo>
                  <a:lnTo>
                    <a:pt x="237" y="129"/>
                  </a:lnTo>
                  <a:lnTo>
                    <a:pt x="245" y="11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3" name="Freeform 209">
              <a:extLst>
                <a:ext uri="{FF2B5EF4-FFF2-40B4-BE49-F238E27FC236}">
                  <a16:creationId xmlns:a16="http://schemas.microsoft.com/office/drawing/2014/main" id="{E61B9CA6-0A5B-4D13-E016-960603D5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600"/>
              <a:ext cx="110" cy="182"/>
            </a:xfrm>
            <a:custGeom>
              <a:avLst/>
              <a:gdLst/>
              <a:ahLst/>
              <a:cxnLst>
                <a:cxn ang="0">
                  <a:pos x="94" y="121"/>
                </a:cxn>
                <a:cxn ang="0">
                  <a:pos x="97" y="114"/>
                </a:cxn>
                <a:cxn ang="0">
                  <a:pos x="101" y="111"/>
                </a:cxn>
                <a:cxn ang="0">
                  <a:pos x="69" y="93"/>
                </a:cxn>
                <a:cxn ang="0">
                  <a:pos x="50" y="37"/>
                </a:cxn>
                <a:cxn ang="0">
                  <a:pos x="51" y="8"/>
                </a:cxn>
                <a:cxn ang="0">
                  <a:pos x="42" y="4"/>
                </a:cxn>
                <a:cxn ang="0">
                  <a:pos x="23" y="4"/>
                </a:cxn>
                <a:cxn ang="0">
                  <a:pos x="23" y="0"/>
                </a:cxn>
                <a:cxn ang="0">
                  <a:pos x="17" y="4"/>
                </a:cxn>
                <a:cxn ang="0">
                  <a:pos x="14" y="74"/>
                </a:cxn>
                <a:cxn ang="0">
                  <a:pos x="0" y="96"/>
                </a:cxn>
                <a:cxn ang="0">
                  <a:pos x="1" y="130"/>
                </a:cxn>
                <a:cxn ang="0">
                  <a:pos x="14" y="119"/>
                </a:cxn>
                <a:cxn ang="0">
                  <a:pos x="58" y="160"/>
                </a:cxn>
                <a:cxn ang="0">
                  <a:pos x="51" y="158"/>
                </a:cxn>
                <a:cxn ang="0">
                  <a:pos x="84" y="182"/>
                </a:cxn>
                <a:cxn ang="0">
                  <a:pos x="110" y="134"/>
                </a:cxn>
                <a:cxn ang="0">
                  <a:pos x="94" y="121"/>
                </a:cxn>
              </a:cxnLst>
              <a:rect l="0" t="0" r="r" b="b"/>
              <a:pathLst>
                <a:path w="110" h="182">
                  <a:moveTo>
                    <a:pt x="94" y="121"/>
                  </a:moveTo>
                  <a:lnTo>
                    <a:pt x="97" y="114"/>
                  </a:lnTo>
                  <a:lnTo>
                    <a:pt x="101" y="111"/>
                  </a:lnTo>
                  <a:lnTo>
                    <a:pt x="69" y="93"/>
                  </a:lnTo>
                  <a:lnTo>
                    <a:pt x="50" y="37"/>
                  </a:lnTo>
                  <a:lnTo>
                    <a:pt x="51" y="8"/>
                  </a:lnTo>
                  <a:lnTo>
                    <a:pt x="42" y="4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17" y="4"/>
                  </a:lnTo>
                  <a:lnTo>
                    <a:pt x="14" y="74"/>
                  </a:lnTo>
                  <a:lnTo>
                    <a:pt x="0" y="96"/>
                  </a:lnTo>
                  <a:lnTo>
                    <a:pt x="1" y="130"/>
                  </a:lnTo>
                  <a:lnTo>
                    <a:pt x="14" y="119"/>
                  </a:lnTo>
                  <a:lnTo>
                    <a:pt x="58" y="160"/>
                  </a:lnTo>
                  <a:lnTo>
                    <a:pt x="51" y="158"/>
                  </a:lnTo>
                  <a:lnTo>
                    <a:pt x="84" y="182"/>
                  </a:lnTo>
                  <a:lnTo>
                    <a:pt x="110" y="134"/>
                  </a:lnTo>
                  <a:lnTo>
                    <a:pt x="94" y="12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4" name="Freeform 210">
              <a:extLst>
                <a:ext uri="{FF2B5EF4-FFF2-40B4-BE49-F238E27FC236}">
                  <a16:creationId xmlns:a16="http://schemas.microsoft.com/office/drawing/2014/main" id="{26A28C91-5EDD-9BCF-2B5A-BDAA2F2D4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600"/>
              <a:ext cx="110" cy="182"/>
            </a:xfrm>
            <a:custGeom>
              <a:avLst/>
              <a:gdLst/>
              <a:ahLst/>
              <a:cxnLst>
                <a:cxn ang="0">
                  <a:pos x="94" y="121"/>
                </a:cxn>
                <a:cxn ang="0">
                  <a:pos x="97" y="114"/>
                </a:cxn>
                <a:cxn ang="0">
                  <a:pos x="101" y="111"/>
                </a:cxn>
                <a:cxn ang="0">
                  <a:pos x="69" y="93"/>
                </a:cxn>
                <a:cxn ang="0">
                  <a:pos x="50" y="37"/>
                </a:cxn>
                <a:cxn ang="0">
                  <a:pos x="51" y="8"/>
                </a:cxn>
                <a:cxn ang="0">
                  <a:pos x="42" y="4"/>
                </a:cxn>
                <a:cxn ang="0">
                  <a:pos x="23" y="4"/>
                </a:cxn>
                <a:cxn ang="0">
                  <a:pos x="23" y="0"/>
                </a:cxn>
                <a:cxn ang="0">
                  <a:pos x="17" y="4"/>
                </a:cxn>
                <a:cxn ang="0">
                  <a:pos x="14" y="74"/>
                </a:cxn>
                <a:cxn ang="0">
                  <a:pos x="0" y="96"/>
                </a:cxn>
                <a:cxn ang="0">
                  <a:pos x="1" y="130"/>
                </a:cxn>
                <a:cxn ang="0">
                  <a:pos x="14" y="119"/>
                </a:cxn>
                <a:cxn ang="0">
                  <a:pos x="58" y="160"/>
                </a:cxn>
                <a:cxn ang="0">
                  <a:pos x="51" y="158"/>
                </a:cxn>
                <a:cxn ang="0">
                  <a:pos x="84" y="182"/>
                </a:cxn>
                <a:cxn ang="0">
                  <a:pos x="110" y="134"/>
                </a:cxn>
                <a:cxn ang="0">
                  <a:pos x="94" y="121"/>
                </a:cxn>
              </a:cxnLst>
              <a:rect l="0" t="0" r="r" b="b"/>
              <a:pathLst>
                <a:path w="110" h="182">
                  <a:moveTo>
                    <a:pt x="94" y="121"/>
                  </a:moveTo>
                  <a:lnTo>
                    <a:pt x="97" y="114"/>
                  </a:lnTo>
                  <a:lnTo>
                    <a:pt x="101" y="111"/>
                  </a:lnTo>
                  <a:lnTo>
                    <a:pt x="69" y="93"/>
                  </a:lnTo>
                  <a:lnTo>
                    <a:pt x="50" y="37"/>
                  </a:lnTo>
                  <a:lnTo>
                    <a:pt x="51" y="8"/>
                  </a:lnTo>
                  <a:lnTo>
                    <a:pt x="42" y="4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17" y="4"/>
                  </a:lnTo>
                  <a:lnTo>
                    <a:pt x="14" y="74"/>
                  </a:lnTo>
                  <a:lnTo>
                    <a:pt x="0" y="96"/>
                  </a:lnTo>
                  <a:lnTo>
                    <a:pt x="1" y="130"/>
                  </a:lnTo>
                  <a:lnTo>
                    <a:pt x="14" y="119"/>
                  </a:lnTo>
                  <a:lnTo>
                    <a:pt x="58" y="160"/>
                  </a:lnTo>
                  <a:lnTo>
                    <a:pt x="51" y="158"/>
                  </a:lnTo>
                  <a:lnTo>
                    <a:pt x="84" y="182"/>
                  </a:lnTo>
                  <a:lnTo>
                    <a:pt x="110" y="134"/>
                  </a:lnTo>
                  <a:lnTo>
                    <a:pt x="94" y="12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5" name="Freeform 211">
              <a:extLst>
                <a:ext uri="{FF2B5EF4-FFF2-40B4-BE49-F238E27FC236}">
                  <a16:creationId xmlns:a16="http://schemas.microsoft.com/office/drawing/2014/main" id="{4CD670C3-493B-A30C-4B52-ACE26B73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1365"/>
              <a:ext cx="409" cy="307"/>
            </a:xfrm>
            <a:custGeom>
              <a:avLst/>
              <a:gdLst/>
              <a:ahLst/>
              <a:cxnLst>
                <a:cxn ang="0">
                  <a:pos x="409" y="114"/>
                </a:cxn>
                <a:cxn ang="0">
                  <a:pos x="355" y="64"/>
                </a:cxn>
                <a:cxn ang="0">
                  <a:pos x="355" y="3"/>
                </a:cxn>
                <a:cxn ang="0">
                  <a:pos x="351" y="1"/>
                </a:cxn>
                <a:cxn ang="0">
                  <a:pos x="323" y="18"/>
                </a:cxn>
                <a:cxn ang="0">
                  <a:pos x="290" y="18"/>
                </a:cxn>
                <a:cxn ang="0">
                  <a:pos x="277" y="1"/>
                </a:cxn>
                <a:cxn ang="0">
                  <a:pos x="228" y="1"/>
                </a:cxn>
                <a:cxn ang="0">
                  <a:pos x="196" y="0"/>
                </a:cxn>
                <a:cxn ang="0">
                  <a:pos x="184" y="16"/>
                </a:cxn>
                <a:cxn ang="0">
                  <a:pos x="155" y="13"/>
                </a:cxn>
                <a:cxn ang="0">
                  <a:pos x="139" y="13"/>
                </a:cxn>
                <a:cxn ang="0">
                  <a:pos x="135" y="22"/>
                </a:cxn>
                <a:cxn ang="0">
                  <a:pos x="77" y="58"/>
                </a:cxn>
                <a:cxn ang="0">
                  <a:pos x="66" y="51"/>
                </a:cxn>
                <a:cxn ang="0">
                  <a:pos x="54" y="59"/>
                </a:cxn>
                <a:cxn ang="0">
                  <a:pos x="45" y="94"/>
                </a:cxn>
                <a:cxn ang="0">
                  <a:pos x="29" y="99"/>
                </a:cxn>
                <a:cxn ang="0">
                  <a:pos x="12" y="114"/>
                </a:cxn>
                <a:cxn ang="0">
                  <a:pos x="29" y="114"/>
                </a:cxn>
                <a:cxn ang="0">
                  <a:pos x="53" y="140"/>
                </a:cxn>
                <a:cxn ang="0">
                  <a:pos x="28" y="156"/>
                </a:cxn>
                <a:cxn ang="0">
                  <a:pos x="29" y="181"/>
                </a:cxn>
                <a:cxn ang="0">
                  <a:pos x="0" y="207"/>
                </a:cxn>
                <a:cxn ang="0">
                  <a:pos x="9" y="233"/>
                </a:cxn>
                <a:cxn ang="0">
                  <a:pos x="29" y="235"/>
                </a:cxn>
                <a:cxn ang="0">
                  <a:pos x="41" y="241"/>
                </a:cxn>
                <a:cxn ang="0">
                  <a:pos x="62" y="241"/>
                </a:cxn>
                <a:cxn ang="0">
                  <a:pos x="93" y="270"/>
                </a:cxn>
                <a:cxn ang="0">
                  <a:pos x="137" y="270"/>
                </a:cxn>
                <a:cxn ang="0">
                  <a:pos x="137" y="307"/>
                </a:cxn>
                <a:cxn ang="0">
                  <a:pos x="161" y="307"/>
                </a:cxn>
                <a:cxn ang="0">
                  <a:pos x="161" y="279"/>
                </a:cxn>
                <a:cxn ang="0">
                  <a:pos x="184" y="279"/>
                </a:cxn>
                <a:cxn ang="0">
                  <a:pos x="224" y="273"/>
                </a:cxn>
                <a:cxn ang="0">
                  <a:pos x="228" y="275"/>
                </a:cxn>
                <a:cxn ang="0">
                  <a:pos x="239" y="282"/>
                </a:cxn>
                <a:cxn ang="0">
                  <a:pos x="268" y="262"/>
                </a:cxn>
                <a:cxn ang="0">
                  <a:pos x="292" y="250"/>
                </a:cxn>
                <a:cxn ang="0">
                  <a:pos x="336" y="256"/>
                </a:cxn>
                <a:cxn ang="0">
                  <a:pos x="355" y="244"/>
                </a:cxn>
                <a:cxn ang="0">
                  <a:pos x="361" y="224"/>
                </a:cxn>
                <a:cxn ang="0">
                  <a:pos x="379" y="202"/>
                </a:cxn>
                <a:cxn ang="0">
                  <a:pos x="405" y="192"/>
                </a:cxn>
                <a:cxn ang="0">
                  <a:pos x="379" y="142"/>
                </a:cxn>
                <a:cxn ang="0">
                  <a:pos x="409" y="114"/>
                </a:cxn>
              </a:cxnLst>
              <a:rect l="0" t="0" r="r" b="b"/>
              <a:pathLst>
                <a:path w="409" h="307">
                  <a:moveTo>
                    <a:pt x="409" y="114"/>
                  </a:moveTo>
                  <a:lnTo>
                    <a:pt x="355" y="64"/>
                  </a:lnTo>
                  <a:lnTo>
                    <a:pt x="355" y="3"/>
                  </a:lnTo>
                  <a:lnTo>
                    <a:pt x="351" y="1"/>
                  </a:lnTo>
                  <a:lnTo>
                    <a:pt x="323" y="18"/>
                  </a:lnTo>
                  <a:lnTo>
                    <a:pt x="290" y="18"/>
                  </a:lnTo>
                  <a:lnTo>
                    <a:pt x="277" y="1"/>
                  </a:lnTo>
                  <a:lnTo>
                    <a:pt x="228" y="1"/>
                  </a:lnTo>
                  <a:lnTo>
                    <a:pt x="196" y="0"/>
                  </a:lnTo>
                  <a:lnTo>
                    <a:pt x="184" y="16"/>
                  </a:lnTo>
                  <a:lnTo>
                    <a:pt x="155" y="13"/>
                  </a:lnTo>
                  <a:lnTo>
                    <a:pt x="139" y="13"/>
                  </a:lnTo>
                  <a:lnTo>
                    <a:pt x="135" y="22"/>
                  </a:lnTo>
                  <a:lnTo>
                    <a:pt x="77" y="58"/>
                  </a:lnTo>
                  <a:lnTo>
                    <a:pt x="66" y="51"/>
                  </a:lnTo>
                  <a:lnTo>
                    <a:pt x="54" y="59"/>
                  </a:lnTo>
                  <a:lnTo>
                    <a:pt x="45" y="94"/>
                  </a:lnTo>
                  <a:lnTo>
                    <a:pt x="29" y="99"/>
                  </a:lnTo>
                  <a:lnTo>
                    <a:pt x="12" y="114"/>
                  </a:lnTo>
                  <a:lnTo>
                    <a:pt x="29" y="114"/>
                  </a:lnTo>
                  <a:lnTo>
                    <a:pt x="53" y="140"/>
                  </a:lnTo>
                  <a:lnTo>
                    <a:pt x="28" y="156"/>
                  </a:lnTo>
                  <a:lnTo>
                    <a:pt x="29" y="181"/>
                  </a:lnTo>
                  <a:lnTo>
                    <a:pt x="0" y="207"/>
                  </a:lnTo>
                  <a:lnTo>
                    <a:pt x="9" y="233"/>
                  </a:lnTo>
                  <a:lnTo>
                    <a:pt x="29" y="235"/>
                  </a:lnTo>
                  <a:lnTo>
                    <a:pt x="41" y="241"/>
                  </a:lnTo>
                  <a:lnTo>
                    <a:pt x="62" y="241"/>
                  </a:lnTo>
                  <a:lnTo>
                    <a:pt x="93" y="270"/>
                  </a:lnTo>
                  <a:lnTo>
                    <a:pt x="137" y="270"/>
                  </a:lnTo>
                  <a:lnTo>
                    <a:pt x="137" y="307"/>
                  </a:lnTo>
                  <a:lnTo>
                    <a:pt x="161" y="307"/>
                  </a:lnTo>
                  <a:lnTo>
                    <a:pt x="161" y="279"/>
                  </a:lnTo>
                  <a:lnTo>
                    <a:pt x="184" y="279"/>
                  </a:lnTo>
                  <a:lnTo>
                    <a:pt x="224" y="273"/>
                  </a:lnTo>
                  <a:lnTo>
                    <a:pt x="228" y="275"/>
                  </a:lnTo>
                  <a:lnTo>
                    <a:pt x="239" y="282"/>
                  </a:lnTo>
                  <a:lnTo>
                    <a:pt x="268" y="262"/>
                  </a:lnTo>
                  <a:lnTo>
                    <a:pt x="292" y="250"/>
                  </a:lnTo>
                  <a:lnTo>
                    <a:pt x="336" y="256"/>
                  </a:lnTo>
                  <a:lnTo>
                    <a:pt x="355" y="244"/>
                  </a:lnTo>
                  <a:lnTo>
                    <a:pt x="361" y="224"/>
                  </a:lnTo>
                  <a:lnTo>
                    <a:pt x="379" y="202"/>
                  </a:lnTo>
                  <a:lnTo>
                    <a:pt x="405" y="192"/>
                  </a:lnTo>
                  <a:lnTo>
                    <a:pt x="379" y="142"/>
                  </a:lnTo>
                  <a:lnTo>
                    <a:pt x="409" y="1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6" name="Freeform 212">
              <a:extLst>
                <a:ext uri="{FF2B5EF4-FFF2-40B4-BE49-F238E27FC236}">
                  <a16:creationId xmlns:a16="http://schemas.microsoft.com/office/drawing/2014/main" id="{A041AE7E-B486-1EA1-B5CC-E25CA6877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1365"/>
              <a:ext cx="409" cy="307"/>
            </a:xfrm>
            <a:custGeom>
              <a:avLst/>
              <a:gdLst/>
              <a:ahLst/>
              <a:cxnLst>
                <a:cxn ang="0">
                  <a:pos x="409" y="114"/>
                </a:cxn>
                <a:cxn ang="0">
                  <a:pos x="355" y="64"/>
                </a:cxn>
                <a:cxn ang="0">
                  <a:pos x="355" y="3"/>
                </a:cxn>
                <a:cxn ang="0">
                  <a:pos x="351" y="1"/>
                </a:cxn>
                <a:cxn ang="0">
                  <a:pos x="323" y="18"/>
                </a:cxn>
                <a:cxn ang="0">
                  <a:pos x="290" y="18"/>
                </a:cxn>
                <a:cxn ang="0">
                  <a:pos x="277" y="1"/>
                </a:cxn>
                <a:cxn ang="0">
                  <a:pos x="228" y="1"/>
                </a:cxn>
                <a:cxn ang="0">
                  <a:pos x="196" y="0"/>
                </a:cxn>
                <a:cxn ang="0">
                  <a:pos x="184" y="16"/>
                </a:cxn>
                <a:cxn ang="0">
                  <a:pos x="155" y="13"/>
                </a:cxn>
                <a:cxn ang="0">
                  <a:pos x="139" y="13"/>
                </a:cxn>
                <a:cxn ang="0">
                  <a:pos x="135" y="22"/>
                </a:cxn>
                <a:cxn ang="0">
                  <a:pos x="77" y="58"/>
                </a:cxn>
                <a:cxn ang="0">
                  <a:pos x="66" y="51"/>
                </a:cxn>
                <a:cxn ang="0">
                  <a:pos x="54" y="59"/>
                </a:cxn>
                <a:cxn ang="0">
                  <a:pos x="45" y="94"/>
                </a:cxn>
                <a:cxn ang="0">
                  <a:pos x="29" y="99"/>
                </a:cxn>
                <a:cxn ang="0">
                  <a:pos x="12" y="114"/>
                </a:cxn>
                <a:cxn ang="0">
                  <a:pos x="29" y="114"/>
                </a:cxn>
                <a:cxn ang="0">
                  <a:pos x="53" y="140"/>
                </a:cxn>
                <a:cxn ang="0">
                  <a:pos x="28" y="156"/>
                </a:cxn>
                <a:cxn ang="0">
                  <a:pos x="29" y="181"/>
                </a:cxn>
                <a:cxn ang="0">
                  <a:pos x="0" y="207"/>
                </a:cxn>
                <a:cxn ang="0">
                  <a:pos x="9" y="233"/>
                </a:cxn>
                <a:cxn ang="0">
                  <a:pos x="29" y="235"/>
                </a:cxn>
                <a:cxn ang="0">
                  <a:pos x="41" y="241"/>
                </a:cxn>
                <a:cxn ang="0">
                  <a:pos x="62" y="241"/>
                </a:cxn>
                <a:cxn ang="0">
                  <a:pos x="93" y="270"/>
                </a:cxn>
                <a:cxn ang="0">
                  <a:pos x="137" y="270"/>
                </a:cxn>
                <a:cxn ang="0">
                  <a:pos x="137" y="307"/>
                </a:cxn>
                <a:cxn ang="0">
                  <a:pos x="161" y="307"/>
                </a:cxn>
                <a:cxn ang="0">
                  <a:pos x="161" y="279"/>
                </a:cxn>
                <a:cxn ang="0">
                  <a:pos x="184" y="279"/>
                </a:cxn>
                <a:cxn ang="0">
                  <a:pos x="224" y="273"/>
                </a:cxn>
                <a:cxn ang="0">
                  <a:pos x="228" y="275"/>
                </a:cxn>
                <a:cxn ang="0">
                  <a:pos x="239" y="282"/>
                </a:cxn>
                <a:cxn ang="0">
                  <a:pos x="268" y="262"/>
                </a:cxn>
                <a:cxn ang="0">
                  <a:pos x="292" y="250"/>
                </a:cxn>
                <a:cxn ang="0">
                  <a:pos x="336" y="256"/>
                </a:cxn>
                <a:cxn ang="0">
                  <a:pos x="355" y="244"/>
                </a:cxn>
                <a:cxn ang="0">
                  <a:pos x="361" y="224"/>
                </a:cxn>
                <a:cxn ang="0">
                  <a:pos x="379" y="202"/>
                </a:cxn>
                <a:cxn ang="0">
                  <a:pos x="405" y="192"/>
                </a:cxn>
                <a:cxn ang="0">
                  <a:pos x="379" y="142"/>
                </a:cxn>
                <a:cxn ang="0">
                  <a:pos x="409" y="114"/>
                </a:cxn>
              </a:cxnLst>
              <a:rect l="0" t="0" r="r" b="b"/>
              <a:pathLst>
                <a:path w="409" h="307">
                  <a:moveTo>
                    <a:pt x="409" y="114"/>
                  </a:moveTo>
                  <a:lnTo>
                    <a:pt x="355" y="64"/>
                  </a:lnTo>
                  <a:lnTo>
                    <a:pt x="355" y="3"/>
                  </a:lnTo>
                  <a:lnTo>
                    <a:pt x="351" y="1"/>
                  </a:lnTo>
                  <a:lnTo>
                    <a:pt x="323" y="18"/>
                  </a:lnTo>
                  <a:lnTo>
                    <a:pt x="290" y="18"/>
                  </a:lnTo>
                  <a:lnTo>
                    <a:pt x="277" y="1"/>
                  </a:lnTo>
                  <a:lnTo>
                    <a:pt x="228" y="1"/>
                  </a:lnTo>
                  <a:lnTo>
                    <a:pt x="196" y="0"/>
                  </a:lnTo>
                  <a:lnTo>
                    <a:pt x="184" y="16"/>
                  </a:lnTo>
                  <a:lnTo>
                    <a:pt x="155" y="13"/>
                  </a:lnTo>
                  <a:lnTo>
                    <a:pt x="139" y="13"/>
                  </a:lnTo>
                  <a:lnTo>
                    <a:pt x="135" y="22"/>
                  </a:lnTo>
                  <a:lnTo>
                    <a:pt x="77" y="58"/>
                  </a:lnTo>
                  <a:lnTo>
                    <a:pt x="66" y="51"/>
                  </a:lnTo>
                  <a:lnTo>
                    <a:pt x="54" y="59"/>
                  </a:lnTo>
                  <a:lnTo>
                    <a:pt x="45" y="94"/>
                  </a:lnTo>
                  <a:lnTo>
                    <a:pt x="29" y="99"/>
                  </a:lnTo>
                  <a:lnTo>
                    <a:pt x="12" y="114"/>
                  </a:lnTo>
                  <a:lnTo>
                    <a:pt x="29" y="114"/>
                  </a:lnTo>
                  <a:lnTo>
                    <a:pt x="53" y="140"/>
                  </a:lnTo>
                  <a:lnTo>
                    <a:pt x="28" y="156"/>
                  </a:lnTo>
                  <a:lnTo>
                    <a:pt x="29" y="181"/>
                  </a:lnTo>
                  <a:lnTo>
                    <a:pt x="0" y="207"/>
                  </a:lnTo>
                  <a:lnTo>
                    <a:pt x="9" y="233"/>
                  </a:lnTo>
                  <a:lnTo>
                    <a:pt x="29" y="235"/>
                  </a:lnTo>
                  <a:lnTo>
                    <a:pt x="41" y="241"/>
                  </a:lnTo>
                  <a:lnTo>
                    <a:pt x="62" y="241"/>
                  </a:lnTo>
                  <a:lnTo>
                    <a:pt x="93" y="270"/>
                  </a:lnTo>
                  <a:lnTo>
                    <a:pt x="137" y="270"/>
                  </a:lnTo>
                  <a:lnTo>
                    <a:pt x="137" y="307"/>
                  </a:lnTo>
                  <a:lnTo>
                    <a:pt x="161" y="307"/>
                  </a:lnTo>
                  <a:lnTo>
                    <a:pt x="161" y="279"/>
                  </a:lnTo>
                  <a:lnTo>
                    <a:pt x="184" y="279"/>
                  </a:lnTo>
                  <a:lnTo>
                    <a:pt x="224" y="273"/>
                  </a:lnTo>
                  <a:lnTo>
                    <a:pt x="228" y="275"/>
                  </a:lnTo>
                  <a:lnTo>
                    <a:pt x="239" y="282"/>
                  </a:lnTo>
                  <a:lnTo>
                    <a:pt x="268" y="262"/>
                  </a:lnTo>
                  <a:lnTo>
                    <a:pt x="292" y="250"/>
                  </a:lnTo>
                  <a:lnTo>
                    <a:pt x="336" y="256"/>
                  </a:lnTo>
                  <a:lnTo>
                    <a:pt x="355" y="244"/>
                  </a:lnTo>
                  <a:lnTo>
                    <a:pt x="361" y="224"/>
                  </a:lnTo>
                  <a:lnTo>
                    <a:pt x="379" y="202"/>
                  </a:lnTo>
                  <a:lnTo>
                    <a:pt x="405" y="192"/>
                  </a:lnTo>
                  <a:lnTo>
                    <a:pt x="379" y="142"/>
                  </a:lnTo>
                  <a:lnTo>
                    <a:pt x="409" y="11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7" name="Freeform 213">
              <a:extLst>
                <a:ext uri="{FF2B5EF4-FFF2-40B4-BE49-F238E27FC236}">
                  <a16:creationId xmlns:a16="http://schemas.microsoft.com/office/drawing/2014/main" id="{3E4A6DBD-04D6-283E-C746-B294F95BC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1606"/>
              <a:ext cx="242" cy="16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9" y="85"/>
                </a:cxn>
                <a:cxn ang="0">
                  <a:pos x="54" y="105"/>
                </a:cxn>
                <a:cxn ang="0">
                  <a:pos x="49" y="106"/>
                </a:cxn>
                <a:cxn ang="0">
                  <a:pos x="45" y="115"/>
                </a:cxn>
                <a:cxn ang="0">
                  <a:pos x="67" y="133"/>
                </a:cxn>
                <a:cxn ang="0">
                  <a:pos x="88" y="136"/>
                </a:cxn>
                <a:cxn ang="0">
                  <a:pos x="89" y="118"/>
                </a:cxn>
                <a:cxn ang="0">
                  <a:pos x="99" y="115"/>
                </a:cxn>
                <a:cxn ang="0">
                  <a:pos x="142" y="111"/>
                </a:cxn>
                <a:cxn ang="0">
                  <a:pos x="182" y="138"/>
                </a:cxn>
                <a:cxn ang="0">
                  <a:pos x="182" y="149"/>
                </a:cxn>
                <a:cxn ang="0">
                  <a:pos x="207" y="167"/>
                </a:cxn>
                <a:cxn ang="0">
                  <a:pos x="210" y="159"/>
                </a:cxn>
                <a:cxn ang="0">
                  <a:pos x="233" y="145"/>
                </a:cxn>
                <a:cxn ang="0">
                  <a:pos x="242" y="124"/>
                </a:cxn>
                <a:cxn ang="0">
                  <a:pos x="227" y="122"/>
                </a:cxn>
                <a:cxn ang="0">
                  <a:pos x="210" y="97"/>
                </a:cxn>
                <a:cxn ang="0">
                  <a:pos x="210" y="93"/>
                </a:cxn>
                <a:cxn ang="0">
                  <a:pos x="211" y="92"/>
                </a:cxn>
                <a:cxn ang="0">
                  <a:pos x="172" y="60"/>
                </a:cxn>
                <a:cxn ang="0">
                  <a:pos x="183" y="28"/>
                </a:cxn>
                <a:cxn ang="0">
                  <a:pos x="139" y="35"/>
                </a:cxn>
                <a:cxn ang="0">
                  <a:pos x="116" y="35"/>
                </a:cxn>
                <a:cxn ang="0">
                  <a:pos x="116" y="62"/>
                </a:cxn>
                <a:cxn ang="0">
                  <a:pos x="93" y="62"/>
                </a:cxn>
                <a:cxn ang="0">
                  <a:pos x="93" y="26"/>
                </a:cxn>
                <a:cxn ang="0">
                  <a:pos x="54" y="26"/>
                </a:cxn>
                <a:cxn ang="0">
                  <a:pos x="24" y="0"/>
                </a:cxn>
                <a:cxn ang="0">
                  <a:pos x="3" y="0"/>
                </a:cxn>
                <a:cxn ang="0">
                  <a:pos x="0" y="28"/>
                </a:cxn>
              </a:cxnLst>
              <a:rect l="0" t="0" r="r" b="b"/>
              <a:pathLst>
                <a:path w="242" h="167">
                  <a:moveTo>
                    <a:pt x="0" y="28"/>
                  </a:moveTo>
                  <a:lnTo>
                    <a:pt x="19" y="85"/>
                  </a:lnTo>
                  <a:lnTo>
                    <a:pt x="54" y="105"/>
                  </a:lnTo>
                  <a:lnTo>
                    <a:pt x="49" y="106"/>
                  </a:lnTo>
                  <a:lnTo>
                    <a:pt x="45" y="115"/>
                  </a:lnTo>
                  <a:lnTo>
                    <a:pt x="67" y="133"/>
                  </a:lnTo>
                  <a:lnTo>
                    <a:pt x="88" y="136"/>
                  </a:lnTo>
                  <a:lnTo>
                    <a:pt x="89" y="118"/>
                  </a:lnTo>
                  <a:lnTo>
                    <a:pt x="99" y="115"/>
                  </a:lnTo>
                  <a:lnTo>
                    <a:pt x="142" y="111"/>
                  </a:lnTo>
                  <a:lnTo>
                    <a:pt x="182" y="138"/>
                  </a:lnTo>
                  <a:lnTo>
                    <a:pt x="182" y="149"/>
                  </a:lnTo>
                  <a:lnTo>
                    <a:pt x="207" y="167"/>
                  </a:lnTo>
                  <a:lnTo>
                    <a:pt x="210" y="159"/>
                  </a:lnTo>
                  <a:lnTo>
                    <a:pt x="233" y="145"/>
                  </a:lnTo>
                  <a:lnTo>
                    <a:pt x="242" y="124"/>
                  </a:lnTo>
                  <a:lnTo>
                    <a:pt x="227" y="122"/>
                  </a:lnTo>
                  <a:lnTo>
                    <a:pt x="210" y="97"/>
                  </a:lnTo>
                  <a:lnTo>
                    <a:pt x="210" y="93"/>
                  </a:lnTo>
                  <a:lnTo>
                    <a:pt x="211" y="92"/>
                  </a:lnTo>
                  <a:lnTo>
                    <a:pt x="172" y="60"/>
                  </a:lnTo>
                  <a:lnTo>
                    <a:pt x="183" y="28"/>
                  </a:lnTo>
                  <a:lnTo>
                    <a:pt x="139" y="35"/>
                  </a:lnTo>
                  <a:lnTo>
                    <a:pt x="116" y="35"/>
                  </a:lnTo>
                  <a:lnTo>
                    <a:pt x="116" y="62"/>
                  </a:lnTo>
                  <a:lnTo>
                    <a:pt x="93" y="62"/>
                  </a:lnTo>
                  <a:lnTo>
                    <a:pt x="93" y="26"/>
                  </a:lnTo>
                  <a:lnTo>
                    <a:pt x="54" y="26"/>
                  </a:lnTo>
                  <a:lnTo>
                    <a:pt x="24" y="0"/>
                  </a:lnTo>
                  <a:lnTo>
                    <a:pt x="3" y="0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8" name="Freeform 214">
              <a:extLst>
                <a:ext uri="{FF2B5EF4-FFF2-40B4-BE49-F238E27FC236}">
                  <a16:creationId xmlns:a16="http://schemas.microsoft.com/office/drawing/2014/main" id="{5E073BC8-FA0B-88AA-57C9-BDBA2DACD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1606"/>
              <a:ext cx="242" cy="16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9" y="85"/>
                </a:cxn>
                <a:cxn ang="0">
                  <a:pos x="54" y="105"/>
                </a:cxn>
                <a:cxn ang="0">
                  <a:pos x="49" y="106"/>
                </a:cxn>
                <a:cxn ang="0">
                  <a:pos x="45" y="115"/>
                </a:cxn>
                <a:cxn ang="0">
                  <a:pos x="67" y="133"/>
                </a:cxn>
                <a:cxn ang="0">
                  <a:pos x="88" y="136"/>
                </a:cxn>
                <a:cxn ang="0">
                  <a:pos x="89" y="118"/>
                </a:cxn>
                <a:cxn ang="0">
                  <a:pos x="99" y="115"/>
                </a:cxn>
                <a:cxn ang="0">
                  <a:pos x="142" y="111"/>
                </a:cxn>
                <a:cxn ang="0">
                  <a:pos x="182" y="138"/>
                </a:cxn>
                <a:cxn ang="0">
                  <a:pos x="182" y="149"/>
                </a:cxn>
                <a:cxn ang="0">
                  <a:pos x="207" y="167"/>
                </a:cxn>
                <a:cxn ang="0">
                  <a:pos x="210" y="159"/>
                </a:cxn>
                <a:cxn ang="0">
                  <a:pos x="233" y="145"/>
                </a:cxn>
                <a:cxn ang="0">
                  <a:pos x="242" y="124"/>
                </a:cxn>
                <a:cxn ang="0">
                  <a:pos x="227" y="122"/>
                </a:cxn>
                <a:cxn ang="0">
                  <a:pos x="210" y="97"/>
                </a:cxn>
                <a:cxn ang="0">
                  <a:pos x="210" y="93"/>
                </a:cxn>
                <a:cxn ang="0">
                  <a:pos x="211" y="92"/>
                </a:cxn>
                <a:cxn ang="0">
                  <a:pos x="172" y="60"/>
                </a:cxn>
                <a:cxn ang="0">
                  <a:pos x="183" y="28"/>
                </a:cxn>
                <a:cxn ang="0">
                  <a:pos x="139" y="35"/>
                </a:cxn>
                <a:cxn ang="0">
                  <a:pos x="116" y="35"/>
                </a:cxn>
                <a:cxn ang="0">
                  <a:pos x="116" y="62"/>
                </a:cxn>
                <a:cxn ang="0">
                  <a:pos x="93" y="62"/>
                </a:cxn>
                <a:cxn ang="0">
                  <a:pos x="93" y="26"/>
                </a:cxn>
                <a:cxn ang="0">
                  <a:pos x="54" y="26"/>
                </a:cxn>
                <a:cxn ang="0">
                  <a:pos x="24" y="0"/>
                </a:cxn>
                <a:cxn ang="0">
                  <a:pos x="3" y="0"/>
                </a:cxn>
                <a:cxn ang="0">
                  <a:pos x="0" y="28"/>
                </a:cxn>
              </a:cxnLst>
              <a:rect l="0" t="0" r="r" b="b"/>
              <a:pathLst>
                <a:path w="242" h="167">
                  <a:moveTo>
                    <a:pt x="0" y="28"/>
                  </a:moveTo>
                  <a:lnTo>
                    <a:pt x="19" y="85"/>
                  </a:lnTo>
                  <a:lnTo>
                    <a:pt x="54" y="105"/>
                  </a:lnTo>
                  <a:lnTo>
                    <a:pt x="49" y="106"/>
                  </a:lnTo>
                  <a:lnTo>
                    <a:pt x="45" y="115"/>
                  </a:lnTo>
                  <a:lnTo>
                    <a:pt x="67" y="133"/>
                  </a:lnTo>
                  <a:lnTo>
                    <a:pt x="88" y="136"/>
                  </a:lnTo>
                  <a:lnTo>
                    <a:pt x="89" y="118"/>
                  </a:lnTo>
                  <a:lnTo>
                    <a:pt x="99" y="115"/>
                  </a:lnTo>
                  <a:lnTo>
                    <a:pt x="142" y="111"/>
                  </a:lnTo>
                  <a:lnTo>
                    <a:pt x="182" y="138"/>
                  </a:lnTo>
                  <a:lnTo>
                    <a:pt x="182" y="149"/>
                  </a:lnTo>
                  <a:lnTo>
                    <a:pt x="207" y="167"/>
                  </a:lnTo>
                  <a:lnTo>
                    <a:pt x="210" y="159"/>
                  </a:lnTo>
                  <a:lnTo>
                    <a:pt x="233" y="145"/>
                  </a:lnTo>
                  <a:lnTo>
                    <a:pt x="242" y="124"/>
                  </a:lnTo>
                  <a:lnTo>
                    <a:pt x="227" y="122"/>
                  </a:lnTo>
                  <a:lnTo>
                    <a:pt x="210" y="97"/>
                  </a:lnTo>
                  <a:lnTo>
                    <a:pt x="210" y="93"/>
                  </a:lnTo>
                  <a:lnTo>
                    <a:pt x="211" y="92"/>
                  </a:lnTo>
                  <a:lnTo>
                    <a:pt x="172" y="60"/>
                  </a:lnTo>
                  <a:lnTo>
                    <a:pt x="183" y="28"/>
                  </a:lnTo>
                  <a:lnTo>
                    <a:pt x="139" y="35"/>
                  </a:lnTo>
                  <a:lnTo>
                    <a:pt x="116" y="35"/>
                  </a:lnTo>
                  <a:lnTo>
                    <a:pt x="116" y="62"/>
                  </a:lnTo>
                  <a:lnTo>
                    <a:pt x="93" y="62"/>
                  </a:lnTo>
                  <a:lnTo>
                    <a:pt x="93" y="26"/>
                  </a:lnTo>
                  <a:lnTo>
                    <a:pt x="54" y="26"/>
                  </a:lnTo>
                  <a:lnTo>
                    <a:pt x="24" y="0"/>
                  </a:lnTo>
                  <a:lnTo>
                    <a:pt x="3" y="0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19" name="Freeform 215">
              <a:extLst>
                <a:ext uri="{FF2B5EF4-FFF2-40B4-BE49-F238E27FC236}">
                  <a16:creationId xmlns:a16="http://schemas.microsoft.com/office/drawing/2014/main" id="{9784C048-B481-4E56-4F11-5A256AC25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1719"/>
              <a:ext cx="80" cy="29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9" y="3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80" y="23"/>
                </a:cxn>
                <a:cxn ang="0">
                  <a:pos x="53" y="0"/>
                </a:cxn>
              </a:cxnLst>
              <a:rect l="0" t="0" r="r" b="b"/>
              <a:pathLst>
                <a:path w="80" h="29">
                  <a:moveTo>
                    <a:pt x="53" y="0"/>
                  </a:moveTo>
                  <a:lnTo>
                    <a:pt x="9" y="3"/>
                  </a:lnTo>
                  <a:lnTo>
                    <a:pt x="0" y="8"/>
                  </a:lnTo>
                  <a:lnTo>
                    <a:pt x="0" y="29"/>
                  </a:lnTo>
                  <a:lnTo>
                    <a:pt x="80" y="2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0" name="Freeform 216">
              <a:extLst>
                <a:ext uri="{FF2B5EF4-FFF2-40B4-BE49-F238E27FC236}">
                  <a16:creationId xmlns:a16="http://schemas.microsoft.com/office/drawing/2014/main" id="{AE06D3CA-57A9-DD8E-07AA-FDA5D9149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1719"/>
              <a:ext cx="80" cy="29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9" y="3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80" y="23"/>
                </a:cxn>
                <a:cxn ang="0">
                  <a:pos x="53" y="0"/>
                </a:cxn>
              </a:cxnLst>
              <a:rect l="0" t="0" r="r" b="b"/>
              <a:pathLst>
                <a:path w="80" h="29">
                  <a:moveTo>
                    <a:pt x="53" y="0"/>
                  </a:moveTo>
                  <a:lnTo>
                    <a:pt x="9" y="3"/>
                  </a:lnTo>
                  <a:lnTo>
                    <a:pt x="0" y="8"/>
                  </a:lnTo>
                  <a:lnTo>
                    <a:pt x="0" y="29"/>
                  </a:lnTo>
                  <a:lnTo>
                    <a:pt x="80" y="2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1" name="Freeform 217">
              <a:extLst>
                <a:ext uri="{FF2B5EF4-FFF2-40B4-BE49-F238E27FC236}">
                  <a16:creationId xmlns:a16="http://schemas.microsoft.com/office/drawing/2014/main" id="{251A21FE-04E1-8872-5E30-88D685D4D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090"/>
              <a:ext cx="197" cy="167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16" y="8"/>
                </a:cxn>
                <a:cxn ang="0">
                  <a:pos x="82" y="8"/>
                </a:cxn>
                <a:cxn ang="0">
                  <a:pos x="68" y="21"/>
                </a:cxn>
                <a:cxn ang="0">
                  <a:pos x="46" y="25"/>
                </a:cxn>
                <a:cxn ang="0">
                  <a:pos x="33" y="25"/>
                </a:cxn>
                <a:cxn ang="0">
                  <a:pos x="40" y="49"/>
                </a:cxn>
                <a:cxn ang="0">
                  <a:pos x="37" y="63"/>
                </a:cxn>
                <a:cxn ang="0">
                  <a:pos x="30" y="60"/>
                </a:cxn>
                <a:cxn ang="0">
                  <a:pos x="24" y="40"/>
                </a:cxn>
                <a:cxn ang="0">
                  <a:pos x="9" y="25"/>
                </a:cxn>
                <a:cxn ang="0">
                  <a:pos x="0" y="37"/>
                </a:cxn>
                <a:cxn ang="0">
                  <a:pos x="0" y="67"/>
                </a:cxn>
                <a:cxn ang="0">
                  <a:pos x="33" y="113"/>
                </a:cxn>
                <a:cxn ang="0">
                  <a:pos x="48" y="147"/>
                </a:cxn>
                <a:cxn ang="0">
                  <a:pos x="63" y="167"/>
                </a:cxn>
                <a:cxn ang="0">
                  <a:pos x="70" y="162"/>
                </a:cxn>
                <a:cxn ang="0">
                  <a:pos x="65" y="148"/>
                </a:cxn>
                <a:cxn ang="0">
                  <a:pos x="52" y="110"/>
                </a:cxn>
                <a:cxn ang="0">
                  <a:pos x="68" y="86"/>
                </a:cxn>
                <a:cxn ang="0">
                  <a:pos x="82" y="85"/>
                </a:cxn>
                <a:cxn ang="0">
                  <a:pos x="96" y="94"/>
                </a:cxn>
                <a:cxn ang="0">
                  <a:pos x="125" y="106"/>
                </a:cxn>
                <a:cxn ang="0">
                  <a:pos x="154" y="134"/>
                </a:cxn>
                <a:cxn ang="0">
                  <a:pos x="176" y="147"/>
                </a:cxn>
                <a:cxn ang="0">
                  <a:pos x="190" y="147"/>
                </a:cxn>
                <a:cxn ang="0">
                  <a:pos x="197" y="106"/>
                </a:cxn>
                <a:cxn ang="0">
                  <a:pos x="182" y="98"/>
                </a:cxn>
                <a:cxn ang="0">
                  <a:pos x="182" y="75"/>
                </a:cxn>
                <a:cxn ang="0">
                  <a:pos x="185" y="75"/>
                </a:cxn>
                <a:cxn ang="0">
                  <a:pos x="143" y="1"/>
                </a:cxn>
                <a:cxn ang="0">
                  <a:pos x="139" y="0"/>
                </a:cxn>
              </a:cxnLst>
              <a:rect l="0" t="0" r="r" b="b"/>
              <a:pathLst>
                <a:path w="197" h="167">
                  <a:moveTo>
                    <a:pt x="139" y="0"/>
                  </a:moveTo>
                  <a:lnTo>
                    <a:pt x="116" y="8"/>
                  </a:lnTo>
                  <a:lnTo>
                    <a:pt x="82" y="8"/>
                  </a:lnTo>
                  <a:lnTo>
                    <a:pt x="68" y="21"/>
                  </a:lnTo>
                  <a:lnTo>
                    <a:pt x="46" y="25"/>
                  </a:lnTo>
                  <a:lnTo>
                    <a:pt x="33" y="25"/>
                  </a:lnTo>
                  <a:lnTo>
                    <a:pt x="40" y="49"/>
                  </a:lnTo>
                  <a:lnTo>
                    <a:pt x="37" y="63"/>
                  </a:lnTo>
                  <a:lnTo>
                    <a:pt x="30" y="60"/>
                  </a:lnTo>
                  <a:lnTo>
                    <a:pt x="24" y="40"/>
                  </a:lnTo>
                  <a:lnTo>
                    <a:pt x="9" y="25"/>
                  </a:lnTo>
                  <a:lnTo>
                    <a:pt x="0" y="37"/>
                  </a:lnTo>
                  <a:lnTo>
                    <a:pt x="0" y="67"/>
                  </a:lnTo>
                  <a:lnTo>
                    <a:pt x="33" y="113"/>
                  </a:lnTo>
                  <a:lnTo>
                    <a:pt x="48" y="147"/>
                  </a:lnTo>
                  <a:lnTo>
                    <a:pt x="63" y="167"/>
                  </a:lnTo>
                  <a:lnTo>
                    <a:pt x="70" y="162"/>
                  </a:lnTo>
                  <a:lnTo>
                    <a:pt x="65" y="148"/>
                  </a:lnTo>
                  <a:lnTo>
                    <a:pt x="52" y="110"/>
                  </a:lnTo>
                  <a:lnTo>
                    <a:pt x="68" y="86"/>
                  </a:lnTo>
                  <a:lnTo>
                    <a:pt x="82" y="85"/>
                  </a:lnTo>
                  <a:lnTo>
                    <a:pt x="96" y="94"/>
                  </a:lnTo>
                  <a:lnTo>
                    <a:pt x="125" y="106"/>
                  </a:lnTo>
                  <a:lnTo>
                    <a:pt x="154" y="134"/>
                  </a:lnTo>
                  <a:lnTo>
                    <a:pt x="176" y="147"/>
                  </a:lnTo>
                  <a:lnTo>
                    <a:pt x="190" y="147"/>
                  </a:lnTo>
                  <a:lnTo>
                    <a:pt x="197" y="106"/>
                  </a:lnTo>
                  <a:lnTo>
                    <a:pt x="182" y="98"/>
                  </a:lnTo>
                  <a:lnTo>
                    <a:pt x="182" y="75"/>
                  </a:lnTo>
                  <a:lnTo>
                    <a:pt x="185" y="75"/>
                  </a:lnTo>
                  <a:lnTo>
                    <a:pt x="143" y="1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2" name="Freeform 218">
              <a:extLst>
                <a:ext uri="{FF2B5EF4-FFF2-40B4-BE49-F238E27FC236}">
                  <a16:creationId xmlns:a16="http://schemas.microsoft.com/office/drawing/2014/main" id="{91E4FF45-78B9-B7E5-61E1-C9CFCF863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090"/>
              <a:ext cx="197" cy="167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16" y="8"/>
                </a:cxn>
                <a:cxn ang="0">
                  <a:pos x="82" y="8"/>
                </a:cxn>
                <a:cxn ang="0">
                  <a:pos x="68" y="21"/>
                </a:cxn>
                <a:cxn ang="0">
                  <a:pos x="46" y="25"/>
                </a:cxn>
                <a:cxn ang="0">
                  <a:pos x="33" y="25"/>
                </a:cxn>
                <a:cxn ang="0">
                  <a:pos x="40" y="49"/>
                </a:cxn>
                <a:cxn ang="0">
                  <a:pos x="37" y="63"/>
                </a:cxn>
                <a:cxn ang="0">
                  <a:pos x="30" y="60"/>
                </a:cxn>
                <a:cxn ang="0">
                  <a:pos x="24" y="40"/>
                </a:cxn>
                <a:cxn ang="0">
                  <a:pos x="9" y="25"/>
                </a:cxn>
                <a:cxn ang="0">
                  <a:pos x="0" y="37"/>
                </a:cxn>
                <a:cxn ang="0">
                  <a:pos x="0" y="67"/>
                </a:cxn>
                <a:cxn ang="0">
                  <a:pos x="33" y="113"/>
                </a:cxn>
                <a:cxn ang="0">
                  <a:pos x="48" y="147"/>
                </a:cxn>
                <a:cxn ang="0">
                  <a:pos x="63" y="167"/>
                </a:cxn>
                <a:cxn ang="0">
                  <a:pos x="70" y="162"/>
                </a:cxn>
                <a:cxn ang="0">
                  <a:pos x="65" y="148"/>
                </a:cxn>
                <a:cxn ang="0">
                  <a:pos x="52" y="110"/>
                </a:cxn>
                <a:cxn ang="0">
                  <a:pos x="68" y="86"/>
                </a:cxn>
                <a:cxn ang="0">
                  <a:pos x="82" y="85"/>
                </a:cxn>
                <a:cxn ang="0">
                  <a:pos x="96" y="94"/>
                </a:cxn>
                <a:cxn ang="0">
                  <a:pos x="125" y="106"/>
                </a:cxn>
                <a:cxn ang="0">
                  <a:pos x="154" y="134"/>
                </a:cxn>
                <a:cxn ang="0">
                  <a:pos x="176" y="147"/>
                </a:cxn>
                <a:cxn ang="0">
                  <a:pos x="190" y="147"/>
                </a:cxn>
                <a:cxn ang="0">
                  <a:pos x="197" y="106"/>
                </a:cxn>
                <a:cxn ang="0">
                  <a:pos x="182" y="98"/>
                </a:cxn>
                <a:cxn ang="0">
                  <a:pos x="182" y="75"/>
                </a:cxn>
                <a:cxn ang="0">
                  <a:pos x="185" y="75"/>
                </a:cxn>
                <a:cxn ang="0">
                  <a:pos x="143" y="1"/>
                </a:cxn>
                <a:cxn ang="0">
                  <a:pos x="139" y="0"/>
                </a:cxn>
              </a:cxnLst>
              <a:rect l="0" t="0" r="r" b="b"/>
              <a:pathLst>
                <a:path w="197" h="167">
                  <a:moveTo>
                    <a:pt x="139" y="0"/>
                  </a:moveTo>
                  <a:lnTo>
                    <a:pt x="116" y="8"/>
                  </a:lnTo>
                  <a:lnTo>
                    <a:pt x="82" y="8"/>
                  </a:lnTo>
                  <a:lnTo>
                    <a:pt x="68" y="21"/>
                  </a:lnTo>
                  <a:lnTo>
                    <a:pt x="46" y="25"/>
                  </a:lnTo>
                  <a:lnTo>
                    <a:pt x="33" y="25"/>
                  </a:lnTo>
                  <a:lnTo>
                    <a:pt x="40" y="49"/>
                  </a:lnTo>
                  <a:lnTo>
                    <a:pt x="37" y="63"/>
                  </a:lnTo>
                  <a:lnTo>
                    <a:pt x="30" y="60"/>
                  </a:lnTo>
                  <a:lnTo>
                    <a:pt x="24" y="40"/>
                  </a:lnTo>
                  <a:lnTo>
                    <a:pt x="9" y="25"/>
                  </a:lnTo>
                  <a:lnTo>
                    <a:pt x="0" y="37"/>
                  </a:lnTo>
                  <a:lnTo>
                    <a:pt x="0" y="67"/>
                  </a:lnTo>
                  <a:lnTo>
                    <a:pt x="33" y="113"/>
                  </a:lnTo>
                  <a:lnTo>
                    <a:pt x="48" y="147"/>
                  </a:lnTo>
                  <a:lnTo>
                    <a:pt x="63" y="167"/>
                  </a:lnTo>
                  <a:lnTo>
                    <a:pt x="70" y="162"/>
                  </a:lnTo>
                  <a:lnTo>
                    <a:pt x="65" y="148"/>
                  </a:lnTo>
                  <a:lnTo>
                    <a:pt x="52" y="110"/>
                  </a:lnTo>
                  <a:lnTo>
                    <a:pt x="68" y="86"/>
                  </a:lnTo>
                  <a:lnTo>
                    <a:pt x="82" y="85"/>
                  </a:lnTo>
                  <a:lnTo>
                    <a:pt x="96" y="94"/>
                  </a:lnTo>
                  <a:lnTo>
                    <a:pt x="125" y="106"/>
                  </a:lnTo>
                  <a:lnTo>
                    <a:pt x="154" y="134"/>
                  </a:lnTo>
                  <a:lnTo>
                    <a:pt x="176" y="147"/>
                  </a:lnTo>
                  <a:lnTo>
                    <a:pt x="190" y="147"/>
                  </a:lnTo>
                  <a:lnTo>
                    <a:pt x="197" y="106"/>
                  </a:lnTo>
                  <a:lnTo>
                    <a:pt x="182" y="98"/>
                  </a:lnTo>
                  <a:lnTo>
                    <a:pt x="182" y="75"/>
                  </a:lnTo>
                  <a:lnTo>
                    <a:pt x="185" y="75"/>
                  </a:lnTo>
                  <a:lnTo>
                    <a:pt x="143" y="1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3" name="Freeform 219">
              <a:extLst>
                <a:ext uri="{FF2B5EF4-FFF2-40B4-BE49-F238E27FC236}">
                  <a16:creationId xmlns:a16="http://schemas.microsoft.com/office/drawing/2014/main" id="{91C029CD-A0AE-3B29-F381-F14C967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1938"/>
              <a:ext cx="309" cy="189"/>
            </a:xfrm>
            <a:custGeom>
              <a:avLst/>
              <a:gdLst/>
              <a:ahLst/>
              <a:cxnLst>
                <a:cxn ang="0">
                  <a:pos x="297" y="102"/>
                </a:cxn>
                <a:cxn ang="0">
                  <a:pos x="301" y="76"/>
                </a:cxn>
                <a:cxn ang="0">
                  <a:pos x="285" y="62"/>
                </a:cxn>
                <a:cxn ang="0">
                  <a:pos x="265" y="62"/>
                </a:cxn>
                <a:cxn ang="0">
                  <a:pos x="241" y="36"/>
                </a:cxn>
                <a:cxn ang="0">
                  <a:pos x="221" y="31"/>
                </a:cxn>
                <a:cxn ang="0">
                  <a:pos x="206" y="36"/>
                </a:cxn>
                <a:cxn ang="0">
                  <a:pos x="199" y="35"/>
                </a:cxn>
                <a:cxn ang="0">
                  <a:pos x="207" y="8"/>
                </a:cxn>
                <a:cxn ang="0">
                  <a:pos x="197" y="4"/>
                </a:cxn>
                <a:cxn ang="0">
                  <a:pos x="174" y="15"/>
                </a:cxn>
                <a:cxn ang="0">
                  <a:pos x="147" y="17"/>
                </a:cxn>
                <a:cxn ang="0">
                  <a:pos x="120" y="62"/>
                </a:cxn>
                <a:cxn ang="0">
                  <a:pos x="111" y="58"/>
                </a:cxn>
                <a:cxn ang="0">
                  <a:pos x="106" y="45"/>
                </a:cxn>
                <a:cxn ang="0">
                  <a:pos x="73" y="1"/>
                </a:cxn>
                <a:cxn ang="0">
                  <a:pos x="38" y="0"/>
                </a:cxn>
                <a:cxn ang="0">
                  <a:pos x="10" y="21"/>
                </a:cxn>
                <a:cxn ang="0">
                  <a:pos x="9" y="45"/>
                </a:cxn>
                <a:cxn ang="0">
                  <a:pos x="0" y="62"/>
                </a:cxn>
                <a:cxn ang="0">
                  <a:pos x="37" y="136"/>
                </a:cxn>
                <a:cxn ang="0">
                  <a:pos x="72" y="167"/>
                </a:cxn>
                <a:cxn ang="0">
                  <a:pos x="120" y="167"/>
                </a:cxn>
                <a:cxn ang="0">
                  <a:pos x="141" y="189"/>
                </a:cxn>
                <a:cxn ang="0">
                  <a:pos x="254" y="189"/>
                </a:cxn>
                <a:cxn ang="0">
                  <a:pos x="270" y="159"/>
                </a:cxn>
                <a:cxn ang="0">
                  <a:pos x="287" y="156"/>
                </a:cxn>
                <a:cxn ang="0">
                  <a:pos x="309" y="118"/>
                </a:cxn>
                <a:cxn ang="0">
                  <a:pos x="297" y="102"/>
                </a:cxn>
              </a:cxnLst>
              <a:rect l="0" t="0" r="r" b="b"/>
              <a:pathLst>
                <a:path w="309" h="189">
                  <a:moveTo>
                    <a:pt x="297" y="102"/>
                  </a:moveTo>
                  <a:lnTo>
                    <a:pt x="301" y="76"/>
                  </a:lnTo>
                  <a:lnTo>
                    <a:pt x="285" y="62"/>
                  </a:lnTo>
                  <a:lnTo>
                    <a:pt x="265" y="62"/>
                  </a:lnTo>
                  <a:lnTo>
                    <a:pt x="241" y="36"/>
                  </a:lnTo>
                  <a:lnTo>
                    <a:pt x="221" y="31"/>
                  </a:lnTo>
                  <a:lnTo>
                    <a:pt x="206" y="36"/>
                  </a:lnTo>
                  <a:lnTo>
                    <a:pt x="199" y="35"/>
                  </a:lnTo>
                  <a:lnTo>
                    <a:pt x="207" y="8"/>
                  </a:lnTo>
                  <a:lnTo>
                    <a:pt x="197" y="4"/>
                  </a:lnTo>
                  <a:lnTo>
                    <a:pt x="174" y="15"/>
                  </a:lnTo>
                  <a:lnTo>
                    <a:pt x="147" y="17"/>
                  </a:lnTo>
                  <a:lnTo>
                    <a:pt x="120" y="62"/>
                  </a:lnTo>
                  <a:lnTo>
                    <a:pt x="111" y="58"/>
                  </a:lnTo>
                  <a:lnTo>
                    <a:pt x="106" y="45"/>
                  </a:lnTo>
                  <a:lnTo>
                    <a:pt x="73" y="1"/>
                  </a:lnTo>
                  <a:lnTo>
                    <a:pt x="38" y="0"/>
                  </a:lnTo>
                  <a:lnTo>
                    <a:pt x="10" y="21"/>
                  </a:lnTo>
                  <a:lnTo>
                    <a:pt x="9" y="45"/>
                  </a:lnTo>
                  <a:lnTo>
                    <a:pt x="0" y="62"/>
                  </a:lnTo>
                  <a:lnTo>
                    <a:pt x="37" y="136"/>
                  </a:lnTo>
                  <a:lnTo>
                    <a:pt x="72" y="167"/>
                  </a:lnTo>
                  <a:lnTo>
                    <a:pt x="120" y="167"/>
                  </a:lnTo>
                  <a:lnTo>
                    <a:pt x="141" y="189"/>
                  </a:lnTo>
                  <a:lnTo>
                    <a:pt x="254" y="189"/>
                  </a:lnTo>
                  <a:lnTo>
                    <a:pt x="270" y="159"/>
                  </a:lnTo>
                  <a:lnTo>
                    <a:pt x="287" y="156"/>
                  </a:lnTo>
                  <a:lnTo>
                    <a:pt x="309" y="118"/>
                  </a:lnTo>
                  <a:lnTo>
                    <a:pt x="297" y="1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4" name="Freeform 220">
              <a:extLst>
                <a:ext uri="{FF2B5EF4-FFF2-40B4-BE49-F238E27FC236}">
                  <a16:creationId xmlns:a16="http://schemas.microsoft.com/office/drawing/2014/main" id="{0BF84075-58CA-0D36-9037-29445303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1938"/>
              <a:ext cx="309" cy="189"/>
            </a:xfrm>
            <a:custGeom>
              <a:avLst/>
              <a:gdLst/>
              <a:ahLst/>
              <a:cxnLst>
                <a:cxn ang="0">
                  <a:pos x="297" y="102"/>
                </a:cxn>
                <a:cxn ang="0">
                  <a:pos x="301" y="76"/>
                </a:cxn>
                <a:cxn ang="0">
                  <a:pos x="285" y="62"/>
                </a:cxn>
                <a:cxn ang="0">
                  <a:pos x="265" y="62"/>
                </a:cxn>
                <a:cxn ang="0">
                  <a:pos x="241" y="36"/>
                </a:cxn>
                <a:cxn ang="0">
                  <a:pos x="221" y="31"/>
                </a:cxn>
                <a:cxn ang="0">
                  <a:pos x="206" y="36"/>
                </a:cxn>
                <a:cxn ang="0">
                  <a:pos x="199" y="35"/>
                </a:cxn>
                <a:cxn ang="0">
                  <a:pos x="207" y="8"/>
                </a:cxn>
                <a:cxn ang="0">
                  <a:pos x="197" y="4"/>
                </a:cxn>
                <a:cxn ang="0">
                  <a:pos x="174" y="15"/>
                </a:cxn>
                <a:cxn ang="0">
                  <a:pos x="147" y="17"/>
                </a:cxn>
                <a:cxn ang="0">
                  <a:pos x="120" y="62"/>
                </a:cxn>
                <a:cxn ang="0">
                  <a:pos x="111" y="58"/>
                </a:cxn>
                <a:cxn ang="0">
                  <a:pos x="106" y="45"/>
                </a:cxn>
                <a:cxn ang="0">
                  <a:pos x="73" y="1"/>
                </a:cxn>
                <a:cxn ang="0">
                  <a:pos x="38" y="0"/>
                </a:cxn>
                <a:cxn ang="0">
                  <a:pos x="10" y="21"/>
                </a:cxn>
                <a:cxn ang="0">
                  <a:pos x="9" y="45"/>
                </a:cxn>
                <a:cxn ang="0">
                  <a:pos x="0" y="62"/>
                </a:cxn>
                <a:cxn ang="0">
                  <a:pos x="37" y="136"/>
                </a:cxn>
                <a:cxn ang="0">
                  <a:pos x="72" y="167"/>
                </a:cxn>
                <a:cxn ang="0">
                  <a:pos x="120" y="167"/>
                </a:cxn>
                <a:cxn ang="0">
                  <a:pos x="141" y="189"/>
                </a:cxn>
                <a:cxn ang="0">
                  <a:pos x="254" y="189"/>
                </a:cxn>
                <a:cxn ang="0">
                  <a:pos x="270" y="159"/>
                </a:cxn>
                <a:cxn ang="0">
                  <a:pos x="287" y="156"/>
                </a:cxn>
                <a:cxn ang="0">
                  <a:pos x="309" y="118"/>
                </a:cxn>
                <a:cxn ang="0">
                  <a:pos x="297" y="102"/>
                </a:cxn>
              </a:cxnLst>
              <a:rect l="0" t="0" r="r" b="b"/>
              <a:pathLst>
                <a:path w="309" h="189">
                  <a:moveTo>
                    <a:pt x="297" y="102"/>
                  </a:moveTo>
                  <a:lnTo>
                    <a:pt x="301" y="76"/>
                  </a:lnTo>
                  <a:lnTo>
                    <a:pt x="285" y="62"/>
                  </a:lnTo>
                  <a:lnTo>
                    <a:pt x="265" y="62"/>
                  </a:lnTo>
                  <a:lnTo>
                    <a:pt x="241" y="36"/>
                  </a:lnTo>
                  <a:lnTo>
                    <a:pt x="221" y="31"/>
                  </a:lnTo>
                  <a:lnTo>
                    <a:pt x="206" y="36"/>
                  </a:lnTo>
                  <a:lnTo>
                    <a:pt x="199" y="35"/>
                  </a:lnTo>
                  <a:lnTo>
                    <a:pt x="207" y="8"/>
                  </a:lnTo>
                  <a:lnTo>
                    <a:pt x="197" y="4"/>
                  </a:lnTo>
                  <a:lnTo>
                    <a:pt x="174" y="15"/>
                  </a:lnTo>
                  <a:lnTo>
                    <a:pt x="147" y="17"/>
                  </a:lnTo>
                  <a:lnTo>
                    <a:pt x="120" y="62"/>
                  </a:lnTo>
                  <a:lnTo>
                    <a:pt x="111" y="58"/>
                  </a:lnTo>
                  <a:lnTo>
                    <a:pt x="106" y="45"/>
                  </a:lnTo>
                  <a:lnTo>
                    <a:pt x="73" y="1"/>
                  </a:lnTo>
                  <a:lnTo>
                    <a:pt x="38" y="0"/>
                  </a:lnTo>
                  <a:lnTo>
                    <a:pt x="10" y="21"/>
                  </a:lnTo>
                  <a:lnTo>
                    <a:pt x="9" y="45"/>
                  </a:lnTo>
                  <a:lnTo>
                    <a:pt x="0" y="62"/>
                  </a:lnTo>
                  <a:lnTo>
                    <a:pt x="37" y="136"/>
                  </a:lnTo>
                  <a:lnTo>
                    <a:pt x="72" y="167"/>
                  </a:lnTo>
                  <a:lnTo>
                    <a:pt x="120" y="167"/>
                  </a:lnTo>
                  <a:lnTo>
                    <a:pt x="141" y="189"/>
                  </a:lnTo>
                  <a:lnTo>
                    <a:pt x="254" y="189"/>
                  </a:lnTo>
                  <a:lnTo>
                    <a:pt x="270" y="159"/>
                  </a:lnTo>
                  <a:lnTo>
                    <a:pt x="287" y="156"/>
                  </a:lnTo>
                  <a:lnTo>
                    <a:pt x="309" y="118"/>
                  </a:lnTo>
                  <a:lnTo>
                    <a:pt x="297" y="10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5" name="Freeform 221">
              <a:extLst>
                <a:ext uri="{FF2B5EF4-FFF2-40B4-BE49-F238E27FC236}">
                  <a16:creationId xmlns:a16="http://schemas.microsoft.com/office/drawing/2014/main" id="{30A5C222-1B81-E253-0DC1-35BC332F0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1991"/>
              <a:ext cx="258" cy="216"/>
            </a:xfrm>
            <a:custGeom>
              <a:avLst/>
              <a:gdLst/>
              <a:ahLst/>
              <a:cxnLst>
                <a:cxn ang="0">
                  <a:pos x="190" y="111"/>
                </a:cxn>
                <a:cxn ang="0">
                  <a:pos x="156" y="78"/>
                </a:cxn>
                <a:cxn ang="0">
                  <a:pos x="116" y="6"/>
                </a:cxn>
                <a:cxn ang="0">
                  <a:pos x="104" y="0"/>
                </a:cxn>
                <a:cxn ang="0">
                  <a:pos x="85" y="1"/>
                </a:cxn>
                <a:cxn ang="0">
                  <a:pos x="51" y="60"/>
                </a:cxn>
                <a:cxn ang="0">
                  <a:pos x="16" y="65"/>
                </a:cxn>
                <a:cxn ang="0">
                  <a:pos x="0" y="73"/>
                </a:cxn>
                <a:cxn ang="0">
                  <a:pos x="0" y="96"/>
                </a:cxn>
                <a:cxn ang="0">
                  <a:pos x="4" y="98"/>
                </a:cxn>
                <a:cxn ang="0">
                  <a:pos x="47" y="171"/>
                </a:cxn>
                <a:cxn ang="0">
                  <a:pos x="53" y="168"/>
                </a:cxn>
                <a:cxn ang="0">
                  <a:pos x="75" y="188"/>
                </a:cxn>
                <a:cxn ang="0">
                  <a:pos x="95" y="185"/>
                </a:cxn>
                <a:cxn ang="0">
                  <a:pos x="112" y="214"/>
                </a:cxn>
                <a:cxn ang="0">
                  <a:pos x="129" y="200"/>
                </a:cxn>
                <a:cxn ang="0">
                  <a:pos x="139" y="216"/>
                </a:cxn>
                <a:cxn ang="0">
                  <a:pos x="176" y="198"/>
                </a:cxn>
                <a:cxn ang="0">
                  <a:pos x="184" y="180"/>
                </a:cxn>
                <a:cxn ang="0">
                  <a:pos x="236" y="169"/>
                </a:cxn>
                <a:cxn ang="0">
                  <a:pos x="245" y="164"/>
                </a:cxn>
                <a:cxn ang="0">
                  <a:pos x="245" y="141"/>
                </a:cxn>
                <a:cxn ang="0">
                  <a:pos x="258" y="131"/>
                </a:cxn>
                <a:cxn ang="0">
                  <a:pos x="236" y="111"/>
                </a:cxn>
                <a:cxn ang="0">
                  <a:pos x="190" y="111"/>
                </a:cxn>
              </a:cxnLst>
              <a:rect l="0" t="0" r="r" b="b"/>
              <a:pathLst>
                <a:path w="258" h="216">
                  <a:moveTo>
                    <a:pt x="190" y="111"/>
                  </a:moveTo>
                  <a:lnTo>
                    <a:pt x="156" y="78"/>
                  </a:lnTo>
                  <a:lnTo>
                    <a:pt x="116" y="6"/>
                  </a:lnTo>
                  <a:lnTo>
                    <a:pt x="104" y="0"/>
                  </a:lnTo>
                  <a:lnTo>
                    <a:pt x="85" y="1"/>
                  </a:lnTo>
                  <a:lnTo>
                    <a:pt x="51" y="60"/>
                  </a:lnTo>
                  <a:lnTo>
                    <a:pt x="16" y="65"/>
                  </a:lnTo>
                  <a:lnTo>
                    <a:pt x="0" y="73"/>
                  </a:lnTo>
                  <a:lnTo>
                    <a:pt x="0" y="96"/>
                  </a:lnTo>
                  <a:lnTo>
                    <a:pt x="4" y="98"/>
                  </a:lnTo>
                  <a:lnTo>
                    <a:pt x="47" y="171"/>
                  </a:lnTo>
                  <a:lnTo>
                    <a:pt x="53" y="168"/>
                  </a:lnTo>
                  <a:lnTo>
                    <a:pt x="75" y="188"/>
                  </a:lnTo>
                  <a:lnTo>
                    <a:pt x="95" y="185"/>
                  </a:lnTo>
                  <a:lnTo>
                    <a:pt x="112" y="214"/>
                  </a:lnTo>
                  <a:lnTo>
                    <a:pt x="129" y="200"/>
                  </a:lnTo>
                  <a:lnTo>
                    <a:pt x="139" y="216"/>
                  </a:lnTo>
                  <a:lnTo>
                    <a:pt x="176" y="198"/>
                  </a:lnTo>
                  <a:lnTo>
                    <a:pt x="184" y="180"/>
                  </a:lnTo>
                  <a:lnTo>
                    <a:pt x="236" y="169"/>
                  </a:lnTo>
                  <a:lnTo>
                    <a:pt x="245" y="164"/>
                  </a:lnTo>
                  <a:lnTo>
                    <a:pt x="245" y="141"/>
                  </a:lnTo>
                  <a:lnTo>
                    <a:pt x="258" y="131"/>
                  </a:lnTo>
                  <a:lnTo>
                    <a:pt x="236" y="111"/>
                  </a:lnTo>
                  <a:lnTo>
                    <a:pt x="190" y="11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6" name="Freeform 222">
              <a:extLst>
                <a:ext uri="{FF2B5EF4-FFF2-40B4-BE49-F238E27FC236}">
                  <a16:creationId xmlns:a16="http://schemas.microsoft.com/office/drawing/2014/main" id="{0A4A6B92-0F01-F75C-83B5-B9985CDBA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1991"/>
              <a:ext cx="258" cy="216"/>
            </a:xfrm>
            <a:custGeom>
              <a:avLst/>
              <a:gdLst/>
              <a:ahLst/>
              <a:cxnLst>
                <a:cxn ang="0">
                  <a:pos x="190" y="111"/>
                </a:cxn>
                <a:cxn ang="0">
                  <a:pos x="156" y="78"/>
                </a:cxn>
                <a:cxn ang="0">
                  <a:pos x="116" y="6"/>
                </a:cxn>
                <a:cxn ang="0">
                  <a:pos x="104" y="0"/>
                </a:cxn>
                <a:cxn ang="0">
                  <a:pos x="85" y="1"/>
                </a:cxn>
                <a:cxn ang="0">
                  <a:pos x="51" y="60"/>
                </a:cxn>
                <a:cxn ang="0">
                  <a:pos x="16" y="65"/>
                </a:cxn>
                <a:cxn ang="0">
                  <a:pos x="0" y="73"/>
                </a:cxn>
                <a:cxn ang="0">
                  <a:pos x="0" y="96"/>
                </a:cxn>
                <a:cxn ang="0">
                  <a:pos x="4" y="98"/>
                </a:cxn>
                <a:cxn ang="0">
                  <a:pos x="47" y="171"/>
                </a:cxn>
                <a:cxn ang="0">
                  <a:pos x="53" y="168"/>
                </a:cxn>
                <a:cxn ang="0">
                  <a:pos x="75" y="188"/>
                </a:cxn>
                <a:cxn ang="0">
                  <a:pos x="95" y="185"/>
                </a:cxn>
                <a:cxn ang="0">
                  <a:pos x="112" y="214"/>
                </a:cxn>
                <a:cxn ang="0">
                  <a:pos x="129" y="200"/>
                </a:cxn>
                <a:cxn ang="0">
                  <a:pos x="139" y="216"/>
                </a:cxn>
                <a:cxn ang="0">
                  <a:pos x="176" y="198"/>
                </a:cxn>
                <a:cxn ang="0">
                  <a:pos x="184" y="180"/>
                </a:cxn>
                <a:cxn ang="0">
                  <a:pos x="236" y="169"/>
                </a:cxn>
                <a:cxn ang="0">
                  <a:pos x="245" y="164"/>
                </a:cxn>
                <a:cxn ang="0">
                  <a:pos x="245" y="141"/>
                </a:cxn>
                <a:cxn ang="0">
                  <a:pos x="258" y="131"/>
                </a:cxn>
                <a:cxn ang="0">
                  <a:pos x="236" y="111"/>
                </a:cxn>
                <a:cxn ang="0">
                  <a:pos x="190" y="111"/>
                </a:cxn>
              </a:cxnLst>
              <a:rect l="0" t="0" r="r" b="b"/>
              <a:pathLst>
                <a:path w="258" h="216">
                  <a:moveTo>
                    <a:pt x="190" y="111"/>
                  </a:moveTo>
                  <a:lnTo>
                    <a:pt x="156" y="78"/>
                  </a:lnTo>
                  <a:lnTo>
                    <a:pt x="116" y="6"/>
                  </a:lnTo>
                  <a:lnTo>
                    <a:pt x="104" y="0"/>
                  </a:lnTo>
                  <a:lnTo>
                    <a:pt x="85" y="1"/>
                  </a:lnTo>
                  <a:lnTo>
                    <a:pt x="51" y="60"/>
                  </a:lnTo>
                  <a:lnTo>
                    <a:pt x="16" y="65"/>
                  </a:lnTo>
                  <a:lnTo>
                    <a:pt x="0" y="73"/>
                  </a:lnTo>
                  <a:lnTo>
                    <a:pt x="0" y="96"/>
                  </a:lnTo>
                  <a:lnTo>
                    <a:pt x="4" y="98"/>
                  </a:lnTo>
                  <a:lnTo>
                    <a:pt x="47" y="171"/>
                  </a:lnTo>
                  <a:lnTo>
                    <a:pt x="53" y="168"/>
                  </a:lnTo>
                  <a:lnTo>
                    <a:pt x="75" y="188"/>
                  </a:lnTo>
                  <a:lnTo>
                    <a:pt x="95" y="185"/>
                  </a:lnTo>
                  <a:lnTo>
                    <a:pt x="112" y="214"/>
                  </a:lnTo>
                  <a:lnTo>
                    <a:pt x="129" y="200"/>
                  </a:lnTo>
                  <a:lnTo>
                    <a:pt x="139" y="216"/>
                  </a:lnTo>
                  <a:lnTo>
                    <a:pt x="176" y="198"/>
                  </a:lnTo>
                  <a:lnTo>
                    <a:pt x="184" y="180"/>
                  </a:lnTo>
                  <a:lnTo>
                    <a:pt x="236" y="169"/>
                  </a:lnTo>
                  <a:lnTo>
                    <a:pt x="245" y="164"/>
                  </a:lnTo>
                  <a:lnTo>
                    <a:pt x="245" y="141"/>
                  </a:lnTo>
                  <a:lnTo>
                    <a:pt x="258" y="131"/>
                  </a:lnTo>
                  <a:lnTo>
                    <a:pt x="236" y="111"/>
                  </a:lnTo>
                  <a:lnTo>
                    <a:pt x="190" y="111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7" name="Freeform 223">
              <a:extLst>
                <a:ext uri="{FF2B5EF4-FFF2-40B4-BE49-F238E27FC236}">
                  <a16:creationId xmlns:a16="http://schemas.microsoft.com/office/drawing/2014/main" id="{124EA8FD-0625-A049-9C80-DB99341E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1732"/>
              <a:ext cx="105" cy="68"/>
            </a:xfrm>
            <a:custGeom>
              <a:avLst/>
              <a:gdLst/>
              <a:ahLst/>
              <a:cxnLst>
                <a:cxn ang="0">
                  <a:pos x="105" y="9"/>
                </a:cxn>
                <a:cxn ang="0">
                  <a:pos x="33" y="0"/>
                </a:cxn>
                <a:cxn ang="0">
                  <a:pos x="25" y="23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1" y="56"/>
                </a:cxn>
                <a:cxn ang="0">
                  <a:pos x="11" y="68"/>
                </a:cxn>
                <a:cxn ang="0">
                  <a:pos x="48" y="48"/>
                </a:cxn>
                <a:cxn ang="0">
                  <a:pos x="105" y="9"/>
                </a:cxn>
              </a:cxnLst>
              <a:rect l="0" t="0" r="r" b="b"/>
              <a:pathLst>
                <a:path w="105" h="68">
                  <a:moveTo>
                    <a:pt x="105" y="9"/>
                  </a:moveTo>
                  <a:lnTo>
                    <a:pt x="33" y="0"/>
                  </a:lnTo>
                  <a:lnTo>
                    <a:pt x="25" y="23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1" y="56"/>
                  </a:lnTo>
                  <a:lnTo>
                    <a:pt x="11" y="68"/>
                  </a:lnTo>
                  <a:lnTo>
                    <a:pt x="48" y="48"/>
                  </a:lnTo>
                  <a:lnTo>
                    <a:pt x="105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8" name="Freeform 224">
              <a:extLst>
                <a:ext uri="{FF2B5EF4-FFF2-40B4-BE49-F238E27FC236}">
                  <a16:creationId xmlns:a16="http://schemas.microsoft.com/office/drawing/2014/main" id="{80183B36-4D28-ED4A-3835-9E8A6E6B5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1732"/>
              <a:ext cx="105" cy="68"/>
            </a:xfrm>
            <a:custGeom>
              <a:avLst/>
              <a:gdLst/>
              <a:ahLst/>
              <a:cxnLst>
                <a:cxn ang="0">
                  <a:pos x="105" y="9"/>
                </a:cxn>
                <a:cxn ang="0">
                  <a:pos x="33" y="0"/>
                </a:cxn>
                <a:cxn ang="0">
                  <a:pos x="25" y="23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1" y="56"/>
                </a:cxn>
                <a:cxn ang="0">
                  <a:pos x="11" y="68"/>
                </a:cxn>
                <a:cxn ang="0">
                  <a:pos x="48" y="48"/>
                </a:cxn>
                <a:cxn ang="0">
                  <a:pos x="105" y="9"/>
                </a:cxn>
              </a:cxnLst>
              <a:rect l="0" t="0" r="r" b="b"/>
              <a:pathLst>
                <a:path w="105" h="68">
                  <a:moveTo>
                    <a:pt x="105" y="9"/>
                  </a:moveTo>
                  <a:lnTo>
                    <a:pt x="33" y="0"/>
                  </a:lnTo>
                  <a:lnTo>
                    <a:pt x="25" y="23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1" y="56"/>
                  </a:lnTo>
                  <a:lnTo>
                    <a:pt x="11" y="68"/>
                  </a:lnTo>
                  <a:lnTo>
                    <a:pt x="48" y="48"/>
                  </a:lnTo>
                  <a:lnTo>
                    <a:pt x="105" y="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9" name="Freeform 225">
              <a:extLst>
                <a:ext uri="{FF2B5EF4-FFF2-40B4-BE49-F238E27FC236}">
                  <a16:creationId xmlns:a16="http://schemas.microsoft.com/office/drawing/2014/main" id="{26BFC3CE-0306-983C-1F1B-83257F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1711"/>
              <a:ext cx="130" cy="93"/>
            </a:xfrm>
            <a:custGeom>
              <a:avLst/>
              <a:gdLst/>
              <a:ahLst/>
              <a:cxnLst>
                <a:cxn ang="0">
                  <a:pos x="62" y="86"/>
                </a:cxn>
                <a:cxn ang="0">
                  <a:pos x="70" y="81"/>
                </a:cxn>
                <a:cxn ang="0">
                  <a:pos x="78" y="93"/>
                </a:cxn>
                <a:cxn ang="0">
                  <a:pos x="121" y="70"/>
                </a:cxn>
                <a:cxn ang="0">
                  <a:pos x="126" y="66"/>
                </a:cxn>
                <a:cxn ang="0">
                  <a:pos x="116" y="53"/>
                </a:cxn>
                <a:cxn ang="0">
                  <a:pos x="130" y="37"/>
                </a:cxn>
                <a:cxn ang="0">
                  <a:pos x="99" y="22"/>
                </a:cxn>
                <a:cxn ang="0">
                  <a:pos x="82" y="17"/>
                </a:cxn>
                <a:cxn ang="0">
                  <a:pos x="70" y="3"/>
                </a:cxn>
                <a:cxn ang="0">
                  <a:pos x="43" y="0"/>
                </a:cxn>
                <a:cxn ang="0">
                  <a:pos x="17" y="3"/>
                </a:cxn>
                <a:cxn ang="0">
                  <a:pos x="0" y="30"/>
                </a:cxn>
                <a:cxn ang="0">
                  <a:pos x="0" y="70"/>
                </a:cxn>
                <a:cxn ang="0">
                  <a:pos x="24" y="70"/>
                </a:cxn>
                <a:cxn ang="0">
                  <a:pos x="34" y="93"/>
                </a:cxn>
                <a:cxn ang="0">
                  <a:pos x="42" y="88"/>
                </a:cxn>
                <a:cxn ang="0">
                  <a:pos x="62" y="86"/>
                </a:cxn>
              </a:cxnLst>
              <a:rect l="0" t="0" r="r" b="b"/>
              <a:pathLst>
                <a:path w="130" h="93">
                  <a:moveTo>
                    <a:pt x="62" y="86"/>
                  </a:moveTo>
                  <a:lnTo>
                    <a:pt x="70" y="81"/>
                  </a:lnTo>
                  <a:lnTo>
                    <a:pt x="78" y="93"/>
                  </a:lnTo>
                  <a:lnTo>
                    <a:pt x="121" y="70"/>
                  </a:lnTo>
                  <a:lnTo>
                    <a:pt x="126" y="66"/>
                  </a:lnTo>
                  <a:lnTo>
                    <a:pt x="116" y="53"/>
                  </a:lnTo>
                  <a:lnTo>
                    <a:pt x="130" y="37"/>
                  </a:lnTo>
                  <a:lnTo>
                    <a:pt x="99" y="22"/>
                  </a:lnTo>
                  <a:lnTo>
                    <a:pt x="82" y="17"/>
                  </a:lnTo>
                  <a:lnTo>
                    <a:pt x="70" y="3"/>
                  </a:lnTo>
                  <a:lnTo>
                    <a:pt x="43" y="0"/>
                  </a:lnTo>
                  <a:lnTo>
                    <a:pt x="17" y="3"/>
                  </a:lnTo>
                  <a:lnTo>
                    <a:pt x="0" y="30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34" y="93"/>
                  </a:lnTo>
                  <a:lnTo>
                    <a:pt x="42" y="88"/>
                  </a:lnTo>
                  <a:lnTo>
                    <a:pt x="62" y="8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0" name="Freeform 226">
              <a:extLst>
                <a:ext uri="{FF2B5EF4-FFF2-40B4-BE49-F238E27FC236}">
                  <a16:creationId xmlns:a16="http://schemas.microsoft.com/office/drawing/2014/main" id="{52A8EB15-3F16-8CA1-0378-C5D226EB9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1711"/>
              <a:ext cx="130" cy="93"/>
            </a:xfrm>
            <a:custGeom>
              <a:avLst/>
              <a:gdLst/>
              <a:ahLst/>
              <a:cxnLst>
                <a:cxn ang="0">
                  <a:pos x="62" y="86"/>
                </a:cxn>
                <a:cxn ang="0">
                  <a:pos x="70" y="81"/>
                </a:cxn>
                <a:cxn ang="0">
                  <a:pos x="78" y="93"/>
                </a:cxn>
                <a:cxn ang="0">
                  <a:pos x="121" y="70"/>
                </a:cxn>
                <a:cxn ang="0">
                  <a:pos x="126" y="66"/>
                </a:cxn>
                <a:cxn ang="0">
                  <a:pos x="116" y="53"/>
                </a:cxn>
                <a:cxn ang="0">
                  <a:pos x="130" y="37"/>
                </a:cxn>
                <a:cxn ang="0">
                  <a:pos x="99" y="22"/>
                </a:cxn>
                <a:cxn ang="0">
                  <a:pos x="82" y="17"/>
                </a:cxn>
                <a:cxn ang="0">
                  <a:pos x="70" y="3"/>
                </a:cxn>
                <a:cxn ang="0">
                  <a:pos x="43" y="0"/>
                </a:cxn>
                <a:cxn ang="0">
                  <a:pos x="17" y="3"/>
                </a:cxn>
                <a:cxn ang="0">
                  <a:pos x="0" y="30"/>
                </a:cxn>
                <a:cxn ang="0">
                  <a:pos x="0" y="70"/>
                </a:cxn>
                <a:cxn ang="0">
                  <a:pos x="24" y="70"/>
                </a:cxn>
                <a:cxn ang="0">
                  <a:pos x="34" y="93"/>
                </a:cxn>
                <a:cxn ang="0">
                  <a:pos x="42" y="88"/>
                </a:cxn>
                <a:cxn ang="0">
                  <a:pos x="62" y="86"/>
                </a:cxn>
              </a:cxnLst>
              <a:rect l="0" t="0" r="r" b="b"/>
              <a:pathLst>
                <a:path w="130" h="93">
                  <a:moveTo>
                    <a:pt x="62" y="86"/>
                  </a:moveTo>
                  <a:lnTo>
                    <a:pt x="70" y="81"/>
                  </a:lnTo>
                  <a:lnTo>
                    <a:pt x="78" y="93"/>
                  </a:lnTo>
                  <a:lnTo>
                    <a:pt x="121" y="70"/>
                  </a:lnTo>
                  <a:lnTo>
                    <a:pt x="126" y="66"/>
                  </a:lnTo>
                  <a:lnTo>
                    <a:pt x="116" y="53"/>
                  </a:lnTo>
                  <a:lnTo>
                    <a:pt x="130" y="37"/>
                  </a:lnTo>
                  <a:lnTo>
                    <a:pt x="99" y="22"/>
                  </a:lnTo>
                  <a:lnTo>
                    <a:pt x="82" y="17"/>
                  </a:lnTo>
                  <a:lnTo>
                    <a:pt x="70" y="3"/>
                  </a:lnTo>
                  <a:lnTo>
                    <a:pt x="43" y="0"/>
                  </a:lnTo>
                  <a:lnTo>
                    <a:pt x="17" y="3"/>
                  </a:lnTo>
                  <a:lnTo>
                    <a:pt x="0" y="30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34" y="93"/>
                  </a:lnTo>
                  <a:lnTo>
                    <a:pt x="42" y="88"/>
                  </a:lnTo>
                  <a:lnTo>
                    <a:pt x="62" y="86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1" name="Freeform 227">
              <a:extLst>
                <a:ext uri="{FF2B5EF4-FFF2-40B4-BE49-F238E27FC236}">
                  <a16:creationId xmlns:a16="http://schemas.microsoft.com/office/drawing/2014/main" id="{6F455E23-3777-EF84-DD99-B4CA52B5C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1747"/>
              <a:ext cx="185" cy="142"/>
            </a:xfrm>
            <a:custGeom>
              <a:avLst/>
              <a:gdLst/>
              <a:ahLst/>
              <a:cxnLst>
                <a:cxn ang="0">
                  <a:pos x="148" y="14"/>
                </a:cxn>
                <a:cxn ang="0">
                  <a:pos x="127" y="14"/>
                </a:cxn>
                <a:cxn ang="0">
                  <a:pos x="104" y="0"/>
                </a:cxn>
                <a:cxn ang="0">
                  <a:pos x="90" y="14"/>
                </a:cxn>
                <a:cxn ang="0">
                  <a:pos x="100" y="24"/>
                </a:cxn>
                <a:cxn ang="0">
                  <a:pos x="95" y="29"/>
                </a:cxn>
                <a:cxn ang="0">
                  <a:pos x="50" y="50"/>
                </a:cxn>
                <a:cxn ang="0">
                  <a:pos x="42" y="41"/>
                </a:cxn>
                <a:cxn ang="0">
                  <a:pos x="34" y="42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0" y="70"/>
                </a:cxn>
                <a:cxn ang="0">
                  <a:pos x="34" y="111"/>
                </a:cxn>
                <a:cxn ang="0">
                  <a:pos x="64" y="137"/>
                </a:cxn>
                <a:cxn ang="0">
                  <a:pos x="79" y="125"/>
                </a:cxn>
                <a:cxn ang="0">
                  <a:pos x="95" y="142"/>
                </a:cxn>
                <a:cxn ang="0">
                  <a:pos x="95" y="123"/>
                </a:cxn>
                <a:cxn ang="0">
                  <a:pos x="124" y="128"/>
                </a:cxn>
                <a:cxn ang="0">
                  <a:pos x="139" y="111"/>
                </a:cxn>
                <a:cxn ang="0">
                  <a:pos x="163" y="79"/>
                </a:cxn>
                <a:cxn ang="0">
                  <a:pos x="185" y="58"/>
                </a:cxn>
                <a:cxn ang="0">
                  <a:pos x="148" y="14"/>
                </a:cxn>
              </a:cxnLst>
              <a:rect l="0" t="0" r="r" b="b"/>
              <a:pathLst>
                <a:path w="185" h="142">
                  <a:moveTo>
                    <a:pt x="148" y="14"/>
                  </a:moveTo>
                  <a:lnTo>
                    <a:pt x="127" y="14"/>
                  </a:lnTo>
                  <a:lnTo>
                    <a:pt x="104" y="0"/>
                  </a:lnTo>
                  <a:lnTo>
                    <a:pt x="90" y="14"/>
                  </a:lnTo>
                  <a:lnTo>
                    <a:pt x="100" y="24"/>
                  </a:lnTo>
                  <a:lnTo>
                    <a:pt x="95" y="29"/>
                  </a:lnTo>
                  <a:lnTo>
                    <a:pt x="50" y="50"/>
                  </a:lnTo>
                  <a:lnTo>
                    <a:pt x="42" y="41"/>
                  </a:lnTo>
                  <a:lnTo>
                    <a:pt x="34" y="42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0" y="70"/>
                  </a:lnTo>
                  <a:lnTo>
                    <a:pt x="34" y="111"/>
                  </a:lnTo>
                  <a:lnTo>
                    <a:pt x="64" y="137"/>
                  </a:lnTo>
                  <a:lnTo>
                    <a:pt x="79" y="125"/>
                  </a:lnTo>
                  <a:lnTo>
                    <a:pt x="95" y="142"/>
                  </a:lnTo>
                  <a:lnTo>
                    <a:pt x="95" y="123"/>
                  </a:lnTo>
                  <a:lnTo>
                    <a:pt x="124" y="128"/>
                  </a:lnTo>
                  <a:lnTo>
                    <a:pt x="139" y="111"/>
                  </a:lnTo>
                  <a:lnTo>
                    <a:pt x="163" y="79"/>
                  </a:lnTo>
                  <a:lnTo>
                    <a:pt x="185" y="58"/>
                  </a:lnTo>
                  <a:lnTo>
                    <a:pt x="148" y="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2" name="Freeform 228">
              <a:extLst>
                <a:ext uri="{FF2B5EF4-FFF2-40B4-BE49-F238E27FC236}">
                  <a16:creationId xmlns:a16="http://schemas.microsoft.com/office/drawing/2014/main" id="{01E004F7-0641-D0C5-268B-B9E3A707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1747"/>
              <a:ext cx="185" cy="142"/>
            </a:xfrm>
            <a:custGeom>
              <a:avLst/>
              <a:gdLst/>
              <a:ahLst/>
              <a:cxnLst>
                <a:cxn ang="0">
                  <a:pos x="148" y="14"/>
                </a:cxn>
                <a:cxn ang="0">
                  <a:pos x="127" y="14"/>
                </a:cxn>
                <a:cxn ang="0">
                  <a:pos x="104" y="0"/>
                </a:cxn>
                <a:cxn ang="0">
                  <a:pos x="90" y="14"/>
                </a:cxn>
                <a:cxn ang="0">
                  <a:pos x="100" y="24"/>
                </a:cxn>
                <a:cxn ang="0">
                  <a:pos x="95" y="29"/>
                </a:cxn>
                <a:cxn ang="0">
                  <a:pos x="50" y="50"/>
                </a:cxn>
                <a:cxn ang="0">
                  <a:pos x="42" y="41"/>
                </a:cxn>
                <a:cxn ang="0">
                  <a:pos x="34" y="42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0" y="70"/>
                </a:cxn>
                <a:cxn ang="0">
                  <a:pos x="34" y="111"/>
                </a:cxn>
                <a:cxn ang="0">
                  <a:pos x="64" y="137"/>
                </a:cxn>
                <a:cxn ang="0">
                  <a:pos x="79" y="125"/>
                </a:cxn>
                <a:cxn ang="0">
                  <a:pos x="95" y="142"/>
                </a:cxn>
                <a:cxn ang="0">
                  <a:pos x="95" y="123"/>
                </a:cxn>
                <a:cxn ang="0">
                  <a:pos x="124" y="128"/>
                </a:cxn>
                <a:cxn ang="0">
                  <a:pos x="139" y="111"/>
                </a:cxn>
                <a:cxn ang="0">
                  <a:pos x="163" y="79"/>
                </a:cxn>
                <a:cxn ang="0">
                  <a:pos x="185" y="58"/>
                </a:cxn>
                <a:cxn ang="0">
                  <a:pos x="148" y="14"/>
                </a:cxn>
              </a:cxnLst>
              <a:rect l="0" t="0" r="r" b="b"/>
              <a:pathLst>
                <a:path w="185" h="142">
                  <a:moveTo>
                    <a:pt x="148" y="14"/>
                  </a:moveTo>
                  <a:lnTo>
                    <a:pt x="127" y="14"/>
                  </a:lnTo>
                  <a:lnTo>
                    <a:pt x="104" y="0"/>
                  </a:lnTo>
                  <a:lnTo>
                    <a:pt x="90" y="14"/>
                  </a:lnTo>
                  <a:lnTo>
                    <a:pt x="100" y="24"/>
                  </a:lnTo>
                  <a:lnTo>
                    <a:pt x="95" y="29"/>
                  </a:lnTo>
                  <a:lnTo>
                    <a:pt x="50" y="50"/>
                  </a:lnTo>
                  <a:lnTo>
                    <a:pt x="42" y="41"/>
                  </a:lnTo>
                  <a:lnTo>
                    <a:pt x="34" y="42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0" y="70"/>
                  </a:lnTo>
                  <a:lnTo>
                    <a:pt x="34" y="111"/>
                  </a:lnTo>
                  <a:lnTo>
                    <a:pt x="64" y="137"/>
                  </a:lnTo>
                  <a:lnTo>
                    <a:pt x="79" y="125"/>
                  </a:lnTo>
                  <a:lnTo>
                    <a:pt x="95" y="142"/>
                  </a:lnTo>
                  <a:lnTo>
                    <a:pt x="95" y="123"/>
                  </a:lnTo>
                  <a:lnTo>
                    <a:pt x="124" y="128"/>
                  </a:lnTo>
                  <a:lnTo>
                    <a:pt x="139" y="111"/>
                  </a:lnTo>
                  <a:lnTo>
                    <a:pt x="163" y="79"/>
                  </a:lnTo>
                  <a:lnTo>
                    <a:pt x="185" y="58"/>
                  </a:lnTo>
                  <a:lnTo>
                    <a:pt x="148" y="1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3" name="Freeform 229">
              <a:extLst>
                <a:ext uri="{FF2B5EF4-FFF2-40B4-BE49-F238E27FC236}">
                  <a16:creationId xmlns:a16="http://schemas.microsoft.com/office/drawing/2014/main" id="{43D20777-2FEA-F694-22ED-E20430EBD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1740"/>
              <a:ext cx="234" cy="116"/>
            </a:xfrm>
            <a:custGeom>
              <a:avLst/>
              <a:gdLst/>
              <a:ahLst/>
              <a:cxnLst>
                <a:cxn ang="0">
                  <a:pos x="219" y="73"/>
                </a:cxn>
                <a:cxn ang="0">
                  <a:pos x="205" y="62"/>
                </a:cxn>
                <a:cxn ang="0">
                  <a:pos x="194" y="37"/>
                </a:cxn>
                <a:cxn ang="0">
                  <a:pos x="170" y="37"/>
                </a:cxn>
                <a:cxn ang="0">
                  <a:pos x="170" y="0"/>
                </a:cxn>
                <a:cxn ang="0">
                  <a:pos x="131" y="10"/>
                </a:cxn>
                <a:cxn ang="0">
                  <a:pos x="116" y="10"/>
                </a:cxn>
                <a:cxn ang="0">
                  <a:pos x="111" y="3"/>
                </a:cxn>
                <a:cxn ang="0">
                  <a:pos x="92" y="1"/>
                </a:cxn>
                <a:cxn ang="0">
                  <a:pos x="38" y="37"/>
                </a:cxn>
                <a:cxn ang="0">
                  <a:pos x="0" y="59"/>
                </a:cxn>
                <a:cxn ang="0">
                  <a:pos x="0" y="75"/>
                </a:cxn>
                <a:cxn ang="0">
                  <a:pos x="9" y="83"/>
                </a:cxn>
                <a:cxn ang="0">
                  <a:pos x="39" y="83"/>
                </a:cxn>
                <a:cxn ang="0">
                  <a:pos x="57" y="88"/>
                </a:cxn>
                <a:cxn ang="0">
                  <a:pos x="75" y="69"/>
                </a:cxn>
                <a:cxn ang="0">
                  <a:pos x="109" y="84"/>
                </a:cxn>
                <a:cxn ang="0">
                  <a:pos x="119" y="75"/>
                </a:cxn>
                <a:cxn ang="0">
                  <a:pos x="128" y="102"/>
                </a:cxn>
                <a:cxn ang="0">
                  <a:pos x="131" y="111"/>
                </a:cxn>
                <a:cxn ang="0">
                  <a:pos x="170" y="73"/>
                </a:cxn>
                <a:cxn ang="0">
                  <a:pos x="186" y="81"/>
                </a:cxn>
                <a:cxn ang="0">
                  <a:pos x="188" y="77"/>
                </a:cxn>
                <a:cxn ang="0">
                  <a:pos x="195" y="100"/>
                </a:cxn>
                <a:cxn ang="0">
                  <a:pos x="219" y="100"/>
                </a:cxn>
                <a:cxn ang="0">
                  <a:pos x="234" y="116"/>
                </a:cxn>
                <a:cxn ang="0">
                  <a:pos x="219" y="73"/>
                </a:cxn>
              </a:cxnLst>
              <a:rect l="0" t="0" r="r" b="b"/>
              <a:pathLst>
                <a:path w="234" h="116">
                  <a:moveTo>
                    <a:pt x="219" y="73"/>
                  </a:moveTo>
                  <a:lnTo>
                    <a:pt x="205" y="62"/>
                  </a:lnTo>
                  <a:lnTo>
                    <a:pt x="194" y="37"/>
                  </a:lnTo>
                  <a:lnTo>
                    <a:pt x="170" y="37"/>
                  </a:lnTo>
                  <a:lnTo>
                    <a:pt x="170" y="0"/>
                  </a:lnTo>
                  <a:lnTo>
                    <a:pt x="131" y="10"/>
                  </a:lnTo>
                  <a:lnTo>
                    <a:pt x="116" y="10"/>
                  </a:lnTo>
                  <a:lnTo>
                    <a:pt x="111" y="3"/>
                  </a:lnTo>
                  <a:lnTo>
                    <a:pt x="92" y="1"/>
                  </a:lnTo>
                  <a:lnTo>
                    <a:pt x="38" y="37"/>
                  </a:lnTo>
                  <a:lnTo>
                    <a:pt x="0" y="59"/>
                  </a:lnTo>
                  <a:lnTo>
                    <a:pt x="0" y="75"/>
                  </a:lnTo>
                  <a:lnTo>
                    <a:pt x="9" y="83"/>
                  </a:lnTo>
                  <a:lnTo>
                    <a:pt x="39" y="83"/>
                  </a:lnTo>
                  <a:lnTo>
                    <a:pt x="57" y="88"/>
                  </a:lnTo>
                  <a:lnTo>
                    <a:pt x="75" y="69"/>
                  </a:lnTo>
                  <a:lnTo>
                    <a:pt x="109" y="84"/>
                  </a:lnTo>
                  <a:lnTo>
                    <a:pt x="119" y="75"/>
                  </a:lnTo>
                  <a:lnTo>
                    <a:pt x="128" y="102"/>
                  </a:lnTo>
                  <a:lnTo>
                    <a:pt x="131" y="111"/>
                  </a:lnTo>
                  <a:lnTo>
                    <a:pt x="170" y="73"/>
                  </a:lnTo>
                  <a:lnTo>
                    <a:pt x="186" y="81"/>
                  </a:lnTo>
                  <a:lnTo>
                    <a:pt x="188" y="77"/>
                  </a:lnTo>
                  <a:lnTo>
                    <a:pt x="195" y="100"/>
                  </a:lnTo>
                  <a:lnTo>
                    <a:pt x="219" y="100"/>
                  </a:lnTo>
                  <a:lnTo>
                    <a:pt x="234" y="116"/>
                  </a:lnTo>
                  <a:lnTo>
                    <a:pt x="219" y="7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4" name="Freeform 230">
              <a:extLst>
                <a:ext uri="{FF2B5EF4-FFF2-40B4-BE49-F238E27FC236}">
                  <a16:creationId xmlns:a16="http://schemas.microsoft.com/office/drawing/2014/main" id="{CFE28A16-B11F-6C65-0861-3DBA0BC78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1740"/>
              <a:ext cx="234" cy="116"/>
            </a:xfrm>
            <a:custGeom>
              <a:avLst/>
              <a:gdLst/>
              <a:ahLst/>
              <a:cxnLst>
                <a:cxn ang="0">
                  <a:pos x="219" y="73"/>
                </a:cxn>
                <a:cxn ang="0">
                  <a:pos x="205" y="62"/>
                </a:cxn>
                <a:cxn ang="0">
                  <a:pos x="194" y="37"/>
                </a:cxn>
                <a:cxn ang="0">
                  <a:pos x="170" y="37"/>
                </a:cxn>
                <a:cxn ang="0">
                  <a:pos x="170" y="0"/>
                </a:cxn>
                <a:cxn ang="0">
                  <a:pos x="131" y="10"/>
                </a:cxn>
                <a:cxn ang="0">
                  <a:pos x="116" y="10"/>
                </a:cxn>
                <a:cxn ang="0">
                  <a:pos x="111" y="3"/>
                </a:cxn>
                <a:cxn ang="0">
                  <a:pos x="92" y="1"/>
                </a:cxn>
                <a:cxn ang="0">
                  <a:pos x="38" y="37"/>
                </a:cxn>
                <a:cxn ang="0">
                  <a:pos x="0" y="59"/>
                </a:cxn>
                <a:cxn ang="0">
                  <a:pos x="0" y="75"/>
                </a:cxn>
                <a:cxn ang="0">
                  <a:pos x="9" y="83"/>
                </a:cxn>
                <a:cxn ang="0">
                  <a:pos x="39" y="83"/>
                </a:cxn>
                <a:cxn ang="0">
                  <a:pos x="57" y="88"/>
                </a:cxn>
                <a:cxn ang="0">
                  <a:pos x="75" y="69"/>
                </a:cxn>
                <a:cxn ang="0">
                  <a:pos x="109" y="84"/>
                </a:cxn>
                <a:cxn ang="0">
                  <a:pos x="119" y="75"/>
                </a:cxn>
                <a:cxn ang="0">
                  <a:pos x="128" y="102"/>
                </a:cxn>
                <a:cxn ang="0">
                  <a:pos x="131" y="111"/>
                </a:cxn>
                <a:cxn ang="0">
                  <a:pos x="170" y="73"/>
                </a:cxn>
                <a:cxn ang="0">
                  <a:pos x="186" y="81"/>
                </a:cxn>
                <a:cxn ang="0">
                  <a:pos x="188" y="77"/>
                </a:cxn>
                <a:cxn ang="0">
                  <a:pos x="195" y="100"/>
                </a:cxn>
                <a:cxn ang="0">
                  <a:pos x="219" y="100"/>
                </a:cxn>
                <a:cxn ang="0">
                  <a:pos x="234" y="116"/>
                </a:cxn>
                <a:cxn ang="0">
                  <a:pos x="219" y="73"/>
                </a:cxn>
              </a:cxnLst>
              <a:rect l="0" t="0" r="r" b="b"/>
              <a:pathLst>
                <a:path w="234" h="116">
                  <a:moveTo>
                    <a:pt x="219" y="73"/>
                  </a:moveTo>
                  <a:lnTo>
                    <a:pt x="205" y="62"/>
                  </a:lnTo>
                  <a:lnTo>
                    <a:pt x="194" y="37"/>
                  </a:lnTo>
                  <a:lnTo>
                    <a:pt x="170" y="37"/>
                  </a:lnTo>
                  <a:lnTo>
                    <a:pt x="170" y="0"/>
                  </a:lnTo>
                  <a:lnTo>
                    <a:pt x="131" y="10"/>
                  </a:lnTo>
                  <a:lnTo>
                    <a:pt x="116" y="10"/>
                  </a:lnTo>
                  <a:lnTo>
                    <a:pt x="111" y="3"/>
                  </a:lnTo>
                  <a:lnTo>
                    <a:pt x="92" y="1"/>
                  </a:lnTo>
                  <a:lnTo>
                    <a:pt x="38" y="37"/>
                  </a:lnTo>
                  <a:lnTo>
                    <a:pt x="0" y="59"/>
                  </a:lnTo>
                  <a:lnTo>
                    <a:pt x="0" y="75"/>
                  </a:lnTo>
                  <a:lnTo>
                    <a:pt x="9" y="83"/>
                  </a:lnTo>
                  <a:lnTo>
                    <a:pt x="39" y="83"/>
                  </a:lnTo>
                  <a:lnTo>
                    <a:pt x="57" y="88"/>
                  </a:lnTo>
                  <a:lnTo>
                    <a:pt x="75" y="69"/>
                  </a:lnTo>
                  <a:lnTo>
                    <a:pt x="109" y="84"/>
                  </a:lnTo>
                  <a:lnTo>
                    <a:pt x="119" y="75"/>
                  </a:lnTo>
                  <a:lnTo>
                    <a:pt x="128" y="102"/>
                  </a:lnTo>
                  <a:lnTo>
                    <a:pt x="131" y="111"/>
                  </a:lnTo>
                  <a:lnTo>
                    <a:pt x="170" y="73"/>
                  </a:lnTo>
                  <a:lnTo>
                    <a:pt x="186" y="81"/>
                  </a:lnTo>
                  <a:lnTo>
                    <a:pt x="188" y="77"/>
                  </a:lnTo>
                  <a:lnTo>
                    <a:pt x="195" y="100"/>
                  </a:lnTo>
                  <a:lnTo>
                    <a:pt x="219" y="100"/>
                  </a:lnTo>
                  <a:lnTo>
                    <a:pt x="234" y="116"/>
                  </a:lnTo>
                  <a:lnTo>
                    <a:pt x="219" y="73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5" name="Freeform 231">
              <a:extLst>
                <a:ext uri="{FF2B5EF4-FFF2-40B4-BE49-F238E27FC236}">
                  <a16:creationId xmlns:a16="http://schemas.microsoft.com/office/drawing/2014/main" id="{228C7BD1-4BE1-611E-1E9C-DA51732CA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1804"/>
              <a:ext cx="108" cy="166"/>
            </a:xfrm>
            <a:custGeom>
              <a:avLst/>
              <a:gdLst/>
              <a:ahLst/>
              <a:cxnLst>
                <a:cxn ang="0">
                  <a:pos x="74" y="128"/>
                </a:cxn>
                <a:cxn ang="0">
                  <a:pos x="74" y="84"/>
                </a:cxn>
                <a:cxn ang="0">
                  <a:pos x="108" y="84"/>
                </a:cxn>
                <a:cxn ang="0">
                  <a:pos x="108" y="20"/>
                </a:cxn>
                <a:cxn ang="0">
                  <a:pos x="89" y="36"/>
                </a:cxn>
                <a:cxn ang="0">
                  <a:pos x="84" y="28"/>
                </a:cxn>
                <a:cxn ang="0">
                  <a:pos x="74" y="4"/>
                </a:cxn>
                <a:cxn ang="0">
                  <a:pos x="64" y="13"/>
                </a:cxn>
                <a:cxn ang="0">
                  <a:pos x="28" y="0"/>
                </a:cxn>
                <a:cxn ang="0">
                  <a:pos x="10" y="17"/>
                </a:cxn>
                <a:cxn ang="0">
                  <a:pos x="22" y="43"/>
                </a:cxn>
                <a:cxn ang="0">
                  <a:pos x="14" y="64"/>
                </a:cxn>
                <a:cxn ang="0">
                  <a:pos x="1" y="87"/>
                </a:cxn>
                <a:cxn ang="0">
                  <a:pos x="6" y="117"/>
                </a:cxn>
                <a:cxn ang="0">
                  <a:pos x="0" y="135"/>
                </a:cxn>
                <a:cxn ang="0">
                  <a:pos x="0" y="166"/>
                </a:cxn>
                <a:cxn ang="0">
                  <a:pos x="24" y="162"/>
                </a:cxn>
                <a:cxn ang="0">
                  <a:pos x="47" y="153"/>
                </a:cxn>
                <a:cxn ang="0">
                  <a:pos x="58" y="155"/>
                </a:cxn>
                <a:cxn ang="0">
                  <a:pos x="58" y="128"/>
                </a:cxn>
                <a:cxn ang="0">
                  <a:pos x="74" y="128"/>
                </a:cxn>
              </a:cxnLst>
              <a:rect l="0" t="0" r="r" b="b"/>
              <a:pathLst>
                <a:path w="108" h="166">
                  <a:moveTo>
                    <a:pt x="74" y="128"/>
                  </a:moveTo>
                  <a:lnTo>
                    <a:pt x="74" y="84"/>
                  </a:lnTo>
                  <a:lnTo>
                    <a:pt x="108" y="84"/>
                  </a:lnTo>
                  <a:lnTo>
                    <a:pt x="108" y="20"/>
                  </a:lnTo>
                  <a:lnTo>
                    <a:pt x="89" y="36"/>
                  </a:lnTo>
                  <a:lnTo>
                    <a:pt x="84" y="28"/>
                  </a:lnTo>
                  <a:lnTo>
                    <a:pt x="74" y="4"/>
                  </a:lnTo>
                  <a:lnTo>
                    <a:pt x="64" y="13"/>
                  </a:lnTo>
                  <a:lnTo>
                    <a:pt x="28" y="0"/>
                  </a:lnTo>
                  <a:lnTo>
                    <a:pt x="10" y="17"/>
                  </a:lnTo>
                  <a:lnTo>
                    <a:pt x="22" y="43"/>
                  </a:lnTo>
                  <a:lnTo>
                    <a:pt x="14" y="64"/>
                  </a:lnTo>
                  <a:lnTo>
                    <a:pt x="1" y="87"/>
                  </a:lnTo>
                  <a:lnTo>
                    <a:pt x="6" y="117"/>
                  </a:lnTo>
                  <a:lnTo>
                    <a:pt x="0" y="135"/>
                  </a:lnTo>
                  <a:lnTo>
                    <a:pt x="0" y="166"/>
                  </a:lnTo>
                  <a:lnTo>
                    <a:pt x="24" y="162"/>
                  </a:lnTo>
                  <a:lnTo>
                    <a:pt x="47" y="153"/>
                  </a:lnTo>
                  <a:lnTo>
                    <a:pt x="58" y="155"/>
                  </a:lnTo>
                  <a:lnTo>
                    <a:pt x="58" y="128"/>
                  </a:lnTo>
                  <a:lnTo>
                    <a:pt x="74" y="1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6" name="Freeform 232">
              <a:extLst>
                <a:ext uri="{FF2B5EF4-FFF2-40B4-BE49-F238E27FC236}">
                  <a16:creationId xmlns:a16="http://schemas.microsoft.com/office/drawing/2014/main" id="{9B3FB870-6875-BDD7-D923-BF02103B6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1804"/>
              <a:ext cx="108" cy="166"/>
            </a:xfrm>
            <a:custGeom>
              <a:avLst/>
              <a:gdLst/>
              <a:ahLst/>
              <a:cxnLst>
                <a:cxn ang="0">
                  <a:pos x="74" y="128"/>
                </a:cxn>
                <a:cxn ang="0">
                  <a:pos x="74" y="84"/>
                </a:cxn>
                <a:cxn ang="0">
                  <a:pos x="108" y="84"/>
                </a:cxn>
                <a:cxn ang="0">
                  <a:pos x="108" y="20"/>
                </a:cxn>
                <a:cxn ang="0">
                  <a:pos x="89" y="36"/>
                </a:cxn>
                <a:cxn ang="0">
                  <a:pos x="84" y="28"/>
                </a:cxn>
                <a:cxn ang="0">
                  <a:pos x="74" y="4"/>
                </a:cxn>
                <a:cxn ang="0">
                  <a:pos x="64" y="13"/>
                </a:cxn>
                <a:cxn ang="0">
                  <a:pos x="28" y="0"/>
                </a:cxn>
                <a:cxn ang="0">
                  <a:pos x="10" y="17"/>
                </a:cxn>
                <a:cxn ang="0">
                  <a:pos x="22" y="43"/>
                </a:cxn>
                <a:cxn ang="0">
                  <a:pos x="14" y="64"/>
                </a:cxn>
                <a:cxn ang="0">
                  <a:pos x="1" y="87"/>
                </a:cxn>
                <a:cxn ang="0">
                  <a:pos x="6" y="117"/>
                </a:cxn>
                <a:cxn ang="0">
                  <a:pos x="0" y="135"/>
                </a:cxn>
                <a:cxn ang="0">
                  <a:pos x="0" y="166"/>
                </a:cxn>
                <a:cxn ang="0">
                  <a:pos x="24" y="162"/>
                </a:cxn>
                <a:cxn ang="0">
                  <a:pos x="47" y="153"/>
                </a:cxn>
                <a:cxn ang="0">
                  <a:pos x="58" y="155"/>
                </a:cxn>
                <a:cxn ang="0">
                  <a:pos x="58" y="128"/>
                </a:cxn>
                <a:cxn ang="0">
                  <a:pos x="74" y="128"/>
                </a:cxn>
              </a:cxnLst>
              <a:rect l="0" t="0" r="r" b="b"/>
              <a:pathLst>
                <a:path w="108" h="166">
                  <a:moveTo>
                    <a:pt x="74" y="128"/>
                  </a:moveTo>
                  <a:lnTo>
                    <a:pt x="74" y="84"/>
                  </a:lnTo>
                  <a:lnTo>
                    <a:pt x="108" y="84"/>
                  </a:lnTo>
                  <a:lnTo>
                    <a:pt x="108" y="20"/>
                  </a:lnTo>
                  <a:lnTo>
                    <a:pt x="89" y="36"/>
                  </a:lnTo>
                  <a:lnTo>
                    <a:pt x="84" y="28"/>
                  </a:lnTo>
                  <a:lnTo>
                    <a:pt x="74" y="4"/>
                  </a:lnTo>
                  <a:lnTo>
                    <a:pt x="64" y="13"/>
                  </a:lnTo>
                  <a:lnTo>
                    <a:pt x="28" y="0"/>
                  </a:lnTo>
                  <a:lnTo>
                    <a:pt x="10" y="17"/>
                  </a:lnTo>
                  <a:lnTo>
                    <a:pt x="22" y="43"/>
                  </a:lnTo>
                  <a:lnTo>
                    <a:pt x="14" y="64"/>
                  </a:lnTo>
                  <a:lnTo>
                    <a:pt x="1" y="87"/>
                  </a:lnTo>
                  <a:lnTo>
                    <a:pt x="6" y="117"/>
                  </a:lnTo>
                  <a:lnTo>
                    <a:pt x="0" y="135"/>
                  </a:lnTo>
                  <a:lnTo>
                    <a:pt x="0" y="166"/>
                  </a:lnTo>
                  <a:lnTo>
                    <a:pt x="24" y="162"/>
                  </a:lnTo>
                  <a:lnTo>
                    <a:pt x="47" y="153"/>
                  </a:lnTo>
                  <a:lnTo>
                    <a:pt x="58" y="155"/>
                  </a:lnTo>
                  <a:lnTo>
                    <a:pt x="58" y="128"/>
                  </a:lnTo>
                  <a:lnTo>
                    <a:pt x="74" y="12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7" name="Freeform 233">
              <a:extLst>
                <a:ext uri="{FF2B5EF4-FFF2-40B4-BE49-F238E27FC236}">
                  <a16:creationId xmlns:a16="http://schemas.microsoft.com/office/drawing/2014/main" id="{E200F859-3D07-CDCC-5C63-1C0B221D6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1840"/>
              <a:ext cx="220" cy="233"/>
            </a:xfrm>
            <a:custGeom>
              <a:avLst/>
              <a:gdLst/>
              <a:ahLst/>
              <a:cxnLst>
                <a:cxn ang="0">
                  <a:pos x="189" y="32"/>
                </a:cxn>
                <a:cxn ang="0">
                  <a:pos x="162" y="27"/>
                </a:cxn>
                <a:cxn ang="0">
                  <a:pos x="162" y="45"/>
                </a:cxn>
                <a:cxn ang="0">
                  <a:pos x="145" y="28"/>
                </a:cxn>
                <a:cxn ang="0">
                  <a:pos x="129" y="42"/>
                </a:cxn>
                <a:cxn ang="0">
                  <a:pos x="85" y="0"/>
                </a:cxn>
                <a:cxn ang="0">
                  <a:pos x="62" y="0"/>
                </a:cxn>
                <a:cxn ang="0">
                  <a:pos x="83" y="19"/>
                </a:cxn>
                <a:cxn ang="0">
                  <a:pos x="83" y="53"/>
                </a:cxn>
                <a:cxn ang="0">
                  <a:pos x="95" y="63"/>
                </a:cxn>
                <a:cxn ang="0">
                  <a:pos x="63" y="91"/>
                </a:cxn>
                <a:cxn ang="0">
                  <a:pos x="63" y="123"/>
                </a:cxn>
                <a:cxn ang="0">
                  <a:pos x="0" y="147"/>
                </a:cxn>
                <a:cxn ang="0">
                  <a:pos x="23" y="175"/>
                </a:cxn>
                <a:cxn ang="0">
                  <a:pos x="41" y="175"/>
                </a:cxn>
                <a:cxn ang="0">
                  <a:pos x="57" y="185"/>
                </a:cxn>
                <a:cxn ang="0">
                  <a:pos x="53" y="214"/>
                </a:cxn>
                <a:cxn ang="0">
                  <a:pos x="66" y="233"/>
                </a:cxn>
                <a:cxn ang="0">
                  <a:pos x="102" y="218"/>
                </a:cxn>
                <a:cxn ang="0">
                  <a:pos x="118" y="178"/>
                </a:cxn>
                <a:cxn ang="0">
                  <a:pos x="162" y="136"/>
                </a:cxn>
                <a:cxn ang="0">
                  <a:pos x="179" y="143"/>
                </a:cxn>
                <a:cxn ang="0">
                  <a:pos x="217" y="109"/>
                </a:cxn>
                <a:cxn ang="0">
                  <a:pos x="220" y="100"/>
                </a:cxn>
                <a:cxn ang="0">
                  <a:pos x="189" y="32"/>
                </a:cxn>
              </a:cxnLst>
              <a:rect l="0" t="0" r="r" b="b"/>
              <a:pathLst>
                <a:path w="220" h="233">
                  <a:moveTo>
                    <a:pt x="189" y="32"/>
                  </a:moveTo>
                  <a:lnTo>
                    <a:pt x="162" y="27"/>
                  </a:lnTo>
                  <a:lnTo>
                    <a:pt x="162" y="45"/>
                  </a:lnTo>
                  <a:lnTo>
                    <a:pt x="145" y="28"/>
                  </a:lnTo>
                  <a:lnTo>
                    <a:pt x="129" y="42"/>
                  </a:lnTo>
                  <a:lnTo>
                    <a:pt x="85" y="0"/>
                  </a:lnTo>
                  <a:lnTo>
                    <a:pt x="62" y="0"/>
                  </a:lnTo>
                  <a:lnTo>
                    <a:pt x="83" y="19"/>
                  </a:lnTo>
                  <a:lnTo>
                    <a:pt x="83" y="53"/>
                  </a:lnTo>
                  <a:lnTo>
                    <a:pt x="95" y="63"/>
                  </a:lnTo>
                  <a:lnTo>
                    <a:pt x="63" y="91"/>
                  </a:lnTo>
                  <a:lnTo>
                    <a:pt x="63" y="123"/>
                  </a:lnTo>
                  <a:lnTo>
                    <a:pt x="0" y="147"/>
                  </a:lnTo>
                  <a:lnTo>
                    <a:pt x="23" y="175"/>
                  </a:lnTo>
                  <a:lnTo>
                    <a:pt x="41" y="175"/>
                  </a:lnTo>
                  <a:lnTo>
                    <a:pt x="57" y="185"/>
                  </a:lnTo>
                  <a:lnTo>
                    <a:pt x="53" y="214"/>
                  </a:lnTo>
                  <a:lnTo>
                    <a:pt x="66" y="233"/>
                  </a:lnTo>
                  <a:lnTo>
                    <a:pt x="102" y="218"/>
                  </a:lnTo>
                  <a:lnTo>
                    <a:pt x="118" y="178"/>
                  </a:lnTo>
                  <a:lnTo>
                    <a:pt x="162" y="136"/>
                  </a:lnTo>
                  <a:lnTo>
                    <a:pt x="179" y="143"/>
                  </a:lnTo>
                  <a:lnTo>
                    <a:pt x="217" y="109"/>
                  </a:lnTo>
                  <a:lnTo>
                    <a:pt x="220" y="100"/>
                  </a:lnTo>
                  <a:lnTo>
                    <a:pt x="189" y="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8" name="Freeform 234">
              <a:extLst>
                <a:ext uri="{FF2B5EF4-FFF2-40B4-BE49-F238E27FC236}">
                  <a16:creationId xmlns:a16="http://schemas.microsoft.com/office/drawing/2014/main" id="{86E92217-E702-9413-8396-88A4B675D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1840"/>
              <a:ext cx="220" cy="233"/>
            </a:xfrm>
            <a:custGeom>
              <a:avLst/>
              <a:gdLst/>
              <a:ahLst/>
              <a:cxnLst>
                <a:cxn ang="0">
                  <a:pos x="189" y="32"/>
                </a:cxn>
                <a:cxn ang="0">
                  <a:pos x="162" y="27"/>
                </a:cxn>
                <a:cxn ang="0">
                  <a:pos x="162" y="45"/>
                </a:cxn>
                <a:cxn ang="0">
                  <a:pos x="145" y="28"/>
                </a:cxn>
                <a:cxn ang="0">
                  <a:pos x="129" y="42"/>
                </a:cxn>
                <a:cxn ang="0">
                  <a:pos x="85" y="0"/>
                </a:cxn>
                <a:cxn ang="0">
                  <a:pos x="62" y="0"/>
                </a:cxn>
                <a:cxn ang="0">
                  <a:pos x="83" y="19"/>
                </a:cxn>
                <a:cxn ang="0">
                  <a:pos x="83" y="53"/>
                </a:cxn>
                <a:cxn ang="0">
                  <a:pos x="95" y="63"/>
                </a:cxn>
                <a:cxn ang="0">
                  <a:pos x="63" y="91"/>
                </a:cxn>
                <a:cxn ang="0">
                  <a:pos x="63" y="123"/>
                </a:cxn>
                <a:cxn ang="0">
                  <a:pos x="0" y="147"/>
                </a:cxn>
                <a:cxn ang="0">
                  <a:pos x="23" y="175"/>
                </a:cxn>
                <a:cxn ang="0">
                  <a:pos x="41" y="175"/>
                </a:cxn>
                <a:cxn ang="0">
                  <a:pos x="57" y="185"/>
                </a:cxn>
                <a:cxn ang="0">
                  <a:pos x="53" y="214"/>
                </a:cxn>
                <a:cxn ang="0">
                  <a:pos x="66" y="233"/>
                </a:cxn>
                <a:cxn ang="0">
                  <a:pos x="102" y="218"/>
                </a:cxn>
                <a:cxn ang="0">
                  <a:pos x="118" y="178"/>
                </a:cxn>
                <a:cxn ang="0">
                  <a:pos x="162" y="136"/>
                </a:cxn>
                <a:cxn ang="0">
                  <a:pos x="179" y="143"/>
                </a:cxn>
                <a:cxn ang="0">
                  <a:pos x="217" y="109"/>
                </a:cxn>
                <a:cxn ang="0">
                  <a:pos x="220" y="100"/>
                </a:cxn>
                <a:cxn ang="0">
                  <a:pos x="189" y="32"/>
                </a:cxn>
              </a:cxnLst>
              <a:rect l="0" t="0" r="r" b="b"/>
              <a:pathLst>
                <a:path w="220" h="233">
                  <a:moveTo>
                    <a:pt x="189" y="32"/>
                  </a:moveTo>
                  <a:lnTo>
                    <a:pt x="162" y="27"/>
                  </a:lnTo>
                  <a:lnTo>
                    <a:pt x="162" y="45"/>
                  </a:lnTo>
                  <a:lnTo>
                    <a:pt x="145" y="28"/>
                  </a:lnTo>
                  <a:lnTo>
                    <a:pt x="129" y="42"/>
                  </a:lnTo>
                  <a:lnTo>
                    <a:pt x="85" y="0"/>
                  </a:lnTo>
                  <a:lnTo>
                    <a:pt x="62" y="0"/>
                  </a:lnTo>
                  <a:lnTo>
                    <a:pt x="83" y="19"/>
                  </a:lnTo>
                  <a:lnTo>
                    <a:pt x="83" y="53"/>
                  </a:lnTo>
                  <a:lnTo>
                    <a:pt x="95" y="63"/>
                  </a:lnTo>
                  <a:lnTo>
                    <a:pt x="63" y="91"/>
                  </a:lnTo>
                  <a:lnTo>
                    <a:pt x="63" y="123"/>
                  </a:lnTo>
                  <a:lnTo>
                    <a:pt x="0" y="147"/>
                  </a:lnTo>
                  <a:lnTo>
                    <a:pt x="23" y="175"/>
                  </a:lnTo>
                  <a:lnTo>
                    <a:pt x="41" y="175"/>
                  </a:lnTo>
                  <a:lnTo>
                    <a:pt x="57" y="185"/>
                  </a:lnTo>
                  <a:lnTo>
                    <a:pt x="53" y="214"/>
                  </a:lnTo>
                  <a:lnTo>
                    <a:pt x="66" y="233"/>
                  </a:lnTo>
                  <a:lnTo>
                    <a:pt x="102" y="218"/>
                  </a:lnTo>
                  <a:lnTo>
                    <a:pt x="118" y="178"/>
                  </a:lnTo>
                  <a:lnTo>
                    <a:pt x="162" y="136"/>
                  </a:lnTo>
                  <a:lnTo>
                    <a:pt x="179" y="143"/>
                  </a:lnTo>
                  <a:lnTo>
                    <a:pt x="217" y="109"/>
                  </a:lnTo>
                  <a:lnTo>
                    <a:pt x="220" y="100"/>
                  </a:lnTo>
                  <a:lnTo>
                    <a:pt x="189" y="3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9" name="Freeform 235">
              <a:extLst>
                <a:ext uri="{FF2B5EF4-FFF2-40B4-BE49-F238E27FC236}">
                  <a16:creationId xmlns:a16="http://schemas.microsoft.com/office/drawing/2014/main" id="{9D75A837-C6C4-1559-45B0-63B032A6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1809"/>
              <a:ext cx="138" cy="182"/>
            </a:xfrm>
            <a:custGeom>
              <a:avLst/>
              <a:gdLst/>
              <a:ahLst/>
              <a:cxnLst>
                <a:cxn ang="0">
                  <a:pos x="107" y="127"/>
                </a:cxn>
                <a:cxn ang="0">
                  <a:pos x="138" y="98"/>
                </a:cxn>
                <a:cxn ang="0">
                  <a:pos x="125" y="88"/>
                </a:cxn>
                <a:cxn ang="0">
                  <a:pos x="125" y="54"/>
                </a:cxn>
                <a:cxn ang="0">
                  <a:pos x="104" y="35"/>
                </a:cxn>
                <a:cxn ang="0">
                  <a:pos x="95" y="3"/>
                </a:cxn>
                <a:cxn ang="0">
                  <a:pos x="92" y="4"/>
                </a:cxn>
                <a:cxn ang="0">
                  <a:pos x="75" y="0"/>
                </a:cxn>
                <a:cxn ang="0">
                  <a:pos x="58" y="16"/>
                </a:cxn>
                <a:cxn ang="0">
                  <a:pos x="58" y="81"/>
                </a:cxn>
                <a:cxn ang="0">
                  <a:pos x="22" y="81"/>
                </a:cxn>
                <a:cxn ang="0">
                  <a:pos x="22" y="125"/>
                </a:cxn>
                <a:cxn ang="0">
                  <a:pos x="6" y="125"/>
                </a:cxn>
                <a:cxn ang="0">
                  <a:pos x="6" y="151"/>
                </a:cxn>
                <a:cxn ang="0">
                  <a:pos x="0" y="180"/>
                </a:cxn>
                <a:cxn ang="0">
                  <a:pos x="4" y="182"/>
                </a:cxn>
                <a:cxn ang="0">
                  <a:pos x="20" y="176"/>
                </a:cxn>
                <a:cxn ang="0">
                  <a:pos x="41" y="182"/>
                </a:cxn>
                <a:cxn ang="0">
                  <a:pos x="107" y="159"/>
                </a:cxn>
                <a:cxn ang="0">
                  <a:pos x="107" y="127"/>
                </a:cxn>
              </a:cxnLst>
              <a:rect l="0" t="0" r="r" b="b"/>
              <a:pathLst>
                <a:path w="138" h="182">
                  <a:moveTo>
                    <a:pt x="107" y="127"/>
                  </a:moveTo>
                  <a:lnTo>
                    <a:pt x="138" y="98"/>
                  </a:lnTo>
                  <a:lnTo>
                    <a:pt x="125" y="88"/>
                  </a:lnTo>
                  <a:lnTo>
                    <a:pt x="125" y="54"/>
                  </a:lnTo>
                  <a:lnTo>
                    <a:pt x="104" y="35"/>
                  </a:lnTo>
                  <a:lnTo>
                    <a:pt x="95" y="3"/>
                  </a:lnTo>
                  <a:lnTo>
                    <a:pt x="92" y="4"/>
                  </a:lnTo>
                  <a:lnTo>
                    <a:pt x="75" y="0"/>
                  </a:lnTo>
                  <a:lnTo>
                    <a:pt x="58" y="16"/>
                  </a:lnTo>
                  <a:lnTo>
                    <a:pt x="58" y="81"/>
                  </a:lnTo>
                  <a:lnTo>
                    <a:pt x="22" y="81"/>
                  </a:lnTo>
                  <a:lnTo>
                    <a:pt x="22" y="125"/>
                  </a:lnTo>
                  <a:lnTo>
                    <a:pt x="6" y="125"/>
                  </a:lnTo>
                  <a:lnTo>
                    <a:pt x="6" y="151"/>
                  </a:lnTo>
                  <a:lnTo>
                    <a:pt x="0" y="180"/>
                  </a:lnTo>
                  <a:lnTo>
                    <a:pt x="4" y="182"/>
                  </a:lnTo>
                  <a:lnTo>
                    <a:pt x="20" y="176"/>
                  </a:lnTo>
                  <a:lnTo>
                    <a:pt x="41" y="182"/>
                  </a:lnTo>
                  <a:lnTo>
                    <a:pt x="107" y="159"/>
                  </a:lnTo>
                  <a:lnTo>
                    <a:pt x="107" y="1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0" name="Freeform 236">
              <a:extLst>
                <a:ext uri="{FF2B5EF4-FFF2-40B4-BE49-F238E27FC236}">
                  <a16:creationId xmlns:a16="http://schemas.microsoft.com/office/drawing/2014/main" id="{82B9464C-7501-79E3-3E07-37D09438E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1809"/>
              <a:ext cx="138" cy="182"/>
            </a:xfrm>
            <a:custGeom>
              <a:avLst/>
              <a:gdLst/>
              <a:ahLst/>
              <a:cxnLst>
                <a:cxn ang="0">
                  <a:pos x="107" y="127"/>
                </a:cxn>
                <a:cxn ang="0">
                  <a:pos x="138" y="98"/>
                </a:cxn>
                <a:cxn ang="0">
                  <a:pos x="125" y="88"/>
                </a:cxn>
                <a:cxn ang="0">
                  <a:pos x="125" y="54"/>
                </a:cxn>
                <a:cxn ang="0">
                  <a:pos x="104" y="35"/>
                </a:cxn>
                <a:cxn ang="0">
                  <a:pos x="95" y="3"/>
                </a:cxn>
                <a:cxn ang="0">
                  <a:pos x="92" y="4"/>
                </a:cxn>
                <a:cxn ang="0">
                  <a:pos x="75" y="0"/>
                </a:cxn>
                <a:cxn ang="0">
                  <a:pos x="58" y="16"/>
                </a:cxn>
                <a:cxn ang="0">
                  <a:pos x="58" y="81"/>
                </a:cxn>
                <a:cxn ang="0">
                  <a:pos x="22" y="81"/>
                </a:cxn>
                <a:cxn ang="0">
                  <a:pos x="22" y="125"/>
                </a:cxn>
                <a:cxn ang="0">
                  <a:pos x="6" y="125"/>
                </a:cxn>
                <a:cxn ang="0">
                  <a:pos x="6" y="151"/>
                </a:cxn>
                <a:cxn ang="0">
                  <a:pos x="0" y="180"/>
                </a:cxn>
                <a:cxn ang="0">
                  <a:pos x="4" y="182"/>
                </a:cxn>
                <a:cxn ang="0">
                  <a:pos x="20" y="176"/>
                </a:cxn>
                <a:cxn ang="0">
                  <a:pos x="41" y="182"/>
                </a:cxn>
                <a:cxn ang="0">
                  <a:pos x="107" y="159"/>
                </a:cxn>
                <a:cxn ang="0">
                  <a:pos x="107" y="127"/>
                </a:cxn>
              </a:cxnLst>
              <a:rect l="0" t="0" r="r" b="b"/>
              <a:pathLst>
                <a:path w="138" h="182">
                  <a:moveTo>
                    <a:pt x="107" y="127"/>
                  </a:moveTo>
                  <a:lnTo>
                    <a:pt x="138" y="98"/>
                  </a:lnTo>
                  <a:lnTo>
                    <a:pt x="125" y="88"/>
                  </a:lnTo>
                  <a:lnTo>
                    <a:pt x="125" y="54"/>
                  </a:lnTo>
                  <a:lnTo>
                    <a:pt x="104" y="35"/>
                  </a:lnTo>
                  <a:lnTo>
                    <a:pt x="95" y="3"/>
                  </a:lnTo>
                  <a:lnTo>
                    <a:pt x="92" y="4"/>
                  </a:lnTo>
                  <a:lnTo>
                    <a:pt x="75" y="0"/>
                  </a:lnTo>
                  <a:lnTo>
                    <a:pt x="58" y="16"/>
                  </a:lnTo>
                  <a:lnTo>
                    <a:pt x="58" y="81"/>
                  </a:lnTo>
                  <a:lnTo>
                    <a:pt x="22" y="81"/>
                  </a:lnTo>
                  <a:lnTo>
                    <a:pt x="22" y="125"/>
                  </a:lnTo>
                  <a:lnTo>
                    <a:pt x="6" y="125"/>
                  </a:lnTo>
                  <a:lnTo>
                    <a:pt x="6" y="151"/>
                  </a:lnTo>
                  <a:lnTo>
                    <a:pt x="0" y="180"/>
                  </a:lnTo>
                  <a:lnTo>
                    <a:pt x="4" y="182"/>
                  </a:lnTo>
                  <a:lnTo>
                    <a:pt x="20" y="176"/>
                  </a:lnTo>
                  <a:lnTo>
                    <a:pt x="41" y="182"/>
                  </a:lnTo>
                  <a:lnTo>
                    <a:pt x="107" y="159"/>
                  </a:lnTo>
                  <a:lnTo>
                    <a:pt x="107" y="12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1" name="Freeform 237">
              <a:extLst>
                <a:ext uri="{FF2B5EF4-FFF2-40B4-BE49-F238E27FC236}">
                  <a16:creationId xmlns:a16="http://schemas.microsoft.com/office/drawing/2014/main" id="{C3016711-EC2A-21AB-B841-F6CCCEFE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291"/>
              <a:ext cx="42" cy="39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26" y="30"/>
                </a:cxn>
                <a:cxn ang="0">
                  <a:pos x="7" y="39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4"/>
                </a:cxn>
                <a:cxn ang="0">
                  <a:pos x="33" y="11"/>
                </a:cxn>
                <a:cxn ang="0">
                  <a:pos x="33" y="19"/>
                </a:cxn>
              </a:cxnLst>
              <a:rect l="0" t="0" r="r" b="b"/>
              <a:pathLst>
                <a:path w="42" h="39">
                  <a:moveTo>
                    <a:pt x="33" y="19"/>
                  </a:moveTo>
                  <a:lnTo>
                    <a:pt x="26" y="30"/>
                  </a:lnTo>
                  <a:lnTo>
                    <a:pt x="7" y="39"/>
                  </a:lnTo>
                  <a:lnTo>
                    <a:pt x="0" y="30"/>
                  </a:lnTo>
                  <a:lnTo>
                    <a:pt x="9" y="19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4"/>
                  </a:lnTo>
                  <a:lnTo>
                    <a:pt x="33" y="11"/>
                  </a:lnTo>
                  <a:lnTo>
                    <a:pt x="33" y="1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2" name="Freeform 238">
              <a:extLst>
                <a:ext uri="{FF2B5EF4-FFF2-40B4-BE49-F238E27FC236}">
                  <a16:creationId xmlns:a16="http://schemas.microsoft.com/office/drawing/2014/main" id="{09CE5DED-7BAF-5B2B-684F-AAA2137B1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291"/>
              <a:ext cx="42" cy="39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26" y="30"/>
                </a:cxn>
                <a:cxn ang="0">
                  <a:pos x="7" y="39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4"/>
                </a:cxn>
                <a:cxn ang="0">
                  <a:pos x="33" y="11"/>
                </a:cxn>
                <a:cxn ang="0">
                  <a:pos x="33" y="19"/>
                </a:cxn>
              </a:cxnLst>
              <a:rect l="0" t="0" r="r" b="b"/>
              <a:pathLst>
                <a:path w="42" h="39">
                  <a:moveTo>
                    <a:pt x="33" y="19"/>
                  </a:moveTo>
                  <a:lnTo>
                    <a:pt x="26" y="30"/>
                  </a:lnTo>
                  <a:lnTo>
                    <a:pt x="7" y="39"/>
                  </a:lnTo>
                  <a:lnTo>
                    <a:pt x="0" y="30"/>
                  </a:lnTo>
                  <a:lnTo>
                    <a:pt x="9" y="19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4"/>
                  </a:lnTo>
                  <a:lnTo>
                    <a:pt x="33" y="11"/>
                  </a:lnTo>
                  <a:lnTo>
                    <a:pt x="33" y="1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3" name="Freeform 239">
              <a:extLst>
                <a:ext uri="{FF2B5EF4-FFF2-40B4-BE49-F238E27FC236}">
                  <a16:creationId xmlns:a16="http://schemas.microsoft.com/office/drawing/2014/main" id="{4C0C023F-4DCF-6750-3935-691DEEDB9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227"/>
              <a:ext cx="42" cy="3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26" y="29"/>
                </a:cxn>
                <a:cxn ang="0">
                  <a:pos x="6" y="38"/>
                </a:cxn>
                <a:cxn ang="0">
                  <a:pos x="0" y="29"/>
                </a:cxn>
                <a:cxn ang="0">
                  <a:pos x="9" y="18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3"/>
                </a:cxn>
                <a:cxn ang="0">
                  <a:pos x="32" y="10"/>
                </a:cxn>
                <a:cxn ang="0">
                  <a:pos x="32" y="18"/>
                </a:cxn>
              </a:cxnLst>
              <a:rect l="0" t="0" r="r" b="b"/>
              <a:pathLst>
                <a:path w="42" h="38">
                  <a:moveTo>
                    <a:pt x="32" y="18"/>
                  </a:moveTo>
                  <a:lnTo>
                    <a:pt x="26" y="29"/>
                  </a:lnTo>
                  <a:lnTo>
                    <a:pt x="6" y="38"/>
                  </a:lnTo>
                  <a:lnTo>
                    <a:pt x="0" y="29"/>
                  </a:lnTo>
                  <a:lnTo>
                    <a:pt x="9" y="18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3"/>
                  </a:lnTo>
                  <a:lnTo>
                    <a:pt x="32" y="1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4" name="Freeform 240">
              <a:extLst>
                <a:ext uri="{FF2B5EF4-FFF2-40B4-BE49-F238E27FC236}">
                  <a16:creationId xmlns:a16="http://schemas.microsoft.com/office/drawing/2014/main" id="{91E4FD0B-C333-0F97-F661-D1B603247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227"/>
              <a:ext cx="42" cy="3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26" y="29"/>
                </a:cxn>
                <a:cxn ang="0">
                  <a:pos x="6" y="38"/>
                </a:cxn>
                <a:cxn ang="0">
                  <a:pos x="0" y="29"/>
                </a:cxn>
                <a:cxn ang="0">
                  <a:pos x="9" y="18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2" y="3"/>
                </a:cxn>
                <a:cxn ang="0">
                  <a:pos x="32" y="10"/>
                </a:cxn>
                <a:cxn ang="0">
                  <a:pos x="32" y="18"/>
                </a:cxn>
              </a:cxnLst>
              <a:rect l="0" t="0" r="r" b="b"/>
              <a:pathLst>
                <a:path w="42" h="38">
                  <a:moveTo>
                    <a:pt x="32" y="18"/>
                  </a:moveTo>
                  <a:lnTo>
                    <a:pt x="26" y="29"/>
                  </a:lnTo>
                  <a:lnTo>
                    <a:pt x="6" y="38"/>
                  </a:lnTo>
                  <a:lnTo>
                    <a:pt x="0" y="29"/>
                  </a:lnTo>
                  <a:lnTo>
                    <a:pt x="9" y="18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2" y="3"/>
                  </a:lnTo>
                  <a:lnTo>
                    <a:pt x="32" y="1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445" name="Group 274">
            <a:extLst>
              <a:ext uri="{FF2B5EF4-FFF2-40B4-BE49-F238E27FC236}">
                <a16:creationId xmlns:a16="http://schemas.microsoft.com/office/drawing/2014/main" id="{7D97D353-A4F0-7C15-8559-06EC46805EC1}"/>
              </a:ext>
            </a:extLst>
          </p:cNvPr>
          <p:cNvGrpSpPr>
            <a:grpSpLocks/>
          </p:cNvGrpSpPr>
          <p:nvPr/>
        </p:nvGrpSpPr>
        <p:grpSpPr bwMode="auto">
          <a:xfrm>
            <a:off x="9662064" y="4500411"/>
            <a:ext cx="821879" cy="980529"/>
            <a:chOff x="2400" y="2730"/>
            <a:chExt cx="689" cy="822"/>
          </a:xfrm>
          <a:solidFill>
            <a:srgbClr val="04043F"/>
          </a:solidFill>
        </p:grpSpPr>
        <p:sp>
          <p:nvSpPr>
            <p:cNvPr id="446" name="Freeform 242">
              <a:extLst>
                <a:ext uri="{FF2B5EF4-FFF2-40B4-BE49-F238E27FC236}">
                  <a16:creationId xmlns:a16="http://schemas.microsoft.com/office/drawing/2014/main" id="{8E7943B5-AEBA-7117-9502-94CD4490E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932"/>
              <a:ext cx="44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5" y="0"/>
                </a:cxn>
                <a:cxn ang="0">
                  <a:pos x="36" y="12"/>
                </a:cxn>
                <a:cxn ang="0">
                  <a:pos x="44" y="21"/>
                </a:cxn>
                <a:cxn ang="0">
                  <a:pos x="31" y="29"/>
                </a:cxn>
                <a:cxn ang="0">
                  <a:pos x="7" y="22"/>
                </a:cxn>
                <a:cxn ang="0">
                  <a:pos x="0" y="17"/>
                </a:cxn>
              </a:cxnLst>
              <a:rect l="0" t="0" r="r" b="b"/>
              <a:pathLst>
                <a:path w="44" h="29">
                  <a:moveTo>
                    <a:pt x="0" y="17"/>
                  </a:moveTo>
                  <a:lnTo>
                    <a:pt x="15" y="0"/>
                  </a:lnTo>
                  <a:lnTo>
                    <a:pt x="36" y="12"/>
                  </a:lnTo>
                  <a:lnTo>
                    <a:pt x="44" y="21"/>
                  </a:lnTo>
                  <a:lnTo>
                    <a:pt x="31" y="29"/>
                  </a:lnTo>
                  <a:lnTo>
                    <a:pt x="7" y="22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7" name="Freeform 243">
              <a:extLst>
                <a:ext uri="{FF2B5EF4-FFF2-40B4-BE49-F238E27FC236}">
                  <a16:creationId xmlns:a16="http://schemas.microsoft.com/office/drawing/2014/main" id="{6EC60679-240A-9115-2FE4-414656B03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932"/>
              <a:ext cx="44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5" y="0"/>
                </a:cxn>
                <a:cxn ang="0">
                  <a:pos x="36" y="12"/>
                </a:cxn>
                <a:cxn ang="0">
                  <a:pos x="44" y="21"/>
                </a:cxn>
                <a:cxn ang="0">
                  <a:pos x="31" y="29"/>
                </a:cxn>
                <a:cxn ang="0">
                  <a:pos x="7" y="22"/>
                </a:cxn>
                <a:cxn ang="0">
                  <a:pos x="0" y="17"/>
                </a:cxn>
              </a:cxnLst>
              <a:rect l="0" t="0" r="r" b="b"/>
              <a:pathLst>
                <a:path w="44" h="29">
                  <a:moveTo>
                    <a:pt x="0" y="17"/>
                  </a:moveTo>
                  <a:lnTo>
                    <a:pt x="15" y="0"/>
                  </a:lnTo>
                  <a:lnTo>
                    <a:pt x="36" y="12"/>
                  </a:lnTo>
                  <a:lnTo>
                    <a:pt x="44" y="21"/>
                  </a:lnTo>
                  <a:lnTo>
                    <a:pt x="31" y="29"/>
                  </a:lnTo>
                  <a:lnTo>
                    <a:pt x="7" y="22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8" name="Freeform 244">
              <a:extLst>
                <a:ext uri="{FF2B5EF4-FFF2-40B4-BE49-F238E27FC236}">
                  <a16:creationId xmlns:a16="http://schemas.microsoft.com/office/drawing/2014/main" id="{B3F04B04-E466-3BBD-D867-7AD781DC4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3317"/>
              <a:ext cx="164" cy="176"/>
            </a:xfrm>
            <a:custGeom>
              <a:avLst/>
              <a:gdLst/>
              <a:ahLst/>
              <a:cxnLst>
                <a:cxn ang="0">
                  <a:pos x="52" y="167"/>
                </a:cxn>
                <a:cxn ang="0">
                  <a:pos x="52" y="176"/>
                </a:cxn>
                <a:cxn ang="0">
                  <a:pos x="118" y="160"/>
                </a:cxn>
                <a:cxn ang="0">
                  <a:pos x="159" y="125"/>
                </a:cxn>
                <a:cxn ang="0">
                  <a:pos x="158" y="96"/>
                </a:cxn>
                <a:cxn ang="0">
                  <a:pos x="161" y="65"/>
                </a:cxn>
                <a:cxn ang="0">
                  <a:pos x="164" y="60"/>
                </a:cxn>
                <a:cxn ang="0">
                  <a:pos x="134" y="35"/>
                </a:cxn>
                <a:cxn ang="0">
                  <a:pos x="103" y="14"/>
                </a:cxn>
                <a:cxn ang="0">
                  <a:pos x="82" y="19"/>
                </a:cxn>
                <a:cxn ang="0">
                  <a:pos x="58" y="0"/>
                </a:cxn>
                <a:cxn ang="0">
                  <a:pos x="52" y="46"/>
                </a:cxn>
                <a:cxn ang="0">
                  <a:pos x="24" y="65"/>
                </a:cxn>
                <a:cxn ang="0">
                  <a:pos x="5" y="58"/>
                </a:cxn>
                <a:cxn ang="0">
                  <a:pos x="0" y="68"/>
                </a:cxn>
                <a:cxn ang="0">
                  <a:pos x="5" y="84"/>
                </a:cxn>
                <a:cxn ang="0">
                  <a:pos x="17" y="105"/>
                </a:cxn>
                <a:cxn ang="0">
                  <a:pos x="17" y="134"/>
                </a:cxn>
                <a:cxn ang="0">
                  <a:pos x="43" y="146"/>
                </a:cxn>
                <a:cxn ang="0">
                  <a:pos x="51" y="157"/>
                </a:cxn>
                <a:cxn ang="0">
                  <a:pos x="52" y="167"/>
                </a:cxn>
              </a:cxnLst>
              <a:rect l="0" t="0" r="r" b="b"/>
              <a:pathLst>
                <a:path w="164" h="176">
                  <a:moveTo>
                    <a:pt x="52" y="167"/>
                  </a:moveTo>
                  <a:lnTo>
                    <a:pt x="52" y="176"/>
                  </a:lnTo>
                  <a:lnTo>
                    <a:pt x="118" y="160"/>
                  </a:lnTo>
                  <a:lnTo>
                    <a:pt x="159" y="125"/>
                  </a:lnTo>
                  <a:lnTo>
                    <a:pt x="158" y="96"/>
                  </a:lnTo>
                  <a:lnTo>
                    <a:pt x="161" y="65"/>
                  </a:lnTo>
                  <a:lnTo>
                    <a:pt x="164" y="60"/>
                  </a:lnTo>
                  <a:lnTo>
                    <a:pt x="134" y="35"/>
                  </a:lnTo>
                  <a:lnTo>
                    <a:pt x="103" y="14"/>
                  </a:lnTo>
                  <a:lnTo>
                    <a:pt x="82" y="19"/>
                  </a:lnTo>
                  <a:lnTo>
                    <a:pt x="58" y="0"/>
                  </a:lnTo>
                  <a:lnTo>
                    <a:pt x="52" y="46"/>
                  </a:lnTo>
                  <a:lnTo>
                    <a:pt x="24" y="65"/>
                  </a:lnTo>
                  <a:lnTo>
                    <a:pt x="5" y="58"/>
                  </a:lnTo>
                  <a:lnTo>
                    <a:pt x="0" y="68"/>
                  </a:lnTo>
                  <a:lnTo>
                    <a:pt x="5" y="84"/>
                  </a:lnTo>
                  <a:lnTo>
                    <a:pt x="17" y="105"/>
                  </a:lnTo>
                  <a:lnTo>
                    <a:pt x="17" y="134"/>
                  </a:lnTo>
                  <a:lnTo>
                    <a:pt x="43" y="146"/>
                  </a:lnTo>
                  <a:lnTo>
                    <a:pt x="51" y="157"/>
                  </a:lnTo>
                  <a:lnTo>
                    <a:pt x="52" y="1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9" name="Freeform 245">
              <a:extLst>
                <a:ext uri="{FF2B5EF4-FFF2-40B4-BE49-F238E27FC236}">
                  <a16:creationId xmlns:a16="http://schemas.microsoft.com/office/drawing/2014/main" id="{33EC1E31-BD4F-BC72-3FC8-69F16FC98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3317"/>
              <a:ext cx="164" cy="176"/>
            </a:xfrm>
            <a:custGeom>
              <a:avLst/>
              <a:gdLst/>
              <a:ahLst/>
              <a:cxnLst>
                <a:cxn ang="0">
                  <a:pos x="52" y="167"/>
                </a:cxn>
                <a:cxn ang="0">
                  <a:pos x="52" y="176"/>
                </a:cxn>
                <a:cxn ang="0">
                  <a:pos x="118" y="160"/>
                </a:cxn>
                <a:cxn ang="0">
                  <a:pos x="159" y="125"/>
                </a:cxn>
                <a:cxn ang="0">
                  <a:pos x="158" y="96"/>
                </a:cxn>
                <a:cxn ang="0">
                  <a:pos x="161" y="65"/>
                </a:cxn>
                <a:cxn ang="0">
                  <a:pos x="164" y="60"/>
                </a:cxn>
                <a:cxn ang="0">
                  <a:pos x="134" y="35"/>
                </a:cxn>
                <a:cxn ang="0">
                  <a:pos x="103" y="14"/>
                </a:cxn>
                <a:cxn ang="0">
                  <a:pos x="82" y="19"/>
                </a:cxn>
                <a:cxn ang="0">
                  <a:pos x="58" y="0"/>
                </a:cxn>
                <a:cxn ang="0">
                  <a:pos x="52" y="46"/>
                </a:cxn>
                <a:cxn ang="0">
                  <a:pos x="24" y="65"/>
                </a:cxn>
                <a:cxn ang="0">
                  <a:pos x="5" y="58"/>
                </a:cxn>
                <a:cxn ang="0">
                  <a:pos x="0" y="68"/>
                </a:cxn>
                <a:cxn ang="0">
                  <a:pos x="5" y="84"/>
                </a:cxn>
                <a:cxn ang="0">
                  <a:pos x="17" y="105"/>
                </a:cxn>
                <a:cxn ang="0">
                  <a:pos x="17" y="134"/>
                </a:cxn>
                <a:cxn ang="0">
                  <a:pos x="43" y="146"/>
                </a:cxn>
                <a:cxn ang="0">
                  <a:pos x="51" y="157"/>
                </a:cxn>
                <a:cxn ang="0">
                  <a:pos x="52" y="167"/>
                </a:cxn>
              </a:cxnLst>
              <a:rect l="0" t="0" r="r" b="b"/>
              <a:pathLst>
                <a:path w="164" h="176">
                  <a:moveTo>
                    <a:pt x="52" y="167"/>
                  </a:moveTo>
                  <a:lnTo>
                    <a:pt x="52" y="176"/>
                  </a:lnTo>
                  <a:lnTo>
                    <a:pt x="118" y="160"/>
                  </a:lnTo>
                  <a:lnTo>
                    <a:pt x="159" y="125"/>
                  </a:lnTo>
                  <a:lnTo>
                    <a:pt x="158" y="96"/>
                  </a:lnTo>
                  <a:lnTo>
                    <a:pt x="161" y="65"/>
                  </a:lnTo>
                  <a:lnTo>
                    <a:pt x="164" y="60"/>
                  </a:lnTo>
                  <a:lnTo>
                    <a:pt x="134" y="35"/>
                  </a:lnTo>
                  <a:lnTo>
                    <a:pt x="103" y="14"/>
                  </a:lnTo>
                  <a:lnTo>
                    <a:pt x="82" y="19"/>
                  </a:lnTo>
                  <a:lnTo>
                    <a:pt x="58" y="0"/>
                  </a:lnTo>
                  <a:lnTo>
                    <a:pt x="52" y="46"/>
                  </a:lnTo>
                  <a:lnTo>
                    <a:pt x="24" y="65"/>
                  </a:lnTo>
                  <a:lnTo>
                    <a:pt x="5" y="58"/>
                  </a:lnTo>
                  <a:lnTo>
                    <a:pt x="0" y="68"/>
                  </a:lnTo>
                  <a:lnTo>
                    <a:pt x="5" y="84"/>
                  </a:lnTo>
                  <a:lnTo>
                    <a:pt x="17" y="105"/>
                  </a:lnTo>
                  <a:lnTo>
                    <a:pt x="17" y="134"/>
                  </a:lnTo>
                  <a:lnTo>
                    <a:pt x="43" y="146"/>
                  </a:lnTo>
                  <a:lnTo>
                    <a:pt x="51" y="157"/>
                  </a:lnTo>
                  <a:lnTo>
                    <a:pt x="52" y="167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0" name="Freeform 246">
              <a:extLst>
                <a:ext uri="{FF2B5EF4-FFF2-40B4-BE49-F238E27FC236}">
                  <a16:creationId xmlns:a16="http://schemas.microsoft.com/office/drawing/2014/main" id="{8AF6DE47-8F64-F370-CA48-8B106BB62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3376"/>
              <a:ext cx="318" cy="176"/>
            </a:xfrm>
            <a:custGeom>
              <a:avLst/>
              <a:gdLst/>
              <a:ahLst/>
              <a:cxnLst>
                <a:cxn ang="0">
                  <a:pos x="318" y="108"/>
                </a:cxn>
                <a:cxn ang="0">
                  <a:pos x="316" y="98"/>
                </a:cxn>
                <a:cxn ang="0">
                  <a:pos x="308" y="87"/>
                </a:cxn>
                <a:cxn ang="0">
                  <a:pos x="282" y="75"/>
                </a:cxn>
                <a:cxn ang="0">
                  <a:pos x="282" y="46"/>
                </a:cxn>
                <a:cxn ang="0">
                  <a:pos x="270" y="26"/>
                </a:cxn>
                <a:cxn ang="0">
                  <a:pos x="263" y="9"/>
                </a:cxn>
                <a:cxn ang="0">
                  <a:pos x="255" y="12"/>
                </a:cxn>
                <a:cxn ang="0">
                  <a:pos x="233" y="0"/>
                </a:cxn>
                <a:cxn ang="0">
                  <a:pos x="214" y="12"/>
                </a:cxn>
                <a:cxn ang="0">
                  <a:pos x="188" y="26"/>
                </a:cxn>
                <a:cxn ang="0">
                  <a:pos x="177" y="20"/>
                </a:cxn>
                <a:cxn ang="0">
                  <a:pos x="141" y="27"/>
                </a:cxn>
                <a:cxn ang="0">
                  <a:pos x="135" y="21"/>
                </a:cxn>
                <a:cxn ang="0">
                  <a:pos x="129" y="12"/>
                </a:cxn>
                <a:cxn ang="0">
                  <a:pos x="118" y="12"/>
                </a:cxn>
                <a:cxn ang="0">
                  <a:pos x="106" y="26"/>
                </a:cxn>
                <a:cxn ang="0">
                  <a:pos x="80" y="26"/>
                </a:cxn>
                <a:cxn ang="0">
                  <a:pos x="52" y="70"/>
                </a:cxn>
                <a:cxn ang="0">
                  <a:pos x="55" y="75"/>
                </a:cxn>
                <a:cxn ang="0">
                  <a:pos x="0" y="87"/>
                </a:cxn>
                <a:cxn ang="0">
                  <a:pos x="0" y="105"/>
                </a:cxn>
                <a:cxn ang="0">
                  <a:pos x="11" y="114"/>
                </a:cxn>
                <a:cxn ang="0">
                  <a:pos x="38" y="105"/>
                </a:cxn>
                <a:cxn ang="0">
                  <a:pos x="64" y="108"/>
                </a:cxn>
                <a:cxn ang="0">
                  <a:pos x="91" y="87"/>
                </a:cxn>
                <a:cxn ang="0">
                  <a:pos x="113" y="87"/>
                </a:cxn>
                <a:cxn ang="0">
                  <a:pos x="139" y="125"/>
                </a:cxn>
                <a:cxn ang="0">
                  <a:pos x="136" y="125"/>
                </a:cxn>
                <a:cxn ang="0">
                  <a:pos x="144" y="141"/>
                </a:cxn>
                <a:cxn ang="0">
                  <a:pos x="188" y="165"/>
                </a:cxn>
                <a:cxn ang="0">
                  <a:pos x="188" y="163"/>
                </a:cxn>
                <a:cxn ang="0">
                  <a:pos x="190" y="165"/>
                </a:cxn>
                <a:cxn ang="0">
                  <a:pos x="192" y="167"/>
                </a:cxn>
                <a:cxn ang="0">
                  <a:pos x="235" y="176"/>
                </a:cxn>
                <a:cxn ang="0">
                  <a:pos x="270" y="165"/>
                </a:cxn>
                <a:cxn ang="0">
                  <a:pos x="318" y="116"/>
                </a:cxn>
                <a:cxn ang="0">
                  <a:pos x="318" y="108"/>
                </a:cxn>
              </a:cxnLst>
              <a:rect l="0" t="0" r="r" b="b"/>
              <a:pathLst>
                <a:path w="318" h="176">
                  <a:moveTo>
                    <a:pt x="318" y="108"/>
                  </a:moveTo>
                  <a:lnTo>
                    <a:pt x="316" y="98"/>
                  </a:lnTo>
                  <a:lnTo>
                    <a:pt x="308" y="87"/>
                  </a:lnTo>
                  <a:lnTo>
                    <a:pt x="282" y="75"/>
                  </a:lnTo>
                  <a:lnTo>
                    <a:pt x="282" y="46"/>
                  </a:lnTo>
                  <a:lnTo>
                    <a:pt x="270" y="26"/>
                  </a:lnTo>
                  <a:lnTo>
                    <a:pt x="263" y="9"/>
                  </a:lnTo>
                  <a:lnTo>
                    <a:pt x="255" y="12"/>
                  </a:lnTo>
                  <a:lnTo>
                    <a:pt x="233" y="0"/>
                  </a:lnTo>
                  <a:lnTo>
                    <a:pt x="214" y="12"/>
                  </a:lnTo>
                  <a:lnTo>
                    <a:pt x="188" y="26"/>
                  </a:lnTo>
                  <a:lnTo>
                    <a:pt x="177" y="20"/>
                  </a:lnTo>
                  <a:lnTo>
                    <a:pt x="141" y="27"/>
                  </a:lnTo>
                  <a:lnTo>
                    <a:pt x="135" y="21"/>
                  </a:lnTo>
                  <a:lnTo>
                    <a:pt x="129" y="12"/>
                  </a:lnTo>
                  <a:lnTo>
                    <a:pt x="118" y="12"/>
                  </a:lnTo>
                  <a:lnTo>
                    <a:pt x="106" y="26"/>
                  </a:lnTo>
                  <a:lnTo>
                    <a:pt x="80" y="26"/>
                  </a:lnTo>
                  <a:lnTo>
                    <a:pt x="52" y="70"/>
                  </a:lnTo>
                  <a:lnTo>
                    <a:pt x="55" y="75"/>
                  </a:lnTo>
                  <a:lnTo>
                    <a:pt x="0" y="87"/>
                  </a:lnTo>
                  <a:lnTo>
                    <a:pt x="0" y="105"/>
                  </a:lnTo>
                  <a:lnTo>
                    <a:pt x="11" y="114"/>
                  </a:lnTo>
                  <a:lnTo>
                    <a:pt x="38" y="105"/>
                  </a:lnTo>
                  <a:lnTo>
                    <a:pt x="64" y="108"/>
                  </a:lnTo>
                  <a:lnTo>
                    <a:pt x="91" y="87"/>
                  </a:lnTo>
                  <a:lnTo>
                    <a:pt x="113" y="87"/>
                  </a:lnTo>
                  <a:lnTo>
                    <a:pt x="139" y="125"/>
                  </a:lnTo>
                  <a:lnTo>
                    <a:pt x="136" y="125"/>
                  </a:lnTo>
                  <a:lnTo>
                    <a:pt x="144" y="141"/>
                  </a:lnTo>
                  <a:lnTo>
                    <a:pt x="188" y="165"/>
                  </a:lnTo>
                  <a:lnTo>
                    <a:pt x="188" y="163"/>
                  </a:lnTo>
                  <a:lnTo>
                    <a:pt x="190" y="165"/>
                  </a:lnTo>
                  <a:lnTo>
                    <a:pt x="192" y="167"/>
                  </a:lnTo>
                  <a:lnTo>
                    <a:pt x="235" y="176"/>
                  </a:lnTo>
                  <a:lnTo>
                    <a:pt x="270" y="165"/>
                  </a:lnTo>
                  <a:lnTo>
                    <a:pt x="318" y="116"/>
                  </a:lnTo>
                  <a:lnTo>
                    <a:pt x="318" y="1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1" name="Freeform 247">
              <a:extLst>
                <a:ext uri="{FF2B5EF4-FFF2-40B4-BE49-F238E27FC236}">
                  <a16:creationId xmlns:a16="http://schemas.microsoft.com/office/drawing/2014/main" id="{9CB853C4-2867-3982-F46A-92063A4C0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3376"/>
              <a:ext cx="318" cy="176"/>
            </a:xfrm>
            <a:custGeom>
              <a:avLst/>
              <a:gdLst/>
              <a:ahLst/>
              <a:cxnLst>
                <a:cxn ang="0">
                  <a:pos x="318" y="108"/>
                </a:cxn>
                <a:cxn ang="0">
                  <a:pos x="316" y="98"/>
                </a:cxn>
                <a:cxn ang="0">
                  <a:pos x="308" y="87"/>
                </a:cxn>
                <a:cxn ang="0">
                  <a:pos x="282" y="75"/>
                </a:cxn>
                <a:cxn ang="0">
                  <a:pos x="282" y="46"/>
                </a:cxn>
                <a:cxn ang="0">
                  <a:pos x="270" y="26"/>
                </a:cxn>
                <a:cxn ang="0">
                  <a:pos x="263" y="9"/>
                </a:cxn>
                <a:cxn ang="0">
                  <a:pos x="255" y="12"/>
                </a:cxn>
                <a:cxn ang="0">
                  <a:pos x="233" y="0"/>
                </a:cxn>
                <a:cxn ang="0">
                  <a:pos x="214" y="12"/>
                </a:cxn>
                <a:cxn ang="0">
                  <a:pos x="188" y="26"/>
                </a:cxn>
                <a:cxn ang="0">
                  <a:pos x="177" y="20"/>
                </a:cxn>
                <a:cxn ang="0">
                  <a:pos x="141" y="27"/>
                </a:cxn>
                <a:cxn ang="0">
                  <a:pos x="135" y="21"/>
                </a:cxn>
                <a:cxn ang="0">
                  <a:pos x="129" y="12"/>
                </a:cxn>
                <a:cxn ang="0">
                  <a:pos x="118" y="12"/>
                </a:cxn>
                <a:cxn ang="0">
                  <a:pos x="106" y="26"/>
                </a:cxn>
                <a:cxn ang="0">
                  <a:pos x="80" y="26"/>
                </a:cxn>
                <a:cxn ang="0">
                  <a:pos x="52" y="70"/>
                </a:cxn>
                <a:cxn ang="0">
                  <a:pos x="55" y="75"/>
                </a:cxn>
                <a:cxn ang="0">
                  <a:pos x="0" y="87"/>
                </a:cxn>
                <a:cxn ang="0">
                  <a:pos x="0" y="105"/>
                </a:cxn>
                <a:cxn ang="0">
                  <a:pos x="11" y="114"/>
                </a:cxn>
                <a:cxn ang="0">
                  <a:pos x="38" y="105"/>
                </a:cxn>
                <a:cxn ang="0">
                  <a:pos x="64" y="108"/>
                </a:cxn>
                <a:cxn ang="0">
                  <a:pos x="91" y="87"/>
                </a:cxn>
                <a:cxn ang="0">
                  <a:pos x="113" y="87"/>
                </a:cxn>
                <a:cxn ang="0">
                  <a:pos x="139" y="125"/>
                </a:cxn>
                <a:cxn ang="0">
                  <a:pos x="136" y="125"/>
                </a:cxn>
                <a:cxn ang="0">
                  <a:pos x="144" y="141"/>
                </a:cxn>
                <a:cxn ang="0">
                  <a:pos x="188" y="165"/>
                </a:cxn>
                <a:cxn ang="0">
                  <a:pos x="188" y="163"/>
                </a:cxn>
                <a:cxn ang="0">
                  <a:pos x="190" y="165"/>
                </a:cxn>
                <a:cxn ang="0">
                  <a:pos x="192" y="167"/>
                </a:cxn>
                <a:cxn ang="0">
                  <a:pos x="235" y="176"/>
                </a:cxn>
                <a:cxn ang="0">
                  <a:pos x="270" y="165"/>
                </a:cxn>
                <a:cxn ang="0">
                  <a:pos x="318" y="116"/>
                </a:cxn>
                <a:cxn ang="0">
                  <a:pos x="318" y="108"/>
                </a:cxn>
              </a:cxnLst>
              <a:rect l="0" t="0" r="r" b="b"/>
              <a:pathLst>
                <a:path w="318" h="176">
                  <a:moveTo>
                    <a:pt x="318" y="108"/>
                  </a:moveTo>
                  <a:lnTo>
                    <a:pt x="316" y="98"/>
                  </a:lnTo>
                  <a:lnTo>
                    <a:pt x="308" y="87"/>
                  </a:lnTo>
                  <a:lnTo>
                    <a:pt x="282" y="75"/>
                  </a:lnTo>
                  <a:lnTo>
                    <a:pt x="282" y="46"/>
                  </a:lnTo>
                  <a:lnTo>
                    <a:pt x="270" y="26"/>
                  </a:lnTo>
                  <a:lnTo>
                    <a:pt x="263" y="9"/>
                  </a:lnTo>
                  <a:lnTo>
                    <a:pt x="255" y="12"/>
                  </a:lnTo>
                  <a:lnTo>
                    <a:pt x="233" y="0"/>
                  </a:lnTo>
                  <a:lnTo>
                    <a:pt x="214" y="12"/>
                  </a:lnTo>
                  <a:lnTo>
                    <a:pt x="188" y="26"/>
                  </a:lnTo>
                  <a:lnTo>
                    <a:pt x="177" y="20"/>
                  </a:lnTo>
                  <a:lnTo>
                    <a:pt x="141" y="27"/>
                  </a:lnTo>
                  <a:lnTo>
                    <a:pt x="135" y="21"/>
                  </a:lnTo>
                  <a:lnTo>
                    <a:pt x="129" y="12"/>
                  </a:lnTo>
                  <a:lnTo>
                    <a:pt x="118" y="12"/>
                  </a:lnTo>
                  <a:lnTo>
                    <a:pt x="106" y="26"/>
                  </a:lnTo>
                  <a:lnTo>
                    <a:pt x="80" y="26"/>
                  </a:lnTo>
                  <a:lnTo>
                    <a:pt x="52" y="70"/>
                  </a:lnTo>
                  <a:lnTo>
                    <a:pt x="55" y="75"/>
                  </a:lnTo>
                  <a:lnTo>
                    <a:pt x="0" y="87"/>
                  </a:lnTo>
                  <a:lnTo>
                    <a:pt x="0" y="105"/>
                  </a:lnTo>
                  <a:lnTo>
                    <a:pt x="11" y="114"/>
                  </a:lnTo>
                  <a:lnTo>
                    <a:pt x="38" y="105"/>
                  </a:lnTo>
                  <a:lnTo>
                    <a:pt x="64" y="108"/>
                  </a:lnTo>
                  <a:lnTo>
                    <a:pt x="91" y="87"/>
                  </a:lnTo>
                  <a:lnTo>
                    <a:pt x="113" y="87"/>
                  </a:lnTo>
                  <a:lnTo>
                    <a:pt x="139" y="125"/>
                  </a:lnTo>
                  <a:lnTo>
                    <a:pt x="136" y="125"/>
                  </a:lnTo>
                  <a:lnTo>
                    <a:pt x="144" y="141"/>
                  </a:lnTo>
                  <a:lnTo>
                    <a:pt x="188" y="165"/>
                  </a:lnTo>
                  <a:lnTo>
                    <a:pt x="188" y="163"/>
                  </a:lnTo>
                  <a:lnTo>
                    <a:pt x="190" y="165"/>
                  </a:lnTo>
                  <a:lnTo>
                    <a:pt x="192" y="167"/>
                  </a:lnTo>
                  <a:lnTo>
                    <a:pt x="235" y="176"/>
                  </a:lnTo>
                  <a:lnTo>
                    <a:pt x="270" y="165"/>
                  </a:lnTo>
                  <a:lnTo>
                    <a:pt x="318" y="116"/>
                  </a:lnTo>
                  <a:lnTo>
                    <a:pt x="318" y="10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2" name="Freeform 248">
              <a:extLst>
                <a:ext uri="{FF2B5EF4-FFF2-40B4-BE49-F238E27FC236}">
                  <a16:creationId xmlns:a16="http://schemas.microsoft.com/office/drawing/2014/main" id="{058A20CB-018D-A6B9-7874-03C62888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267"/>
              <a:ext cx="208" cy="195"/>
            </a:xfrm>
            <a:custGeom>
              <a:avLst/>
              <a:gdLst/>
              <a:ahLst/>
              <a:cxnLst>
                <a:cxn ang="0">
                  <a:pos x="151" y="100"/>
                </a:cxn>
                <a:cxn ang="0">
                  <a:pos x="208" y="48"/>
                </a:cxn>
                <a:cxn ang="0">
                  <a:pos x="154" y="0"/>
                </a:cxn>
                <a:cxn ang="0">
                  <a:pos x="140" y="6"/>
                </a:cxn>
                <a:cxn ang="0">
                  <a:pos x="109" y="39"/>
                </a:cxn>
                <a:cxn ang="0">
                  <a:pos x="101" y="37"/>
                </a:cxn>
                <a:cxn ang="0">
                  <a:pos x="82" y="45"/>
                </a:cxn>
                <a:cxn ang="0">
                  <a:pos x="71" y="39"/>
                </a:cxn>
                <a:cxn ang="0">
                  <a:pos x="51" y="39"/>
                </a:cxn>
                <a:cxn ang="0">
                  <a:pos x="44" y="57"/>
                </a:cxn>
                <a:cxn ang="0">
                  <a:pos x="3" y="78"/>
                </a:cxn>
                <a:cxn ang="0">
                  <a:pos x="0" y="93"/>
                </a:cxn>
                <a:cxn ang="0">
                  <a:pos x="21" y="95"/>
                </a:cxn>
                <a:cxn ang="0">
                  <a:pos x="37" y="98"/>
                </a:cxn>
                <a:cxn ang="0">
                  <a:pos x="44" y="118"/>
                </a:cxn>
                <a:cxn ang="0">
                  <a:pos x="12" y="150"/>
                </a:cxn>
                <a:cxn ang="0">
                  <a:pos x="21" y="161"/>
                </a:cxn>
                <a:cxn ang="0">
                  <a:pos x="24" y="157"/>
                </a:cxn>
                <a:cxn ang="0">
                  <a:pos x="86" y="152"/>
                </a:cxn>
                <a:cxn ang="0">
                  <a:pos x="91" y="146"/>
                </a:cxn>
                <a:cxn ang="0">
                  <a:pos x="101" y="133"/>
                </a:cxn>
                <a:cxn ang="0">
                  <a:pos x="109" y="152"/>
                </a:cxn>
                <a:cxn ang="0">
                  <a:pos x="93" y="162"/>
                </a:cxn>
                <a:cxn ang="0">
                  <a:pos x="57" y="166"/>
                </a:cxn>
                <a:cxn ang="0">
                  <a:pos x="44" y="173"/>
                </a:cxn>
                <a:cxn ang="0">
                  <a:pos x="48" y="176"/>
                </a:cxn>
                <a:cxn ang="0">
                  <a:pos x="79" y="195"/>
                </a:cxn>
                <a:cxn ang="0">
                  <a:pos x="97" y="186"/>
                </a:cxn>
                <a:cxn ang="0">
                  <a:pos x="137" y="184"/>
                </a:cxn>
                <a:cxn ang="0">
                  <a:pos x="143" y="175"/>
                </a:cxn>
                <a:cxn ang="0">
                  <a:pos x="156" y="157"/>
                </a:cxn>
                <a:cxn ang="0">
                  <a:pos x="165" y="153"/>
                </a:cxn>
                <a:cxn ang="0">
                  <a:pos x="183" y="130"/>
                </a:cxn>
                <a:cxn ang="0">
                  <a:pos x="151" y="100"/>
                </a:cxn>
              </a:cxnLst>
              <a:rect l="0" t="0" r="r" b="b"/>
              <a:pathLst>
                <a:path w="208" h="195">
                  <a:moveTo>
                    <a:pt x="151" y="100"/>
                  </a:moveTo>
                  <a:lnTo>
                    <a:pt x="208" y="48"/>
                  </a:lnTo>
                  <a:lnTo>
                    <a:pt x="154" y="0"/>
                  </a:lnTo>
                  <a:lnTo>
                    <a:pt x="140" y="6"/>
                  </a:lnTo>
                  <a:lnTo>
                    <a:pt x="109" y="39"/>
                  </a:lnTo>
                  <a:lnTo>
                    <a:pt x="101" y="37"/>
                  </a:lnTo>
                  <a:lnTo>
                    <a:pt x="82" y="45"/>
                  </a:lnTo>
                  <a:lnTo>
                    <a:pt x="71" y="39"/>
                  </a:lnTo>
                  <a:lnTo>
                    <a:pt x="51" y="39"/>
                  </a:lnTo>
                  <a:lnTo>
                    <a:pt x="44" y="57"/>
                  </a:lnTo>
                  <a:lnTo>
                    <a:pt x="3" y="78"/>
                  </a:lnTo>
                  <a:lnTo>
                    <a:pt x="0" y="93"/>
                  </a:lnTo>
                  <a:lnTo>
                    <a:pt x="21" y="95"/>
                  </a:lnTo>
                  <a:lnTo>
                    <a:pt x="37" y="98"/>
                  </a:lnTo>
                  <a:lnTo>
                    <a:pt x="44" y="118"/>
                  </a:lnTo>
                  <a:lnTo>
                    <a:pt x="12" y="150"/>
                  </a:lnTo>
                  <a:lnTo>
                    <a:pt x="21" y="161"/>
                  </a:lnTo>
                  <a:lnTo>
                    <a:pt x="24" y="157"/>
                  </a:lnTo>
                  <a:lnTo>
                    <a:pt x="86" y="152"/>
                  </a:lnTo>
                  <a:lnTo>
                    <a:pt x="91" y="146"/>
                  </a:lnTo>
                  <a:lnTo>
                    <a:pt x="101" y="133"/>
                  </a:lnTo>
                  <a:lnTo>
                    <a:pt x="109" y="152"/>
                  </a:lnTo>
                  <a:lnTo>
                    <a:pt x="93" y="162"/>
                  </a:lnTo>
                  <a:lnTo>
                    <a:pt x="57" y="166"/>
                  </a:lnTo>
                  <a:lnTo>
                    <a:pt x="44" y="173"/>
                  </a:lnTo>
                  <a:lnTo>
                    <a:pt x="48" y="176"/>
                  </a:lnTo>
                  <a:lnTo>
                    <a:pt x="79" y="195"/>
                  </a:lnTo>
                  <a:lnTo>
                    <a:pt x="97" y="186"/>
                  </a:lnTo>
                  <a:lnTo>
                    <a:pt x="137" y="184"/>
                  </a:lnTo>
                  <a:lnTo>
                    <a:pt x="143" y="175"/>
                  </a:lnTo>
                  <a:lnTo>
                    <a:pt x="156" y="157"/>
                  </a:lnTo>
                  <a:lnTo>
                    <a:pt x="165" y="153"/>
                  </a:lnTo>
                  <a:lnTo>
                    <a:pt x="183" y="130"/>
                  </a:lnTo>
                  <a:lnTo>
                    <a:pt x="151" y="1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3" name="Freeform 249">
              <a:extLst>
                <a:ext uri="{FF2B5EF4-FFF2-40B4-BE49-F238E27FC236}">
                  <a16:creationId xmlns:a16="http://schemas.microsoft.com/office/drawing/2014/main" id="{D86AD1D7-0BB5-1228-9A2B-9705F34CF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267"/>
              <a:ext cx="208" cy="195"/>
            </a:xfrm>
            <a:custGeom>
              <a:avLst/>
              <a:gdLst/>
              <a:ahLst/>
              <a:cxnLst>
                <a:cxn ang="0">
                  <a:pos x="151" y="100"/>
                </a:cxn>
                <a:cxn ang="0">
                  <a:pos x="208" y="48"/>
                </a:cxn>
                <a:cxn ang="0">
                  <a:pos x="154" y="0"/>
                </a:cxn>
                <a:cxn ang="0">
                  <a:pos x="140" y="6"/>
                </a:cxn>
                <a:cxn ang="0">
                  <a:pos x="109" y="39"/>
                </a:cxn>
                <a:cxn ang="0">
                  <a:pos x="101" y="37"/>
                </a:cxn>
                <a:cxn ang="0">
                  <a:pos x="82" y="45"/>
                </a:cxn>
                <a:cxn ang="0">
                  <a:pos x="71" y="39"/>
                </a:cxn>
                <a:cxn ang="0">
                  <a:pos x="51" y="39"/>
                </a:cxn>
                <a:cxn ang="0">
                  <a:pos x="44" y="57"/>
                </a:cxn>
                <a:cxn ang="0">
                  <a:pos x="3" y="78"/>
                </a:cxn>
                <a:cxn ang="0">
                  <a:pos x="0" y="93"/>
                </a:cxn>
                <a:cxn ang="0">
                  <a:pos x="21" y="95"/>
                </a:cxn>
                <a:cxn ang="0">
                  <a:pos x="37" y="98"/>
                </a:cxn>
                <a:cxn ang="0">
                  <a:pos x="44" y="118"/>
                </a:cxn>
                <a:cxn ang="0">
                  <a:pos x="12" y="150"/>
                </a:cxn>
                <a:cxn ang="0">
                  <a:pos x="21" y="161"/>
                </a:cxn>
                <a:cxn ang="0">
                  <a:pos x="24" y="157"/>
                </a:cxn>
                <a:cxn ang="0">
                  <a:pos x="86" y="152"/>
                </a:cxn>
                <a:cxn ang="0">
                  <a:pos x="91" y="146"/>
                </a:cxn>
                <a:cxn ang="0">
                  <a:pos x="101" y="133"/>
                </a:cxn>
                <a:cxn ang="0">
                  <a:pos x="109" y="152"/>
                </a:cxn>
                <a:cxn ang="0">
                  <a:pos x="93" y="162"/>
                </a:cxn>
                <a:cxn ang="0">
                  <a:pos x="57" y="166"/>
                </a:cxn>
                <a:cxn ang="0">
                  <a:pos x="44" y="173"/>
                </a:cxn>
                <a:cxn ang="0">
                  <a:pos x="48" y="176"/>
                </a:cxn>
                <a:cxn ang="0">
                  <a:pos x="79" y="195"/>
                </a:cxn>
                <a:cxn ang="0">
                  <a:pos x="97" y="186"/>
                </a:cxn>
                <a:cxn ang="0">
                  <a:pos x="137" y="184"/>
                </a:cxn>
                <a:cxn ang="0">
                  <a:pos x="143" y="175"/>
                </a:cxn>
                <a:cxn ang="0">
                  <a:pos x="156" y="157"/>
                </a:cxn>
                <a:cxn ang="0">
                  <a:pos x="165" y="153"/>
                </a:cxn>
                <a:cxn ang="0">
                  <a:pos x="183" y="130"/>
                </a:cxn>
                <a:cxn ang="0">
                  <a:pos x="151" y="100"/>
                </a:cxn>
              </a:cxnLst>
              <a:rect l="0" t="0" r="r" b="b"/>
              <a:pathLst>
                <a:path w="208" h="195">
                  <a:moveTo>
                    <a:pt x="151" y="100"/>
                  </a:moveTo>
                  <a:lnTo>
                    <a:pt x="208" y="48"/>
                  </a:lnTo>
                  <a:lnTo>
                    <a:pt x="154" y="0"/>
                  </a:lnTo>
                  <a:lnTo>
                    <a:pt x="140" y="6"/>
                  </a:lnTo>
                  <a:lnTo>
                    <a:pt x="109" y="39"/>
                  </a:lnTo>
                  <a:lnTo>
                    <a:pt x="101" y="37"/>
                  </a:lnTo>
                  <a:lnTo>
                    <a:pt x="82" y="45"/>
                  </a:lnTo>
                  <a:lnTo>
                    <a:pt x="71" y="39"/>
                  </a:lnTo>
                  <a:lnTo>
                    <a:pt x="51" y="39"/>
                  </a:lnTo>
                  <a:lnTo>
                    <a:pt x="44" y="57"/>
                  </a:lnTo>
                  <a:lnTo>
                    <a:pt x="3" y="78"/>
                  </a:lnTo>
                  <a:lnTo>
                    <a:pt x="0" y="93"/>
                  </a:lnTo>
                  <a:lnTo>
                    <a:pt x="21" y="95"/>
                  </a:lnTo>
                  <a:lnTo>
                    <a:pt x="37" y="98"/>
                  </a:lnTo>
                  <a:lnTo>
                    <a:pt x="44" y="118"/>
                  </a:lnTo>
                  <a:lnTo>
                    <a:pt x="12" y="150"/>
                  </a:lnTo>
                  <a:lnTo>
                    <a:pt x="21" y="161"/>
                  </a:lnTo>
                  <a:lnTo>
                    <a:pt x="24" y="157"/>
                  </a:lnTo>
                  <a:lnTo>
                    <a:pt x="86" y="152"/>
                  </a:lnTo>
                  <a:lnTo>
                    <a:pt x="91" y="146"/>
                  </a:lnTo>
                  <a:lnTo>
                    <a:pt x="101" y="133"/>
                  </a:lnTo>
                  <a:lnTo>
                    <a:pt x="109" y="152"/>
                  </a:lnTo>
                  <a:lnTo>
                    <a:pt x="93" y="162"/>
                  </a:lnTo>
                  <a:lnTo>
                    <a:pt x="57" y="166"/>
                  </a:lnTo>
                  <a:lnTo>
                    <a:pt x="44" y="173"/>
                  </a:lnTo>
                  <a:lnTo>
                    <a:pt x="48" y="176"/>
                  </a:lnTo>
                  <a:lnTo>
                    <a:pt x="79" y="195"/>
                  </a:lnTo>
                  <a:lnTo>
                    <a:pt x="97" y="186"/>
                  </a:lnTo>
                  <a:lnTo>
                    <a:pt x="137" y="184"/>
                  </a:lnTo>
                  <a:lnTo>
                    <a:pt x="143" y="175"/>
                  </a:lnTo>
                  <a:lnTo>
                    <a:pt x="156" y="157"/>
                  </a:lnTo>
                  <a:lnTo>
                    <a:pt x="165" y="153"/>
                  </a:lnTo>
                  <a:lnTo>
                    <a:pt x="183" y="130"/>
                  </a:lnTo>
                  <a:lnTo>
                    <a:pt x="151" y="10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4" name="Freeform 250">
              <a:extLst>
                <a:ext uri="{FF2B5EF4-FFF2-40B4-BE49-F238E27FC236}">
                  <a16:creationId xmlns:a16="http://schemas.microsoft.com/office/drawing/2014/main" id="{BD5B3A5A-6ADD-E437-04CC-734E5D44A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3266"/>
              <a:ext cx="272" cy="181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174" y="0"/>
                </a:cxn>
                <a:cxn ang="0">
                  <a:pos x="89" y="22"/>
                </a:cxn>
                <a:cxn ang="0">
                  <a:pos x="26" y="22"/>
                </a:cxn>
                <a:cxn ang="0">
                  <a:pos x="56" y="51"/>
                </a:cxn>
                <a:cxn ang="0">
                  <a:pos x="0" y="103"/>
                </a:cxn>
                <a:cxn ang="0">
                  <a:pos x="31" y="136"/>
                </a:cxn>
                <a:cxn ang="0">
                  <a:pos x="13" y="156"/>
                </a:cxn>
                <a:cxn ang="0">
                  <a:pos x="66" y="142"/>
                </a:cxn>
                <a:cxn ang="0">
                  <a:pos x="82" y="142"/>
                </a:cxn>
                <a:cxn ang="0">
                  <a:pos x="86" y="172"/>
                </a:cxn>
                <a:cxn ang="0">
                  <a:pos x="151" y="176"/>
                </a:cxn>
                <a:cxn ang="0">
                  <a:pos x="160" y="181"/>
                </a:cxn>
                <a:cxn ang="0">
                  <a:pos x="189" y="136"/>
                </a:cxn>
                <a:cxn ang="0">
                  <a:pos x="216" y="136"/>
                </a:cxn>
                <a:cxn ang="0">
                  <a:pos x="228" y="122"/>
                </a:cxn>
                <a:cxn ang="0">
                  <a:pos x="238" y="122"/>
                </a:cxn>
                <a:cxn ang="0">
                  <a:pos x="247" y="113"/>
                </a:cxn>
                <a:cxn ang="0">
                  <a:pos x="267" y="60"/>
                </a:cxn>
                <a:cxn ang="0">
                  <a:pos x="272" y="14"/>
                </a:cxn>
                <a:cxn ang="0">
                  <a:pos x="251" y="1"/>
                </a:cxn>
                <a:cxn ang="0">
                  <a:pos x="251" y="0"/>
                </a:cxn>
              </a:cxnLst>
              <a:rect l="0" t="0" r="r" b="b"/>
              <a:pathLst>
                <a:path w="272" h="181">
                  <a:moveTo>
                    <a:pt x="251" y="0"/>
                  </a:moveTo>
                  <a:lnTo>
                    <a:pt x="174" y="0"/>
                  </a:lnTo>
                  <a:lnTo>
                    <a:pt x="89" y="22"/>
                  </a:lnTo>
                  <a:lnTo>
                    <a:pt x="26" y="22"/>
                  </a:lnTo>
                  <a:lnTo>
                    <a:pt x="56" y="51"/>
                  </a:lnTo>
                  <a:lnTo>
                    <a:pt x="0" y="103"/>
                  </a:lnTo>
                  <a:lnTo>
                    <a:pt x="31" y="136"/>
                  </a:lnTo>
                  <a:lnTo>
                    <a:pt x="13" y="156"/>
                  </a:lnTo>
                  <a:lnTo>
                    <a:pt x="66" y="142"/>
                  </a:lnTo>
                  <a:lnTo>
                    <a:pt x="82" y="142"/>
                  </a:lnTo>
                  <a:lnTo>
                    <a:pt x="86" y="172"/>
                  </a:lnTo>
                  <a:lnTo>
                    <a:pt x="151" y="176"/>
                  </a:lnTo>
                  <a:lnTo>
                    <a:pt x="160" y="181"/>
                  </a:lnTo>
                  <a:lnTo>
                    <a:pt x="189" y="136"/>
                  </a:lnTo>
                  <a:lnTo>
                    <a:pt x="216" y="136"/>
                  </a:lnTo>
                  <a:lnTo>
                    <a:pt x="228" y="122"/>
                  </a:lnTo>
                  <a:lnTo>
                    <a:pt x="238" y="122"/>
                  </a:lnTo>
                  <a:lnTo>
                    <a:pt x="247" y="113"/>
                  </a:lnTo>
                  <a:lnTo>
                    <a:pt x="267" y="60"/>
                  </a:lnTo>
                  <a:lnTo>
                    <a:pt x="272" y="14"/>
                  </a:lnTo>
                  <a:lnTo>
                    <a:pt x="251" y="1"/>
                  </a:lnTo>
                  <a:lnTo>
                    <a:pt x="25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5" name="Freeform 251">
              <a:extLst>
                <a:ext uri="{FF2B5EF4-FFF2-40B4-BE49-F238E27FC236}">
                  <a16:creationId xmlns:a16="http://schemas.microsoft.com/office/drawing/2014/main" id="{0B2829EF-5A8C-7F49-D140-35826B59D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3266"/>
              <a:ext cx="272" cy="181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174" y="0"/>
                </a:cxn>
                <a:cxn ang="0">
                  <a:pos x="89" y="22"/>
                </a:cxn>
                <a:cxn ang="0">
                  <a:pos x="26" y="22"/>
                </a:cxn>
                <a:cxn ang="0">
                  <a:pos x="56" y="51"/>
                </a:cxn>
                <a:cxn ang="0">
                  <a:pos x="0" y="103"/>
                </a:cxn>
                <a:cxn ang="0">
                  <a:pos x="31" y="136"/>
                </a:cxn>
                <a:cxn ang="0">
                  <a:pos x="13" y="156"/>
                </a:cxn>
                <a:cxn ang="0">
                  <a:pos x="66" y="142"/>
                </a:cxn>
                <a:cxn ang="0">
                  <a:pos x="82" y="142"/>
                </a:cxn>
                <a:cxn ang="0">
                  <a:pos x="86" y="172"/>
                </a:cxn>
                <a:cxn ang="0">
                  <a:pos x="151" y="176"/>
                </a:cxn>
                <a:cxn ang="0">
                  <a:pos x="160" y="181"/>
                </a:cxn>
                <a:cxn ang="0">
                  <a:pos x="189" y="136"/>
                </a:cxn>
                <a:cxn ang="0">
                  <a:pos x="216" y="136"/>
                </a:cxn>
                <a:cxn ang="0">
                  <a:pos x="228" y="122"/>
                </a:cxn>
                <a:cxn ang="0">
                  <a:pos x="238" y="122"/>
                </a:cxn>
                <a:cxn ang="0">
                  <a:pos x="247" y="113"/>
                </a:cxn>
                <a:cxn ang="0">
                  <a:pos x="267" y="60"/>
                </a:cxn>
                <a:cxn ang="0">
                  <a:pos x="272" y="14"/>
                </a:cxn>
                <a:cxn ang="0">
                  <a:pos x="251" y="1"/>
                </a:cxn>
                <a:cxn ang="0">
                  <a:pos x="251" y="0"/>
                </a:cxn>
              </a:cxnLst>
              <a:rect l="0" t="0" r="r" b="b"/>
              <a:pathLst>
                <a:path w="272" h="181">
                  <a:moveTo>
                    <a:pt x="251" y="0"/>
                  </a:moveTo>
                  <a:lnTo>
                    <a:pt x="174" y="0"/>
                  </a:lnTo>
                  <a:lnTo>
                    <a:pt x="89" y="22"/>
                  </a:lnTo>
                  <a:lnTo>
                    <a:pt x="26" y="22"/>
                  </a:lnTo>
                  <a:lnTo>
                    <a:pt x="56" y="51"/>
                  </a:lnTo>
                  <a:lnTo>
                    <a:pt x="0" y="103"/>
                  </a:lnTo>
                  <a:lnTo>
                    <a:pt x="31" y="136"/>
                  </a:lnTo>
                  <a:lnTo>
                    <a:pt x="13" y="156"/>
                  </a:lnTo>
                  <a:lnTo>
                    <a:pt x="66" y="142"/>
                  </a:lnTo>
                  <a:lnTo>
                    <a:pt x="82" y="142"/>
                  </a:lnTo>
                  <a:lnTo>
                    <a:pt x="86" y="172"/>
                  </a:lnTo>
                  <a:lnTo>
                    <a:pt x="151" y="176"/>
                  </a:lnTo>
                  <a:lnTo>
                    <a:pt x="160" y="181"/>
                  </a:lnTo>
                  <a:lnTo>
                    <a:pt x="189" y="136"/>
                  </a:lnTo>
                  <a:lnTo>
                    <a:pt x="216" y="136"/>
                  </a:lnTo>
                  <a:lnTo>
                    <a:pt x="228" y="122"/>
                  </a:lnTo>
                  <a:lnTo>
                    <a:pt x="238" y="122"/>
                  </a:lnTo>
                  <a:lnTo>
                    <a:pt x="247" y="113"/>
                  </a:lnTo>
                  <a:lnTo>
                    <a:pt x="267" y="60"/>
                  </a:lnTo>
                  <a:lnTo>
                    <a:pt x="272" y="14"/>
                  </a:lnTo>
                  <a:lnTo>
                    <a:pt x="251" y="1"/>
                  </a:lnTo>
                  <a:lnTo>
                    <a:pt x="251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6" name="Freeform 252">
              <a:extLst>
                <a:ext uri="{FF2B5EF4-FFF2-40B4-BE49-F238E27FC236}">
                  <a16:creationId xmlns:a16="http://schemas.microsoft.com/office/drawing/2014/main" id="{1B35F5F7-D46A-F373-C0BB-60B6C7034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3086"/>
              <a:ext cx="269" cy="201"/>
            </a:xfrm>
            <a:custGeom>
              <a:avLst/>
              <a:gdLst/>
              <a:ahLst/>
              <a:cxnLst>
                <a:cxn ang="0">
                  <a:pos x="171" y="178"/>
                </a:cxn>
                <a:cxn ang="0">
                  <a:pos x="246" y="178"/>
                </a:cxn>
                <a:cxn ang="0">
                  <a:pos x="249" y="105"/>
                </a:cxn>
                <a:cxn ang="0">
                  <a:pos x="260" y="90"/>
                </a:cxn>
                <a:cxn ang="0">
                  <a:pos x="269" y="75"/>
                </a:cxn>
                <a:cxn ang="0">
                  <a:pos x="249" y="54"/>
                </a:cxn>
                <a:cxn ang="0">
                  <a:pos x="249" y="44"/>
                </a:cxn>
                <a:cxn ang="0">
                  <a:pos x="246" y="27"/>
                </a:cxn>
                <a:cxn ang="0">
                  <a:pos x="235" y="33"/>
                </a:cxn>
                <a:cxn ang="0">
                  <a:pos x="223" y="27"/>
                </a:cxn>
                <a:cxn ang="0">
                  <a:pos x="223" y="14"/>
                </a:cxn>
                <a:cxn ang="0">
                  <a:pos x="207" y="0"/>
                </a:cxn>
                <a:cxn ang="0">
                  <a:pos x="177" y="16"/>
                </a:cxn>
                <a:cxn ang="0">
                  <a:pos x="176" y="21"/>
                </a:cxn>
                <a:cxn ang="0">
                  <a:pos x="160" y="26"/>
                </a:cxn>
                <a:cxn ang="0">
                  <a:pos x="132" y="105"/>
                </a:cxn>
                <a:cxn ang="0">
                  <a:pos x="66" y="153"/>
                </a:cxn>
                <a:cxn ang="0">
                  <a:pos x="26" y="171"/>
                </a:cxn>
                <a:cxn ang="0">
                  <a:pos x="0" y="181"/>
                </a:cxn>
                <a:cxn ang="0">
                  <a:pos x="20" y="201"/>
                </a:cxn>
                <a:cxn ang="0">
                  <a:pos x="83" y="201"/>
                </a:cxn>
                <a:cxn ang="0">
                  <a:pos x="171" y="178"/>
                </a:cxn>
              </a:cxnLst>
              <a:rect l="0" t="0" r="r" b="b"/>
              <a:pathLst>
                <a:path w="269" h="201">
                  <a:moveTo>
                    <a:pt x="171" y="178"/>
                  </a:moveTo>
                  <a:lnTo>
                    <a:pt x="246" y="178"/>
                  </a:lnTo>
                  <a:lnTo>
                    <a:pt x="249" y="105"/>
                  </a:lnTo>
                  <a:lnTo>
                    <a:pt x="260" y="90"/>
                  </a:lnTo>
                  <a:lnTo>
                    <a:pt x="269" y="75"/>
                  </a:lnTo>
                  <a:lnTo>
                    <a:pt x="249" y="54"/>
                  </a:lnTo>
                  <a:lnTo>
                    <a:pt x="249" y="44"/>
                  </a:lnTo>
                  <a:lnTo>
                    <a:pt x="246" y="27"/>
                  </a:lnTo>
                  <a:lnTo>
                    <a:pt x="235" y="33"/>
                  </a:lnTo>
                  <a:lnTo>
                    <a:pt x="223" y="27"/>
                  </a:lnTo>
                  <a:lnTo>
                    <a:pt x="223" y="14"/>
                  </a:lnTo>
                  <a:lnTo>
                    <a:pt x="207" y="0"/>
                  </a:lnTo>
                  <a:lnTo>
                    <a:pt x="177" y="16"/>
                  </a:lnTo>
                  <a:lnTo>
                    <a:pt x="176" y="21"/>
                  </a:lnTo>
                  <a:lnTo>
                    <a:pt x="160" y="26"/>
                  </a:lnTo>
                  <a:lnTo>
                    <a:pt x="132" y="105"/>
                  </a:lnTo>
                  <a:lnTo>
                    <a:pt x="66" y="153"/>
                  </a:lnTo>
                  <a:lnTo>
                    <a:pt x="26" y="171"/>
                  </a:lnTo>
                  <a:lnTo>
                    <a:pt x="0" y="181"/>
                  </a:lnTo>
                  <a:lnTo>
                    <a:pt x="20" y="201"/>
                  </a:lnTo>
                  <a:lnTo>
                    <a:pt x="83" y="201"/>
                  </a:lnTo>
                  <a:lnTo>
                    <a:pt x="171" y="17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7" name="Freeform 253">
              <a:extLst>
                <a:ext uri="{FF2B5EF4-FFF2-40B4-BE49-F238E27FC236}">
                  <a16:creationId xmlns:a16="http://schemas.microsoft.com/office/drawing/2014/main" id="{E6F0377C-9F6C-1427-02E2-D79DB960A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3086"/>
              <a:ext cx="269" cy="201"/>
            </a:xfrm>
            <a:custGeom>
              <a:avLst/>
              <a:gdLst/>
              <a:ahLst/>
              <a:cxnLst>
                <a:cxn ang="0">
                  <a:pos x="171" y="178"/>
                </a:cxn>
                <a:cxn ang="0">
                  <a:pos x="246" y="178"/>
                </a:cxn>
                <a:cxn ang="0">
                  <a:pos x="249" y="105"/>
                </a:cxn>
                <a:cxn ang="0">
                  <a:pos x="260" y="90"/>
                </a:cxn>
                <a:cxn ang="0">
                  <a:pos x="269" y="75"/>
                </a:cxn>
                <a:cxn ang="0">
                  <a:pos x="249" y="54"/>
                </a:cxn>
                <a:cxn ang="0">
                  <a:pos x="249" y="44"/>
                </a:cxn>
                <a:cxn ang="0">
                  <a:pos x="246" y="27"/>
                </a:cxn>
                <a:cxn ang="0">
                  <a:pos x="235" y="33"/>
                </a:cxn>
                <a:cxn ang="0">
                  <a:pos x="223" y="27"/>
                </a:cxn>
                <a:cxn ang="0">
                  <a:pos x="223" y="14"/>
                </a:cxn>
                <a:cxn ang="0">
                  <a:pos x="207" y="0"/>
                </a:cxn>
                <a:cxn ang="0">
                  <a:pos x="177" y="16"/>
                </a:cxn>
                <a:cxn ang="0">
                  <a:pos x="176" y="21"/>
                </a:cxn>
                <a:cxn ang="0">
                  <a:pos x="160" y="26"/>
                </a:cxn>
                <a:cxn ang="0">
                  <a:pos x="132" y="105"/>
                </a:cxn>
                <a:cxn ang="0">
                  <a:pos x="66" y="153"/>
                </a:cxn>
                <a:cxn ang="0">
                  <a:pos x="26" y="171"/>
                </a:cxn>
                <a:cxn ang="0">
                  <a:pos x="0" y="181"/>
                </a:cxn>
                <a:cxn ang="0">
                  <a:pos x="20" y="201"/>
                </a:cxn>
                <a:cxn ang="0">
                  <a:pos x="83" y="201"/>
                </a:cxn>
                <a:cxn ang="0">
                  <a:pos x="171" y="178"/>
                </a:cxn>
              </a:cxnLst>
              <a:rect l="0" t="0" r="r" b="b"/>
              <a:pathLst>
                <a:path w="269" h="201">
                  <a:moveTo>
                    <a:pt x="171" y="178"/>
                  </a:moveTo>
                  <a:lnTo>
                    <a:pt x="246" y="178"/>
                  </a:lnTo>
                  <a:lnTo>
                    <a:pt x="249" y="105"/>
                  </a:lnTo>
                  <a:lnTo>
                    <a:pt x="260" y="90"/>
                  </a:lnTo>
                  <a:lnTo>
                    <a:pt x="269" y="75"/>
                  </a:lnTo>
                  <a:lnTo>
                    <a:pt x="249" y="54"/>
                  </a:lnTo>
                  <a:lnTo>
                    <a:pt x="249" y="44"/>
                  </a:lnTo>
                  <a:lnTo>
                    <a:pt x="246" y="27"/>
                  </a:lnTo>
                  <a:lnTo>
                    <a:pt x="235" y="33"/>
                  </a:lnTo>
                  <a:lnTo>
                    <a:pt x="223" y="27"/>
                  </a:lnTo>
                  <a:lnTo>
                    <a:pt x="223" y="14"/>
                  </a:lnTo>
                  <a:lnTo>
                    <a:pt x="207" y="0"/>
                  </a:lnTo>
                  <a:lnTo>
                    <a:pt x="177" y="16"/>
                  </a:lnTo>
                  <a:lnTo>
                    <a:pt x="176" y="21"/>
                  </a:lnTo>
                  <a:lnTo>
                    <a:pt x="160" y="26"/>
                  </a:lnTo>
                  <a:lnTo>
                    <a:pt x="132" y="105"/>
                  </a:lnTo>
                  <a:lnTo>
                    <a:pt x="66" y="153"/>
                  </a:lnTo>
                  <a:lnTo>
                    <a:pt x="26" y="171"/>
                  </a:lnTo>
                  <a:lnTo>
                    <a:pt x="0" y="181"/>
                  </a:lnTo>
                  <a:lnTo>
                    <a:pt x="20" y="201"/>
                  </a:lnTo>
                  <a:lnTo>
                    <a:pt x="83" y="201"/>
                  </a:lnTo>
                  <a:lnTo>
                    <a:pt x="171" y="17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8" name="Freeform 254">
              <a:extLst>
                <a:ext uri="{FF2B5EF4-FFF2-40B4-BE49-F238E27FC236}">
                  <a16:creationId xmlns:a16="http://schemas.microsoft.com/office/drawing/2014/main" id="{2F5D7719-B100-5399-CF23-845792032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3226"/>
              <a:ext cx="196" cy="177"/>
            </a:xfrm>
            <a:custGeom>
              <a:avLst/>
              <a:gdLst/>
              <a:ahLst/>
              <a:cxnLst>
                <a:cxn ang="0">
                  <a:pos x="124" y="68"/>
                </a:cxn>
                <a:cxn ang="0">
                  <a:pos x="53" y="0"/>
                </a:cxn>
                <a:cxn ang="0">
                  <a:pos x="15" y="0"/>
                </a:cxn>
                <a:cxn ang="0">
                  <a:pos x="13" y="41"/>
                </a:cxn>
                <a:cxn ang="0">
                  <a:pos x="34" y="54"/>
                </a:cxn>
                <a:cxn ang="0">
                  <a:pos x="29" y="100"/>
                </a:cxn>
                <a:cxn ang="0">
                  <a:pos x="9" y="152"/>
                </a:cxn>
                <a:cxn ang="0">
                  <a:pos x="0" y="162"/>
                </a:cxn>
                <a:cxn ang="0">
                  <a:pos x="4" y="171"/>
                </a:cxn>
                <a:cxn ang="0">
                  <a:pos x="13" y="177"/>
                </a:cxn>
                <a:cxn ang="0">
                  <a:pos x="48" y="169"/>
                </a:cxn>
                <a:cxn ang="0">
                  <a:pos x="58" y="175"/>
                </a:cxn>
                <a:cxn ang="0">
                  <a:pos x="87" y="162"/>
                </a:cxn>
                <a:cxn ang="0">
                  <a:pos x="106" y="145"/>
                </a:cxn>
                <a:cxn ang="0">
                  <a:pos x="127" y="162"/>
                </a:cxn>
                <a:cxn ang="0">
                  <a:pos x="136" y="159"/>
                </a:cxn>
                <a:cxn ang="0">
                  <a:pos x="143" y="149"/>
                </a:cxn>
                <a:cxn ang="0">
                  <a:pos x="161" y="155"/>
                </a:cxn>
                <a:cxn ang="0">
                  <a:pos x="189" y="137"/>
                </a:cxn>
                <a:cxn ang="0">
                  <a:pos x="196" y="91"/>
                </a:cxn>
                <a:cxn ang="0">
                  <a:pos x="180" y="62"/>
                </a:cxn>
                <a:cxn ang="0">
                  <a:pos x="181" y="53"/>
                </a:cxn>
                <a:cxn ang="0">
                  <a:pos x="159" y="38"/>
                </a:cxn>
                <a:cxn ang="0">
                  <a:pos x="124" y="68"/>
                </a:cxn>
              </a:cxnLst>
              <a:rect l="0" t="0" r="r" b="b"/>
              <a:pathLst>
                <a:path w="196" h="177">
                  <a:moveTo>
                    <a:pt x="124" y="68"/>
                  </a:moveTo>
                  <a:lnTo>
                    <a:pt x="53" y="0"/>
                  </a:lnTo>
                  <a:lnTo>
                    <a:pt x="15" y="0"/>
                  </a:lnTo>
                  <a:lnTo>
                    <a:pt x="13" y="41"/>
                  </a:lnTo>
                  <a:lnTo>
                    <a:pt x="34" y="54"/>
                  </a:lnTo>
                  <a:lnTo>
                    <a:pt x="29" y="100"/>
                  </a:lnTo>
                  <a:lnTo>
                    <a:pt x="9" y="152"/>
                  </a:lnTo>
                  <a:lnTo>
                    <a:pt x="0" y="162"/>
                  </a:lnTo>
                  <a:lnTo>
                    <a:pt x="4" y="171"/>
                  </a:lnTo>
                  <a:lnTo>
                    <a:pt x="13" y="177"/>
                  </a:lnTo>
                  <a:lnTo>
                    <a:pt x="48" y="169"/>
                  </a:lnTo>
                  <a:lnTo>
                    <a:pt x="58" y="175"/>
                  </a:lnTo>
                  <a:lnTo>
                    <a:pt x="87" y="162"/>
                  </a:lnTo>
                  <a:lnTo>
                    <a:pt x="106" y="145"/>
                  </a:lnTo>
                  <a:lnTo>
                    <a:pt x="127" y="162"/>
                  </a:lnTo>
                  <a:lnTo>
                    <a:pt x="136" y="159"/>
                  </a:lnTo>
                  <a:lnTo>
                    <a:pt x="143" y="149"/>
                  </a:lnTo>
                  <a:lnTo>
                    <a:pt x="161" y="155"/>
                  </a:lnTo>
                  <a:lnTo>
                    <a:pt x="189" y="137"/>
                  </a:lnTo>
                  <a:lnTo>
                    <a:pt x="196" y="91"/>
                  </a:lnTo>
                  <a:lnTo>
                    <a:pt x="180" y="62"/>
                  </a:lnTo>
                  <a:lnTo>
                    <a:pt x="181" y="53"/>
                  </a:lnTo>
                  <a:lnTo>
                    <a:pt x="159" y="38"/>
                  </a:lnTo>
                  <a:lnTo>
                    <a:pt x="124" y="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59" name="Freeform 255">
              <a:extLst>
                <a:ext uri="{FF2B5EF4-FFF2-40B4-BE49-F238E27FC236}">
                  <a16:creationId xmlns:a16="http://schemas.microsoft.com/office/drawing/2014/main" id="{0CD0DFA9-9CCB-48A0-E869-0AFFE0A23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3226"/>
              <a:ext cx="196" cy="177"/>
            </a:xfrm>
            <a:custGeom>
              <a:avLst/>
              <a:gdLst/>
              <a:ahLst/>
              <a:cxnLst>
                <a:cxn ang="0">
                  <a:pos x="124" y="68"/>
                </a:cxn>
                <a:cxn ang="0">
                  <a:pos x="53" y="0"/>
                </a:cxn>
                <a:cxn ang="0">
                  <a:pos x="15" y="0"/>
                </a:cxn>
                <a:cxn ang="0">
                  <a:pos x="13" y="41"/>
                </a:cxn>
                <a:cxn ang="0">
                  <a:pos x="34" y="54"/>
                </a:cxn>
                <a:cxn ang="0">
                  <a:pos x="29" y="100"/>
                </a:cxn>
                <a:cxn ang="0">
                  <a:pos x="9" y="152"/>
                </a:cxn>
                <a:cxn ang="0">
                  <a:pos x="0" y="162"/>
                </a:cxn>
                <a:cxn ang="0">
                  <a:pos x="4" y="171"/>
                </a:cxn>
                <a:cxn ang="0">
                  <a:pos x="13" y="177"/>
                </a:cxn>
                <a:cxn ang="0">
                  <a:pos x="48" y="169"/>
                </a:cxn>
                <a:cxn ang="0">
                  <a:pos x="58" y="175"/>
                </a:cxn>
                <a:cxn ang="0">
                  <a:pos x="87" y="162"/>
                </a:cxn>
                <a:cxn ang="0">
                  <a:pos x="106" y="145"/>
                </a:cxn>
                <a:cxn ang="0">
                  <a:pos x="127" y="162"/>
                </a:cxn>
                <a:cxn ang="0">
                  <a:pos x="136" y="159"/>
                </a:cxn>
                <a:cxn ang="0">
                  <a:pos x="143" y="149"/>
                </a:cxn>
                <a:cxn ang="0">
                  <a:pos x="161" y="155"/>
                </a:cxn>
                <a:cxn ang="0">
                  <a:pos x="189" y="137"/>
                </a:cxn>
                <a:cxn ang="0">
                  <a:pos x="196" y="91"/>
                </a:cxn>
                <a:cxn ang="0">
                  <a:pos x="180" y="62"/>
                </a:cxn>
                <a:cxn ang="0">
                  <a:pos x="181" y="53"/>
                </a:cxn>
                <a:cxn ang="0">
                  <a:pos x="159" y="38"/>
                </a:cxn>
                <a:cxn ang="0">
                  <a:pos x="124" y="68"/>
                </a:cxn>
              </a:cxnLst>
              <a:rect l="0" t="0" r="r" b="b"/>
              <a:pathLst>
                <a:path w="196" h="177">
                  <a:moveTo>
                    <a:pt x="124" y="68"/>
                  </a:moveTo>
                  <a:lnTo>
                    <a:pt x="53" y="0"/>
                  </a:lnTo>
                  <a:lnTo>
                    <a:pt x="15" y="0"/>
                  </a:lnTo>
                  <a:lnTo>
                    <a:pt x="13" y="41"/>
                  </a:lnTo>
                  <a:lnTo>
                    <a:pt x="34" y="54"/>
                  </a:lnTo>
                  <a:lnTo>
                    <a:pt x="29" y="100"/>
                  </a:lnTo>
                  <a:lnTo>
                    <a:pt x="9" y="152"/>
                  </a:lnTo>
                  <a:lnTo>
                    <a:pt x="0" y="162"/>
                  </a:lnTo>
                  <a:lnTo>
                    <a:pt x="4" y="171"/>
                  </a:lnTo>
                  <a:lnTo>
                    <a:pt x="13" y="177"/>
                  </a:lnTo>
                  <a:lnTo>
                    <a:pt x="48" y="169"/>
                  </a:lnTo>
                  <a:lnTo>
                    <a:pt x="58" y="175"/>
                  </a:lnTo>
                  <a:lnTo>
                    <a:pt x="87" y="162"/>
                  </a:lnTo>
                  <a:lnTo>
                    <a:pt x="106" y="145"/>
                  </a:lnTo>
                  <a:lnTo>
                    <a:pt x="127" y="162"/>
                  </a:lnTo>
                  <a:lnTo>
                    <a:pt x="136" y="159"/>
                  </a:lnTo>
                  <a:lnTo>
                    <a:pt x="143" y="149"/>
                  </a:lnTo>
                  <a:lnTo>
                    <a:pt x="161" y="155"/>
                  </a:lnTo>
                  <a:lnTo>
                    <a:pt x="189" y="137"/>
                  </a:lnTo>
                  <a:lnTo>
                    <a:pt x="196" y="91"/>
                  </a:lnTo>
                  <a:lnTo>
                    <a:pt x="180" y="62"/>
                  </a:lnTo>
                  <a:lnTo>
                    <a:pt x="181" y="53"/>
                  </a:lnTo>
                  <a:lnTo>
                    <a:pt x="159" y="38"/>
                  </a:lnTo>
                  <a:lnTo>
                    <a:pt x="124" y="6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0" name="Freeform 256">
              <a:extLst>
                <a:ext uri="{FF2B5EF4-FFF2-40B4-BE49-F238E27FC236}">
                  <a16:creationId xmlns:a16="http://schemas.microsoft.com/office/drawing/2014/main" id="{6F7F32B9-9C9D-B527-AA4D-8F7D06FA1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970"/>
              <a:ext cx="233" cy="205"/>
            </a:xfrm>
            <a:custGeom>
              <a:avLst/>
              <a:gdLst/>
              <a:ahLst/>
              <a:cxnLst>
                <a:cxn ang="0">
                  <a:pos x="95" y="188"/>
                </a:cxn>
                <a:cxn ang="0">
                  <a:pos x="110" y="203"/>
                </a:cxn>
                <a:cxn ang="0">
                  <a:pos x="141" y="175"/>
                </a:cxn>
                <a:cxn ang="0">
                  <a:pos x="178" y="165"/>
                </a:cxn>
                <a:cxn ang="0">
                  <a:pos x="176" y="163"/>
                </a:cxn>
                <a:cxn ang="0">
                  <a:pos x="184" y="154"/>
                </a:cxn>
                <a:cxn ang="0">
                  <a:pos x="206" y="145"/>
                </a:cxn>
                <a:cxn ang="0">
                  <a:pos x="229" y="136"/>
                </a:cxn>
                <a:cxn ang="0">
                  <a:pos x="226" y="121"/>
                </a:cxn>
                <a:cxn ang="0">
                  <a:pos x="206" y="125"/>
                </a:cxn>
                <a:cxn ang="0">
                  <a:pos x="204" y="117"/>
                </a:cxn>
                <a:cxn ang="0">
                  <a:pos x="223" y="105"/>
                </a:cxn>
                <a:cxn ang="0">
                  <a:pos x="219" y="84"/>
                </a:cxn>
                <a:cxn ang="0">
                  <a:pos x="233" y="61"/>
                </a:cxn>
                <a:cxn ang="0">
                  <a:pos x="231" y="51"/>
                </a:cxn>
                <a:cxn ang="0">
                  <a:pos x="195" y="27"/>
                </a:cxn>
                <a:cxn ang="0">
                  <a:pos x="175" y="33"/>
                </a:cxn>
                <a:cxn ang="0">
                  <a:pos x="157" y="27"/>
                </a:cxn>
                <a:cxn ang="0">
                  <a:pos x="122" y="0"/>
                </a:cxn>
                <a:cxn ang="0">
                  <a:pos x="110" y="0"/>
                </a:cxn>
                <a:cxn ang="0">
                  <a:pos x="107" y="4"/>
                </a:cxn>
                <a:cxn ang="0">
                  <a:pos x="79" y="23"/>
                </a:cxn>
                <a:cxn ang="0">
                  <a:pos x="74" y="36"/>
                </a:cxn>
                <a:cxn ang="0">
                  <a:pos x="78" y="58"/>
                </a:cxn>
                <a:cxn ang="0">
                  <a:pos x="49" y="76"/>
                </a:cxn>
                <a:cxn ang="0">
                  <a:pos x="23" y="79"/>
                </a:cxn>
                <a:cxn ang="0">
                  <a:pos x="14" y="88"/>
                </a:cxn>
                <a:cxn ang="0">
                  <a:pos x="9" y="107"/>
                </a:cxn>
                <a:cxn ang="0">
                  <a:pos x="0" y="117"/>
                </a:cxn>
                <a:cxn ang="0">
                  <a:pos x="15" y="132"/>
                </a:cxn>
                <a:cxn ang="0">
                  <a:pos x="15" y="145"/>
                </a:cxn>
                <a:cxn ang="0">
                  <a:pos x="30" y="152"/>
                </a:cxn>
                <a:cxn ang="0">
                  <a:pos x="39" y="145"/>
                </a:cxn>
                <a:cxn ang="0">
                  <a:pos x="43" y="162"/>
                </a:cxn>
                <a:cxn ang="0">
                  <a:pos x="42" y="172"/>
                </a:cxn>
                <a:cxn ang="0">
                  <a:pos x="61" y="195"/>
                </a:cxn>
                <a:cxn ang="0">
                  <a:pos x="59" y="200"/>
                </a:cxn>
                <a:cxn ang="0">
                  <a:pos x="78" y="205"/>
                </a:cxn>
                <a:cxn ang="0">
                  <a:pos x="95" y="188"/>
                </a:cxn>
              </a:cxnLst>
              <a:rect l="0" t="0" r="r" b="b"/>
              <a:pathLst>
                <a:path w="233" h="205">
                  <a:moveTo>
                    <a:pt x="95" y="188"/>
                  </a:moveTo>
                  <a:lnTo>
                    <a:pt x="110" y="203"/>
                  </a:lnTo>
                  <a:lnTo>
                    <a:pt x="141" y="175"/>
                  </a:lnTo>
                  <a:lnTo>
                    <a:pt x="178" y="165"/>
                  </a:lnTo>
                  <a:lnTo>
                    <a:pt x="176" y="163"/>
                  </a:lnTo>
                  <a:lnTo>
                    <a:pt x="184" y="154"/>
                  </a:lnTo>
                  <a:lnTo>
                    <a:pt x="206" y="145"/>
                  </a:lnTo>
                  <a:lnTo>
                    <a:pt x="229" y="136"/>
                  </a:lnTo>
                  <a:lnTo>
                    <a:pt x="226" y="121"/>
                  </a:lnTo>
                  <a:lnTo>
                    <a:pt x="206" y="125"/>
                  </a:lnTo>
                  <a:lnTo>
                    <a:pt x="204" y="117"/>
                  </a:lnTo>
                  <a:lnTo>
                    <a:pt x="223" y="105"/>
                  </a:lnTo>
                  <a:lnTo>
                    <a:pt x="219" y="84"/>
                  </a:lnTo>
                  <a:lnTo>
                    <a:pt x="233" y="61"/>
                  </a:lnTo>
                  <a:lnTo>
                    <a:pt x="231" y="51"/>
                  </a:lnTo>
                  <a:lnTo>
                    <a:pt x="195" y="27"/>
                  </a:lnTo>
                  <a:lnTo>
                    <a:pt x="175" y="33"/>
                  </a:lnTo>
                  <a:lnTo>
                    <a:pt x="157" y="27"/>
                  </a:lnTo>
                  <a:lnTo>
                    <a:pt x="122" y="0"/>
                  </a:lnTo>
                  <a:lnTo>
                    <a:pt x="110" y="0"/>
                  </a:lnTo>
                  <a:lnTo>
                    <a:pt x="107" y="4"/>
                  </a:lnTo>
                  <a:lnTo>
                    <a:pt x="79" y="23"/>
                  </a:lnTo>
                  <a:lnTo>
                    <a:pt x="74" y="36"/>
                  </a:lnTo>
                  <a:lnTo>
                    <a:pt x="78" y="58"/>
                  </a:lnTo>
                  <a:lnTo>
                    <a:pt x="49" y="76"/>
                  </a:lnTo>
                  <a:lnTo>
                    <a:pt x="23" y="79"/>
                  </a:lnTo>
                  <a:lnTo>
                    <a:pt x="14" y="88"/>
                  </a:lnTo>
                  <a:lnTo>
                    <a:pt x="9" y="107"/>
                  </a:lnTo>
                  <a:lnTo>
                    <a:pt x="0" y="117"/>
                  </a:lnTo>
                  <a:lnTo>
                    <a:pt x="15" y="132"/>
                  </a:lnTo>
                  <a:lnTo>
                    <a:pt x="15" y="145"/>
                  </a:lnTo>
                  <a:lnTo>
                    <a:pt x="30" y="152"/>
                  </a:lnTo>
                  <a:lnTo>
                    <a:pt x="39" y="145"/>
                  </a:lnTo>
                  <a:lnTo>
                    <a:pt x="43" y="162"/>
                  </a:lnTo>
                  <a:lnTo>
                    <a:pt x="42" y="172"/>
                  </a:lnTo>
                  <a:lnTo>
                    <a:pt x="61" y="195"/>
                  </a:lnTo>
                  <a:lnTo>
                    <a:pt x="59" y="200"/>
                  </a:lnTo>
                  <a:lnTo>
                    <a:pt x="78" y="205"/>
                  </a:lnTo>
                  <a:lnTo>
                    <a:pt x="95" y="1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1" name="Freeform 257">
              <a:extLst>
                <a:ext uri="{FF2B5EF4-FFF2-40B4-BE49-F238E27FC236}">
                  <a16:creationId xmlns:a16="http://schemas.microsoft.com/office/drawing/2014/main" id="{20A52E24-A1A6-8827-BDB3-9FC4E9D9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970"/>
              <a:ext cx="233" cy="205"/>
            </a:xfrm>
            <a:custGeom>
              <a:avLst/>
              <a:gdLst/>
              <a:ahLst/>
              <a:cxnLst>
                <a:cxn ang="0">
                  <a:pos x="95" y="188"/>
                </a:cxn>
                <a:cxn ang="0">
                  <a:pos x="110" y="203"/>
                </a:cxn>
                <a:cxn ang="0">
                  <a:pos x="141" y="175"/>
                </a:cxn>
                <a:cxn ang="0">
                  <a:pos x="178" y="165"/>
                </a:cxn>
                <a:cxn ang="0">
                  <a:pos x="176" y="163"/>
                </a:cxn>
                <a:cxn ang="0">
                  <a:pos x="184" y="154"/>
                </a:cxn>
                <a:cxn ang="0">
                  <a:pos x="206" y="145"/>
                </a:cxn>
                <a:cxn ang="0">
                  <a:pos x="229" y="136"/>
                </a:cxn>
                <a:cxn ang="0">
                  <a:pos x="226" y="121"/>
                </a:cxn>
                <a:cxn ang="0">
                  <a:pos x="206" y="125"/>
                </a:cxn>
                <a:cxn ang="0">
                  <a:pos x="204" y="117"/>
                </a:cxn>
                <a:cxn ang="0">
                  <a:pos x="223" y="105"/>
                </a:cxn>
                <a:cxn ang="0">
                  <a:pos x="219" y="84"/>
                </a:cxn>
                <a:cxn ang="0">
                  <a:pos x="233" y="61"/>
                </a:cxn>
                <a:cxn ang="0">
                  <a:pos x="231" y="51"/>
                </a:cxn>
                <a:cxn ang="0">
                  <a:pos x="195" y="27"/>
                </a:cxn>
                <a:cxn ang="0">
                  <a:pos x="175" y="33"/>
                </a:cxn>
                <a:cxn ang="0">
                  <a:pos x="157" y="27"/>
                </a:cxn>
                <a:cxn ang="0">
                  <a:pos x="122" y="0"/>
                </a:cxn>
                <a:cxn ang="0">
                  <a:pos x="110" y="0"/>
                </a:cxn>
                <a:cxn ang="0">
                  <a:pos x="107" y="4"/>
                </a:cxn>
                <a:cxn ang="0">
                  <a:pos x="79" y="23"/>
                </a:cxn>
                <a:cxn ang="0">
                  <a:pos x="74" y="36"/>
                </a:cxn>
                <a:cxn ang="0">
                  <a:pos x="78" y="58"/>
                </a:cxn>
                <a:cxn ang="0">
                  <a:pos x="49" y="76"/>
                </a:cxn>
                <a:cxn ang="0">
                  <a:pos x="23" y="79"/>
                </a:cxn>
                <a:cxn ang="0">
                  <a:pos x="14" y="88"/>
                </a:cxn>
                <a:cxn ang="0">
                  <a:pos x="9" y="107"/>
                </a:cxn>
                <a:cxn ang="0">
                  <a:pos x="0" y="117"/>
                </a:cxn>
                <a:cxn ang="0">
                  <a:pos x="15" y="132"/>
                </a:cxn>
                <a:cxn ang="0">
                  <a:pos x="15" y="145"/>
                </a:cxn>
                <a:cxn ang="0">
                  <a:pos x="30" y="152"/>
                </a:cxn>
                <a:cxn ang="0">
                  <a:pos x="39" y="145"/>
                </a:cxn>
                <a:cxn ang="0">
                  <a:pos x="43" y="162"/>
                </a:cxn>
                <a:cxn ang="0">
                  <a:pos x="42" y="172"/>
                </a:cxn>
                <a:cxn ang="0">
                  <a:pos x="61" y="195"/>
                </a:cxn>
                <a:cxn ang="0">
                  <a:pos x="59" y="200"/>
                </a:cxn>
                <a:cxn ang="0">
                  <a:pos x="78" y="205"/>
                </a:cxn>
                <a:cxn ang="0">
                  <a:pos x="95" y="188"/>
                </a:cxn>
              </a:cxnLst>
              <a:rect l="0" t="0" r="r" b="b"/>
              <a:pathLst>
                <a:path w="233" h="205">
                  <a:moveTo>
                    <a:pt x="95" y="188"/>
                  </a:moveTo>
                  <a:lnTo>
                    <a:pt x="110" y="203"/>
                  </a:lnTo>
                  <a:lnTo>
                    <a:pt x="141" y="175"/>
                  </a:lnTo>
                  <a:lnTo>
                    <a:pt x="178" y="165"/>
                  </a:lnTo>
                  <a:lnTo>
                    <a:pt x="176" y="163"/>
                  </a:lnTo>
                  <a:lnTo>
                    <a:pt x="184" y="154"/>
                  </a:lnTo>
                  <a:lnTo>
                    <a:pt x="206" y="145"/>
                  </a:lnTo>
                  <a:lnTo>
                    <a:pt x="229" y="136"/>
                  </a:lnTo>
                  <a:lnTo>
                    <a:pt x="226" y="121"/>
                  </a:lnTo>
                  <a:lnTo>
                    <a:pt x="206" y="125"/>
                  </a:lnTo>
                  <a:lnTo>
                    <a:pt x="204" y="117"/>
                  </a:lnTo>
                  <a:lnTo>
                    <a:pt x="223" y="105"/>
                  </a:lnTo>
                  <a:lnTo>
                    <a:pt x="219" y="84"/>
                  </a:lnTo>
                  <a:lnTo>
                    <a:pt x="233" y="61"/>
                  </a:lnTo>
                  <a:lnTo>
                    <a:pt x="231" y="51"/>
                  </a:lnTo>
                  <a:lnTo>
                    <a:pt x="195" y="27"/>
                  </a:lnTo>
                  <a:lnTo>
                    <a:pt x="175" y="33"/>
                  </a:lnTo>
                  <a:lnTo>
                    <a:pt x="157" y="27"/>
                  </a:lnTo>
                  <a:lnTo>
                    <a:pt x="122" y="0"/>
                  </a:lnTo>
                  <a:lnTo>
                    <a:pt x="110" y="0"/>
                  </a:lnTo>
                  <a:lnTo>
                    <a:pt x="107" y="4"/>
                  </a:lnTo>
                  <a:lnTo>
                    <a:pt x="79" y="23"/>
                  </a:lnTo>
                  <a:lnTo>
                    <a:pt x="74" y="36"/>
                  </a:lnTo>
                  <a:lnTo>
                    <a:pt x="78" y="58"/>
                  </a:lnTo>
                  <a:lnTo>
                    <a:pt x="49" y="76"/>
                  </a:lnTo>
                  <a:lnTo>
                    <a:pt x="23" y="79"/>
                  </a:lnTo>
                  <a:lnTo>
                    <a:pt x="14" y="88"/>
                  </a:lnTo>
                  <a:lnTo>
                    <a:pt x="9" y="107"/>
                  </a:lnTo>
                  <a:lnTo>
                    <a:pt x="0" y="117"/>
                  </a:lnTo>
                  <a:lnTo>
                    <a:pt x="15" y="132"/>
                  </a:lnTo>
                  <a:lnTo>
                    <a:pt x="15" y="145"/>
                  </a:lnTo>
                  <a:lnTo>
                    <a:pt x="30" y="152"/>
                  </a:lnTo>
                  <a:lnTo>
                    <a:pt x="39" y="145"/>
                  </a:lnTo>
                  <a:lnTo>
                    <a:pt x="43" y="162"/>
                  </a:lnTo>
                  <a:lnTo>
                    <a:pt x="42" y="172"/>
                  </a:lnTo>
                  <a:lnTo>
                    <a:pt x="61" y="195"/>
                  </a:lnTo>
                  <a:lnTo>
                    <a:pt x="59" y="200"/>
                  </a:lnTo>
                  <a:lnTo>
                    <a:pt x="78" y="205"/>
                  </a:lnTo>
                  <a:lnTo>
                    <a:pt x="95" y="18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2" name="Freeform 258">
              <a:extLst>
                <a:ext uri="{FF2B5EF4-FFF2-40B4-BE49-F238E27FC236}">
                  <a16:creationId xmlns:a16="http://schemas.microsoft.com/office/drawing/2014/main" id="{5BA20530-D139-07AF-A622-DA4A7C930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3139"/>
              <a:ext cx="198" cy="157"/>
            </a:xfrm>
            <a:custGeom>
              <a:avLst/>
              <a:gdLst/>
              <a:ahLst/>
              <a:cxnLst>
                <a:cxn ang="0">
                  <a:pos x="1" y="59"/>
                </a:cxn>
                <a:cxn ang="0">
                  <a:pos x="0" y="90"/>
                </a:cxn>
                <a:cxn ang="0">
                  <a:pos x="35" y="90"/>
                </a:cxn>
                <a:cxn ang="0">
                  <a:pos x="108" y="157"/>
                </a:cxn>
                <a:cxn ang="0">
                  <a:pos x="140" y="126"/>
                </a:cxn>
                <a:cxn ang="0">
                  <a:pos x="163" y="141"/>
                </a:cxn>
                <a:cxn ang="0">
                  <a:pos x="167" y="126"/>
                </a:cxn>
                <a:cxn ang="0">
                  <a:pos x="162" y="97"/>
                </a:cxn>
                <a:cxn ang="0">
                  <a:pos x="187" y="69"/>
                </a:cxn>
                <a:cxn ang="0">
                  <a:pos x="198" y="37"/>
                </a:cxn>
                <a:cxn ang="0">
                  <a:pos x="183" y="37"/>
                </a:cxn>
                <a:cxn ang="0">
                  <a:pos x="154" y="21"/>
                </a:cxn>
                <a:cxn ang="0">
                  <a:pos x="135" y="0"/>
                </a:cxn>
                <a:cxn ang="0">
                  <a:pos x="99" y="8"/>
                </a:cxn>
                <a:cxn ang="0">
                  <a:pos x="67" y="37"/>
                </a:cxn>
                <a:cxn ang="0">
                  <a:pos x="53" y="22"/>
                </a:cxn>
                <a:cxn ang="0">
                  <a:pos x="35" y="37"/>
                </a:cxn>
                <a:cxn ang="0">
                  <a:pos x="15" y="32"/>
                </a:cxn>
                <a:cxn ang="0">
                  <a:pos x="10" y="40"/>
                </a:cxn>
                <a:cxn ang="0">
                  <a:pos x="1" y="59"/>
                </a:cxn>
              </a:cxnLst>
              <a:rect l="0" t="0" r="r" b="b"/>
              <a:pathLst>
                <a:path w="198" h="157">
                  <a:moveTo>
                    <a:pt x="1" y="59"/>
                  </a:moveTo>
                  <a:lnTo>
                    <a:pt x="0" y="90"/>
                  </a:lnTo>
                  <a:lnTo>
                    <a:pt x="35" y="90"/>
                  </a:lnTo>
                  <a:lnTo>
                    <a:pt x="108" y="157"/>
                  </a:lnTo>
                  <a:lnTo>
                    <a:pt x="140" y="126"/>
                  </a:lnTo>
                  <a:lnTo>
                    <a:pt x="163" y="141"/>
                  </a:lnTo>
                  <a:lnTo>
                    <a:pt x="167" y="126"/>
                  </a:lnTo>
                  <a:lnTo>
                    <a:pt x="162" y="97"/>
                  </a:lnTo>
                  <a:lnTo>
                    <a:pt x="187" y="69"/>
                  </a:lnTo>
                  <a:lnTo>
                    <a:pt x="198" y="37"/>
                  </a:lnTo>
                  <a:lnTo>
                    <a:pt x="183" y="37"/>
                  </a:lnTo>
                  <a:lnTo>
                    <a:pt x="154" y="21"/>
                  </a:lnTo>
                  <a:lnTo>
                    <a:pt x="135" y="0"/>
                  </a:lnTo>
                  <a:lnTo>
                    <a:pt x="99" y="8"/>
                  </a:lnTo>
                  <a:lnTo>
                    <a:pt x="67" y="37"/>
                  </a:lnTo>
                  <a:lnTo>
                    <a:pt x="53" y="22"/>
                  </a:lnTo>
                  <a:lnTo>
                    <a:pt x="35" y="37"/>
                  </a:lnTo>
                  <a:lnTo>
                    <a:pt x="15" y="32"/>
                  </a:lnTo>
                  <a:lnTo>
                    <a:pt x="10" y="40"/>
                  </a:lnTo>
                  <a:lnTo>
                    <a:pt x="1" y="5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3" name="Freeform 259">
              <a:extLst>
                <a:ext uri="{FF2B5EF4-FFF2-40B4-BE49-F238E27FC236}">
                  <a16:creationId xmlns:a16="http://schemas.microsoft.com/office/drawing/2014/main" id="{712BEA73-2C7D-2845-E8AA-B46293E3C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3139"/>
              <a:ext cx="198" cy="157"/>
            </a:xfrm>
            <a:custGeom>
              <a:avLst/>
              <a:gdLst/>
              <a:ahLst/>
              <a:cxnLst>
                <a:cxn ang="0">
                  <a:pos x="1" y="59"/>
                </a:cxn>
                <a:cxn ang="0">
                  <a:pos x="0" y="90"/>
                </a:cxn>
                <a:cxn ang="0">
                  <a:pos x="35" y="90"/>
                </a:cxn>
                <a:cxn ang="0">
                  <a:pos x="108" y="157"/>
                </a:cxn>
                <a:cxn ang="0">
                  <a:pos x="140" y="126"/>
                </a:cxn>
                <a:cxn ang="0">
                  <a:pos x="163" y="141"/>
                </a:cxn>
                <a:cxn ang="0">
                  <a:pos x="167" y="126"/>
                </a:cxn>
                <a:cxn ang="0">
                  <a:pos x="162" y="97"/>
                </a:cxn>
                <a:cxn ang="0">
                  <a:pos x="187" y="69"/>
                </a:cxn>
                <a:cxn ang="0">
                  <a:pos x="198" y="37"/>
                </a:cxn>
                <a:cxn ang="0">
                  <a:pos x="183" y="37"/>
                </a:cxn>
                <a:cxn ang="0">
                  <a:pos x="154" y="21"/>
                </a:cxn>
                <a:cxn ang="0">
                  <a:pos x="135" y="0"/>
                </a:cxn>
                <a:cxn ang="0">
                  <a:pos x="99" y="8"/>
                </a:cxn>
                <a:cxn ang="0">
                  <a:pos x="67" y="37"/>
                </a:cxn>
                <a:cxn ang="0">
                  <a:pos x="53" y="22"/>
                </a:cxn>
                <a:cxn ang="0">
                  <a:pos x="35" y="37"/>
                </a:cxn>
                <a:cxn ang="0">
                  <a:pos x="15" y="32"/>
                </a:cxn>
                <a:cxn ang="0">
                  <a:pos x="10" y="40"/>
                </a:cxn>
                <a:cxn ang="0">
                  <a:pos x="1" y="59"/>
                </a:cxn>
              </a:cxnLst>
              <a:rect l="0" t="0" r="r" b="b"/>
              <a:pathLst>
                <a:path w="198" h="157">
                  <a:moveTo>
                    <a:pt x="1" y="59"/>
                  </a:moveTo>
                  <a:lnTo>
                    <a:pt x="0" y="90"/>
                  </a:lnTo>
                  <a:lnTo>
                    <a:pt x="35" y="90"/>
                  </a:lnTo>
                  <a:lnTo>
                    <a:pt x="108" y="157"/>
                  </a:lnTo>
                  <a:lnTo>
                    <a:pt x="140" y="126"/>
                  </a:lnTo>
                  <a:lnTo>
                    <a:pt x="163" y="141"/>
                  </a:lnTo>
                  <a:lnTo>
                    <a:pt x="167" y="126"/>
                  </a:lnTo>
                  <a:lnTo>
                    <a:pt x="162" y="97"/>
                  </a:lnTo>
                  <a:lnTo>
                    <a:pt x="187" y="69"/>
                  </a:lnTo>
                  <a:lnTo>
                    <a:pt x="198" y="37"/>
                  </a:lnTo>
                  <a:lnTo>
                    <a:pt x="183" y="37"/>
                  </a:lnTo>
                  <a:lnTo>
                    <a:pt x="154" y="21"/>
                  </a:lnTo>
                  <a:lnTo>
                    <a:pt x="135" y="0"/>
                  </a:lnTo>
                  <a:lnTo>
                    <a:pt x="99" y="8"/>
                  </a:lnTo>
                  <a:lnTo>
                    <a:pt x="67" y="37"/>
                  </a:lnTo>
                  <a:lnTo>
                    <a:pt x="53" y="22"/>
                  </a:lnTo>
                  <a:lnTo>
                    <a:pt x="35" y="37"/>
                  </a:lnTo>
                  <a:lnTo>
                    <a:pt x="15" y="32"/>
                  </a:lnTo>
                  <a:lnTo>
                    <a:pt x="10" y="40"/>
                  </a:lnTo>
                  <a:lnTo>
                    <a:pt x="1" y="59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4" name="Freeform 260">
              <a:extLst>
                <a:ext uri="{FF2B5EF4-FFF2-40B4-BE49-F238E27FC236}">
                  <a16:creationId xmlns:a16="http://schemas.microsoft.com/office/drawing/2014/main" id="{E739FF50-ACCB-2778-20F0-2C76D823C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2875"/>
              <a:ext cx="255" cy="234"/>
            </a:xfrm>
            <a:custGeom>
              <a:avLst/>
              <a:gdLst/>
              <a:ahLst/>
              <a:cxnLst>
                <a:cxn ang="0">
                  <a:pos x="26" y="234"/>
                </a:cxn>
                <a:cxn ang="0">
                  <a:pos x="3" y="180"/>
                </a:cxn>
                <a:cxn ang="0">
                  <a:pos x="47" y="120"/>
                </a:cxn>
                <a:cxn ang="0">
                  <a:pos x="23" y="120"/>
                </a:cxn>
                <a:cxn ang="0">
                  <a:pos x="0" y="97"/>
                </a:cxn>
                <a:cxn ang="0">
                  <a:pos x="0" y="44"/>
                </a:cxn>
                <a:cxn ang="0">
                  <a:pos x="23" y="44"/>
                </a:cxn>
                <a:cxn ang="0">
                  <a:pos x="32" y="0"/>
                </a:cxn>
                <a:cxn ang="0">
                  <a:pos x="100" y="22"/>
                </a:cxn>
                <a:cxn ang="0">
                  <a:pos x="120" y="44"/>
                </a:cxn>
                <a:cxn ang="0">
                  <a:pos x="175" y="26"/>
                </a:cxn>
                <a:cxn ang="0">
                  <a:pos x="198" y="47"/>
                </a:cxn>
                <a:cxn ang="0">
                  <a:pos x="230" y="19"/>
                </a:cxn>
                <a:cxn ang="0">
                  <a:pos x="255" y="19"/>
                </a:cxn>
                <a:cxn ang="0">
                  <a:pos x="223" y="76"/>
                </a:cxn>
                <a:cxn ang="0">
                  <a:pos x="197" y="91"/>
                </a:cxn>
                <a:cxn ang="0">
                  <a:pos x="163" y="107"/>
                </a:cxn>
                <a:cxn ang="0">
                  <a:pos x="154" y="113"/>
                </a:cxn>
                <a:cxn ang="0">
                  <a:pos x="152" y="149"/>
                </a:cxn>
                <a:cxn ang="0">
                  <a:pos x="125" y="167"/>
                </a:cxn>
                <a:cxn ang="0">
                  <a:pos x="95" y="171"/>
                </a:cxn>
                <a:cxn ang="0">
                  <a:pos x="83" y="198"/>
                </a:cxn>
                <a:cxn ang="0">
                  <a:pos x="75" y="209"/>
                </a:cxn>
                <a:cxn ang="0">
                  <a:pos x="26" y="234"/>
                </a:cxn>
              </a:cxnLst>
              <a:rect l="0" t="0" r="r" b="b"/>
              <a:pathLst>
                <a:path w="255" h="234">
                  <a:moveTo>
                    <a:pt x="26" y="234"/>
                  </a:moveTo>
                  <a:lnTo>
                    <a:pt x="3" y="180"/>
                  </a:lnTo>
                  <a:lnTo>
                    <a:pt x="47" y="120"/>
                  </a:lnTo>
                  <a:lnTo>
                    <a:pt x="23" y="120"/>
                  </a:lnTo>
                  <a:lnTo>
                    <a:pt x="0" y="97"/>
                  </a:lnTo>
                  <a:lnTo>
                    <a:pt x="0" y="44"/>
                  </a:lnTo>
                  <a:lnTo>
                    <a:pt x="23" y="44"/>
                  </a:lnTo>
                  <a:lnTo>
                    <a:pt x="32" y="0"/>
                  </a:lnTo>
                  <a:lnTo>
                    <a:pt x="100" y="22"/>
                  </a:lnTo>
                  <a:lnTo>
                    <a:pt x="120" y="44"/>
                  </a:lnTo>
                  <a:lnTo>
                    <a:pt x="175" y="26"/>
                  </a:lnTo>
                  <a:lnTo>
                    <a:pt x="198" y="47"/>
                  </a:lnTo>
                  <a:lnTo>
                    <a:pt x="230" y="19"/>
                  </a:lnTo>
                  <a:lnTo>
                    <a:pt x="255" y="19"/>
                  </a:lnTo>
                  <a:lnTo>
                    <a:pt x="223" y="76"/>
                  </a:lnTo>
                  <a:lnTo>
                    <a:pt x="197" y="91"/>
                  </a:lnTo>
                  <a:lnTo>
                    <a:pt x="163" y="107"/>
                  </a:lnTo>
                  <a:lnTo>
                    <a:pt x="154" y="113"/>
                  </a:lnTo>
                  <a:lnTo>
                    <a:pt x="152" y="149"/>
                  </a:lnTo>
                  <a:lnTo>
                    <a:pt x="125" y="167"/>
                  </a:lnTo>
                  <a:lnTo>
                    <a:pt x="95" y="171"/>
                  </a:lnTo>
                  <a:lnTo>
                    <a:pt x="83" y="198"/>
                  </a:lnTo>
                  <a:lnTo>
                    <a:pt x="75" y="209"/>
                  </a:lnTo>
                  <a:lnTo>
                    <a:pt x="26" y="23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5" name="Freeform 261">
              <a:extLst>
                <a:ext uri="{FF2B5EF4-FFF2-40B4-BE49-F238E27FC236}">
                  <a16:creationId xmlns:a16="http://schemas.microsoft.com/office/drawing/2014/main" id="{9A45A824-0DB8-A81A-B392-A91516236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2875"/>
              <a:ext cx="255" cy="234"/>
            </a:xfrm>
            <a:custGeom>
              <a:avLst/>
              <a:gdLst/>
              <a:ahLst/>
              <a:cxnLst>
                <a:cxn ang="0">
                  <a:pos x="26" y="234"/>
                </a:cxn>
                <a:cxn ang="0">
                  <a:pos x="3" y="180"/>
                </a:cxn>
                <a:cxn ang="0">
                  <a:pos x="47" y="120"/>
                </a:cxn>
                <a:cxn ang="0">
                  <a:pos x="23" y="120"/>
                </a:cxn>
                <a:cxn ang="0">
                  <a:pos x="0" y="97"/>
                </a:cxn>
                <a:cxn ang="0">
                  <a:pos x="0" y="44"/>
                </a:cxn>
                <a:cxn ang="0">
                  <a:pos x="23" y="44"/>
                </a:cxn>
                <a:cxn ang="0">
                  <a:pos x="32" y="0"/>
                </a:cxn>
                <a:cxn ang="0">
                  <a:pos x="100" y="22"/>
                </a:cxn>
                <a:cxn ang="0">
                  <a:pos x="120" y="44"/>
                </a:cxn>
                <a:cxn ang="0">
                  <a:pos x="175" y="26"/>
                </a:cxn>
                <a:cxn ang="0">
                  <a:pos x="198" y="47"/>
                </a:cxn>
                <a:cxn ang="0">
                  <a:pos x="230" y="19"/>
                </a:cxn>
                <a:cxn ang="0">
                  <a:pos x="255" y="19"/>
                </a:cxn>
                <a:cxn ang="0">
                  <a:pos x="223" y="76"/>
                </a:cxn>
                <a:cxn ang="0">
                  <a:pos x="197" y="91"/>
                </a:cxn>
                <a:cxn ang="0">
                  <a:pos x="163" y="107"/>
                </a:cxn>
                <a:cxn ang="0">
                  <a:pos x="154" y="113"/>
                </a:cxn>
                <a:cxn ang="0">
                  <a:pos x="152" y="149"/>
                </a:cxn>
                <a:cxn ang="0">
                  <a:pos x="125" y="167"/>
                </a:cxn>
                <a:cxn ang="0">
                  <a:pos x="95" y="171"/>
                </a:cxn>
                <a:cxn ang="0">
                  <a:pos x="83" y="198"/>
                </a:cxn>
                <a:cxn ang="0">
                  <a:pos x="75" y="209"/>
                </a:cxn>
                <a:cxn ang="0">
                  <a:pos x="26" y="234"/>
                </a:cxn>
              </a:cxnLst>
              <a:rect l="0" t="0" r="r" b="b"/>
              <a:pathLst>
                <a:path w="255" h="234">
                  <a:moveTo>
                    <a:pt x="26" y="234"/>
                  </a:moveTo>
                  <a:lnTo>
                    <a:pt x="3" y="180"/>
                  </a:lnTo>
                  <a:lnTo>
                    <a:pt x="47" y="120"/>
                  </a:lnTo>
                  <a:lnTo>
                    <a:pt x="23" y="120"/>
                  </a:lnTo>
                  <a:lnTo>
                    <a:pt x="0" y="97"/>
                  </a:lnTo>
                  <a:lnTo>
                    <a:pt x="0" y="44"/>
                  </a:lnTo>
                  <a:lnTo>
                    <a:pt x="23" y="44"/>
                  </a:lnTo>
                  <a:lnTo>
                    <a:pt x="32" y="0"/>
                  </a:lnTo>
                  <a:lnTo>
                    <a:pt x="100" y="22"/>
                  </a:lnTo>
                  <a:lnTo>
                    <a:pt x="120" y="44"/>
                  </a:lnTo>
                  <a:lnTo>
                    <a:pt x="175" y="26"/>
                  </a:lnTo>
                  <a:lnTo>
                    <a:pt x="198" y="47"/>
                  </a:lnTo>
                  <a:lnTo>
                    <a:pt x="230" y="19"/>
                  </a:lnTo>
                  <a:lnTo>
                    <a:pt x="255" y="19"/>
                  </a:lnTo>
                  <a:lnTo>
                    <a:pt x="223" y="76"/>
                  </a:lnTo>
                  <a:lnTo>
                    <a:pt x="197" y="91"/>
                  </a:lnTo>
                  <a:lnTo>
                    <a:pt x="163" y="107"/>
                  </a:lnTo>
                  <a:lnTo>
                    <a:pt x="154" y="113"/>
                  </a:lnTo>
                  <a:lnTo>
                    <a:pt x="152" y="149"/>
                  </a:lnTo>
                  <a:lnTo>
                    <a:pt x="125" y="167"/>
                  </a:lnTo>
                  <a:lnTo>
                    <a:pt x="95" y="171"/>
                  </a:lnTo>
                  <a:lnTo>
                    <a:pt x="83" y="198"/>
                  </a:lnTo>
                  <a:lnTo>
                    <a:pt x="75" y="209"/>
                  </a:lnTo>
                  <a:lnTo>
                    <a:pt x="26" y="234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6" name="Freeform 262">
              <a:extLst>
                <a:ext uri="{FF2B5EF4-FFF2-40B4-BE49-F238E27FC236}">
                  <a16:creationId xmlns:a16="http://schemas.microsoft.com/office/drawing/2014/main" id="{B1FBCFD8-AC81-C7CB-3013-9ABFB39DE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789"/>
              <a:ext cx="349" cy="210"/>
            </a:xfrm>
            <a:custGeom>
              <a:avLst/>
              <a:gdLst/>
              <a:ahLst/>
              <a:cxnLst>
                <a:cxn ang="0">
                  <a:pos x="318" y="110"/>
                </a:cxn>
                <a:cxn ang="0">
                  <a:pos x="339" y="130"/>
                </a:cxn>
                <a:cxn ang="0">
                  <a:pos x="349" y="127"/>
                </a:cxn>
                <a:cxn ang="0">
                  <a:pos x="333" y="109"/>
                </a:cxn>
                <a:cxn ang="0">
                  <a:pos x="335" y="100"/>
                </a:cxn>
                <a:cxn ang="0">
                  <a:pos x="328" y="79"/>
                </a:cxn>
                <a:cxn ang="0">
                  <a:pos x="331" y="52"/>
                </a:cxn>
                <a:cxn ang="0">
                  <a:pos x="321" y="22"/>
                </a:cxn>
                <a:cxn ang="0">
                  <a:pos x="296" y="0"/>
                </a:cxn>
                <a:cxn ang="0">
                  <a:pos x="291" y="15"/>
                </a:cxn>
                <a:cxn ang="0">
                  <a:pos x="187" y="31"/>
                </a:cxn>
                <a:cxn ang="0">
                  <a:pos x="130" y="64"/>
                </a:cxn>
                <a:cxn ang="0">
                  <a:pos x="86" y="104"/>
                </a:cxn>
                <a:cxn ang="0">
                  <a:pos x="0" y="164"/>
                </a:cxn>
                <a:cxn ang="0">
                  <a:pos x="0" y="185"/>
                </a:cxn>
                <a:cxn ang="0">
                  <a:pos x="27" y="185"/>
                </a:cxn>
                <a:cxn ang="0">
                  <a:pos x="53" y="185"/>
                </a:cxn>
                <a:cxn ang="0">
                  <a:pos x="53" y="210"/>
                </a:cxn>
                <a:cxn ang="0">
                  <a:pos x="78" y="210"/>
                </a:cxn>
                <a:cxn ang="0">
                  <a:pos x="96" y="173"/>
                </a:cxn>
                <a:cxn ang="0">
                  <a:pos x="124" y="150"/>
                </a:cxn>
                <a:cxn ang="0">
                  <a:pos x="193" y="150"/>
                </a:cxn>
                <a:cxn ang="0">
                  <a:pos x="217" y="115"/>
                </a:cxn>
                <a:cxn ang="0">
                  <a:pos x="243" y="125"/>
                </a:cxn>
                <a:cxn ang="0">
                  <a:pos x="251" y="86"/>
                </a:cxn>
                <a:cxn ang="0">
                  <a:pos x="318" y="110"/>
                </a:cxn>
              </a:cxnLst>
              <a:rect l="0" t="0" r="r" b="b"/>
              <a:pathLst>
                <a:path w="349" h="210">
                  <a:moveTo>
                    <a:pt x="318" y="110"/>
                  </a:moveTo>
                  <a:lnTo>
                    <a:pt x="339" y="130"/>
                  </a:lnTo>
                  <a:lnTo>
                    <a:pt x="349" y="127"/>
                  </a:lnTo>
                  <a:lnTo>
                    <a:pt x="333" y="109"/>
                  </a:lnTo>
                  <a:lnTo>
                    <a:pt x="335" y="100"/>
                  </a:lnTo>
                  <a:lnTo>
                    <a:pt x="328" y="79"/>
                  </a:lnTo>
                  <a:lnTo>
                    <a:pt x="331" y="52"/>
                  </a:lnTo>
                  <a:lnTo>
                    <a:pt x="321" y="22"/>
                  </a:lnTo>
                  <a:lnTo>
                    <a:pt x="296" y="0"/>
                  </a:lnTo>
                  <a:lnTo>
                    <a:pt x="291" y="15"/>
                  </a:lnTo>
                  <a:lnTo>
                    <a:pt x="187" y="31"/>
                  </a:lnTo>
                  <a:lnTo>
                    <a:pt x="130" y="64"/>
                  </a:lnTo>
                  <a:lnTo>
                    <a:pt x="86" y="104"/>
                  </a:lnTo>
                  <a:lnTo>
                    <a:pt x="0" y="164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53" y="185"/>
                  </a:lnTo>
                  <a:lnTo>
                    <a:pt x="53" y="210"/>
                  </a:lnTo>
                  <a:lnTo>
                    <a:pt x="78" y="210"/>
                  </a:lnTo>
                  <a:lnTo>
                    <a:pt x="96" y="173"/>
                  </a:lnTo>
                  <a:lnTo>
                    <a:pt x="124" y="150"/>
                  </a:lnTo>
                  <a:lnTo>
                    <a:pt x="193" y="150"/>
                  </a:lnTo>
                  <a:lnTo>
                    <a:pt x="217" y="115"/>
                  </a:lnTo>
                  <a:lnTo>
                    <a:pt x="243" y="125"/>
                  </a:lnTo>
                  <a:lnTo>
                    <a:pt x="251" y="86"/>
                  </a:lnTo>
                  <a:lnTo>
                    <a:pt x="318" y="1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7" name="Freeform 263">
              <a:extLst>
                <a:ext uri="{FF2B5EF4-FFF2-40B4-BE49-F238E27FC236}">
                  <a16:creationId xmlns:a16="http://schemas.microsoft.com/office/drawing/2014/main" id="{9D3D462E-DD6E-1CED-925B-B86502EB1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789"/>
              <a:ext cx="349" cy="210"/>
            </a:xfrm>
            <a:custGeom>
              <a:avLst/>
              <a:gdLst/>
              <a:ahLst/>
              <a:cxnLst>
                <a:cxn ang="0">
                  <a:pos x="318" y="110"/>
                </a:cxn>
                <a:cxn ang="0">
                  <a:pos x="339" y="130"/>
                </a:cxn>
                <a:cxn ang="0">
                  <a:pos x="349" y="127"/>
                </a:cxn>
                <a:cxn ang="0">
                  <a:pos x="333" y="109"/>
                </a:cxn>
                <a:cxn ang="0">
                  <a:pos x="335" y="100"/>
                </a:cxn>
                <a:cxn ang="0">
                  <a:pos x="328" y="79"/>
                </a:cxn>
                <a:cxn ang="0">
                  <a:pos x="331" y="52"/>
                </a:cxn>
                <a:cxn ang="0">
                  <a:pos x="321" y="22"/>
                </a:cxn>
                <a:cxn ang="0">
                  <a:pos x="296" y="0"/>
                </a:cxn>
                <a:cxn ang="0">
                  <a:pos x="291" y="15"/>
                </a:cxn>
                <a:cxn ang="0">
                  <a:pos x="187" y="31"/>
                </a:cxn>
                <a:cxn ang="0">
                  <a:pos x="130" y="64"/>
                </a:cxn>
                <a:cxn ang="0">
                  <a:pos x="86" y="104"/>
                </a:cxn>
                <a:cxn ang="0">
                  <a:pos x="0" y="164"/>
                </a:cxn>
                <a:cxn ang="0">
                  <a:pos x="0" y="185"/>
                </a:cxn>
                <a:cxn ang="0">
                  <a:pos x="27" y="185"/>
                </a:cxn>
                <a:cxn ang="0">
                  <a:pos x="53" y="185"/>
                </a:cxn>
                <a:cxn ang="0">
                  <a:pos x="53" y="210"/>
                </a:cxn>
                <a:cxn ang="0">
                  <a:pos x="78" y="210"/>
                </a:cxn>
                <a:cxn ang="0">
                  <a:pos x="96" y="173"/>
                </a:cxn>
                <a:cxn ang="0">
                  <a:pos x="124" y="150"/>
                </a:cxn>
                <a:cxn ang="0">
                  <a:pos x="193" y="150"/>
                </a:cxn>
                <a:cxn ang="0">
                  <a:pos x="217" y="115"/>
                </a:cxn>
                <a:cxn ang="0">
                  <a:pos x="243" y="125"/>
                </a:cxn>
                <a:cxn ang="0">
                  <a:pos x="251" y="86"/>
                </a:cxn>
                <a:cxn ang="0">
                  <a:pos x="318" y="110"/>
                </a:cxn>
              </a:cxnLst>
              <a:rect l="0" t="0" r="r" b="b"/>
              <a:pathLst>
                <a:path w="349" h="210">
                  <a:moveTo>
                    <a:pt x="318" y="110"/>
                  </a:moveTo>
                  <a:lnTo>
                    <a:pt x="339" y="130"/>
                  </a:lnTo>
                  <a:lnTo>
                    <a:pt x="349" y="127"/>
                  </a:lnTo>
                  <a:lnTo>
                    <a:pt x="333" y="109"/>
                  </a:lnTo>
                  <a:lnTo>
                    <a:pt x="335" y="100"/>
                  </a:lnTo>
                  <a:lnTo>
                    <a:pt x="328" y="79"/>
                  </a:lnTo>
                  <a:lnTo>
                    <a:pt x="331" y="52"/>
                  </a:lnTo>
                  <a:lnTo>
                    <a:pt x="321" y="22"/>
                  </a:lnTo>
                  <a:lnTo>
                    <a:pt x="296" y="0"/>
                  </a:lnTo>
                  <a:lnTo>
                    <a:pt x="291" y="15"/>
                  </a:lnTo>
                  <a:lnTo>
                    <a:pt x="187" y="31"/>
                  </a:lnTo>
                  <a:lnTo>
                    <a:pt x="130" y="64"/>
                  </a:lnTo>
                  <a:lnTo>
                    <a:pt x="86" y="104"/>
                  </a:lnTo>
                  <a:lnTo>
                    <a:pt x="0" y="164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53" y="185"/>
                  </a:lnTo>
                  <a:lnTo>
                    <a:pt x="53" y="210"/>
                  </a:lnTo>
                  <a:lnTo>
                    <a:pt x="78" y="210"/>
                  </a:lnTo>
                  <a:lnTo>
                    <a:pt x="96" y="173"/>
                  </a:lnTo>
                  <a:lnTo>
                    <a:pt x="124" y="150"/>
                  </a:lnTo>
                  <a:lnTo>
                    <a:pt x="193" y="150"/>
                  </a:lnTo>
                  <a:lnTo>
                    <a:pt x="217" y="115"/>
                  </a:lnTo>
                  <a:lnTo>
                    <a:pt x="243" y="125"/>
                  </a:lnTo>
                  <a:lnTo>
                    <a:pt x="251" y="86"/>
                  </a:lnTo>
                  <a:lnTo>
                    <a:pt x="318" y="11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8" name="Freeform 264">
              <a:extLst>
                <a:ext uri="{FF2B5EF4-FFF2-40B4-BE49-F238E27FC236}">
                  <a16:creationId xmlns:a16="http://schemas.microsoft.com/office/drawing/2014/main" id="{4B8CFDF3-E648-CE37-9548-4F81F4A8F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778"/>
              <a:ext cx="53" cy="29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2" y="0"/>
                </a:cxn>
                <a:cxn ang="0">
                  <a:pos x="0" y="29"/>
                </a:cxn>
                <a:cxn ang="0">
                  <a:pos x="31" y="29"/>
                </a:cxn>
                <a:cxn ang="0">
                  <a:pos x="53" y="0"/>
                </a:cxn>
              </a:cxnLst>
              <a:rect l="0" t="0" r="r" b="b"/>
              <a:pathLst>
                <a:path w="53" h="29">
                  <a:moveTo>
                    <a:pt x="53" y="0"/>
                  </a:moveTo>
                  <a:lnTo>
                    <a:pt x="22" y="0"/>
                  </a:lnTo>
                  <a:lnTo>
                    <a:pt x="0" y="29"/>
                  </a:lnTo>
                  <a:lnTo>
                    <a:pt x="31" y="29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9" name="Freeform 265">
              <a:extLst>
                <a:ext uri="{FF2B5EF4-FFF2-40B4-BE49-F238E27FC236}">
                  <a16:creationId xmlns:a16="http://schemas.microsoft.com/office/drawing/2014/main" id="{C0040720-53E6-6F59-BC4B-ADA098A44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778"/>
              <a:ext cx="53" cy="29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2" y="0"/>
                </a:cxn>
                <a:cxn ang="0">
                  <a:pos x="0" y="29"/>
                </a:cxn>
                <a:cxn ang="0">
                  <a:pos x="31" y="29"/>
                </a:cxn>
                <a:cxn ang="0">
                  <a:pos x="53" y="0"/>
                </a:cxn>
              </a:cxnLst>
              <a:rect l="0" t="0" r="r" b="b"/>
              <a:pathLst>
                <a:path w="53" h="29">
                  <a:moveTo>
                    <a:pt x="53" y="0"/>
                  </a:moveTo>
                  <a:lnTo>
                    <a:pt x="22" y="0"/>
                  </a:lnTo>
                  <a:lnTo>
                    <a:pt x="0" y="29"/>
                  </a:lnTo>
                  <a:lnTo>
                    <a:pt x="31" y="29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0" name="Freeform 266">
              <a:extLst>
                <a:ext uri="{FF2B5EF4-FFF2-40B4-BE49-F238E27FC236}">
                  <a16:creationId xmlns:a16="http://schemas.microsoft.com/office/drawing/2014/main" id="{BC98C7C0-DB6C-EA73-6E10-1D23F40A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2730"/>
              <a:ext cx="104" cy="110"/>
            </a:xfrm>
            <a:custGeom>
              <a:avLst/>
              <a:gdLst/>
              <a:ahLst/>
              <a:cxnLst>
                <a:cxn ang="0">
                  <a:pos x="93" y="82"/>
                </a:cxn>
                <a:cxn ang="0">
                  <a:pos x="104" y="45"/>
                </a:cxn>
                <a:cxn ang="0">
                  <a:pos x="78" y="22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83"/>
                </a:cxn>
                <a:cxn ang="0">
                  <a:pos x="24" y="83"/>
                </a:cxn>
                <a:cxn ang="0">
                  <a:pos x="6" y="97"/>
                </a:cxn>
                <a:cxn ang="0">
                  <a:pos x="20" y="110"/>
                </a:cxn>
                <a:cxn ang="0">
                  <a:pos x="25" y="110"/>
                </a:cxn>
                <a:cxn ang="0">
                  <a:pos x="68" y="85"/>
                </a:cxn>
                <a:cxn ang="0">
                  <a:pos x="93" y="82"/>
                </a:cxn>
              </a:cxnLst>
              <a:rect l="0" t="0" r="r" b="b"/>
              <a:pathLst>
                <a:path w="104" h="110">
                  <a:moveTo>
                    <a:pt x="93" y="82"/>
                  </a:moveTo>
                  <a:lnTo>
                    <a:pt x="104" y="45"/>
                  </a:lnTo>
                  <a:lnTo>
                    <a:pt x="78" y="22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83"/>
                  </a:lnTo>
                  <a:lnTo>
                    <a:pt x="24" y="83"/>
                  </a:lnTo>
                  <a:lnTo>
                    <a:pt x="6" y="97"/>
                  </a:lnTo>
                  <a:lnTo>
                    <a:pt x="20" y="110"/>
                  </a:lnTo>
                  <a:lnTo>
                    <a:pt x="25" y="110"/>
                  </a:lnTo>
                  <a:lnTo>
                    <a:pt x="68" y="85"/>
                  </a:lnTo>
                  <a:lnTo>
                    <a:pt x="93" y="8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1" name="Freeform 267">
              <a:extLst>
                <a:ext uri="{FF2B5EF4-FFF2-40B4-BE49-F238E27FC236}">
                  <a16:creationId xmlns:a16="http://schemas.microsoft.com/office/drawing/2014/main" id="{194D21CD-57F3-B0BB-B24B-3DF9E2CD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2730"/>
              <a:ext cx="104" cy="110"/>
            </a:xfrm>
            <a:custGeom>
              <a:avLst/>
              <a:gdLst/>
              <a:ahLst/>
              <a:cxnLst>
                <a:cxn ang="0">
                  <a:pos x="93" y="82"/>
                </a:cxn>
                <a:cxn ang="0">
                  <a:pos x="104" y="45"/>
                </a:cxn>
                <a:cxn ang="0">
                  <a:pos x="78" y="22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83"/>
                </a:cxn>
                <a:cxn ang="0">
                  <a:pos x="24" y="83"/>
                </a:cxn>
                <a:cxn ang="0">
                  <a:pos x="6" y="97"/>
                </a:cxn>
                <a:cxn ang="0">
                  <a:pos x="20" y="110"/>
                </a:cxn>
                <a:cxn ang="0">
                  <a:pos x="25" y="110"/>
                </a:cxn>
                <a:cxn ang="0">
                  <a:pos x="68" y="85"/>
                </a:cxn>
                <a:cxn ang="0">
                  <a:pos x="93" y="82"/>
                </a:cxn>
              </a:cxnLst>
              <a:rect l="0" t="0" r="r" b="b"/>
              <a:pathLst>
                <a:path w="104" h="110">
                  <a:moveTo>
                    <a:pt x="93" y="82"/>
                  </a:moveTo>
                  <a:lnTo>
                    <a:pt x="104" y="45"/>
                  </a:lnTo>
                  <a:lnTo>
                    <a:pt x="78" y="22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83"/>
                  </a:lnTo>
                  <a:lnTo>
                    <a:pt x="24" y="83"/>
                  </a:lnTo>
                  <a:lnTo>
                    <a:pt x="6" y="97"/>
                  </a:lnTo>
                  <a:lnTo>
                    <a:pt x="20" y="110"/>
                  </a:lnTo>
                  <a:lnTo>
                    <a:pt x="25" y="110"/>
                  </a:lnTo>
                  <a:lnTo>
                    <a:pt x="68" y="85"/>
                  </a:lnTo>
                  <a:lnTo>
                    <a:pt x="93" y="82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2" name="Freeform 268">
              <a:extLst>
                <a:ext uri="{FF2B5EF4-FFF2-40B4-BE49-F238E27FC236}">
                  <a16:creationId xmlns:a16="http://schemas.microsoft.com/office/drawing/2014/main" id="{37C387C8-AD55-02EB-3B21-B14867C9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901"/>
              <a:ext cx="68" cy="57"/>
            </a:xfrm>
            <a:custGeom>
              <a:avLst/>
              <a:gdLst/>
              <a:ahLst/>
              <a:cxnLst>
                <a:cxn ang="0">
                  <a:pos x="39" y="43"/>
                </a:cxn>
                <a:cxn ang="0">
                  <a:pos x="58" y="57"/>
                </a:cxn>
                <a:cxn ang="0">
                  <a:pos x="68" y="47"/>
                </a:cxn>
                <a:cxn ang="0">
                  <a:pos x="68" y="30"/>
                </a:cxn>
                <a:cxn ang="0">
                  <a:pos x="45" y="19"/>
                </a:cxn>
                <a:cxn ang="0">
                  <a:pos x="38" y="0"/>
                </a:cxn>
                <a:cxn ang="0">
                  <a:pos x="0" y="24"/>
                </a:cxn>
                <a:cxn ang="0">
                  <a:pos x="0" y="41"/>
                </a:cxn>
                <a:cxn ang="0">
                  <a:pos x="19" y="44"/>
                </a:cxn>
                <a:cxn ang="0">
                  <a:pos x="39" y="43"/>
                </a:cxn>
              </a:cxnLst>
              <a:rect l="0" t="0" r="r" b="b"/>
              <a:pathLst>
                <a:path w="68" h="57">
                  <a:moveTo>
                    <a:pt x="39" y="43"/>
                  </a:moveTo>
                  <a:lnTo>
                    <a:pt x="58" y="57"/>
                  </a:lnTo>
                  <a:lnTo>
                    <a:pt x="68" y="47"/>
                  </a:lnTo>
                  <a:lnTo>
                    <a:pt x="68" y="30"/>
                  </a:lnTo>
                  <a:lnTo>
                    <a:pt x="45" y="19"/>
                  </a:lnTo>
                  <a:lnTo>
                    <a:pt x="38" y="0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19" y="44"/>
                  </a:lnTo>
                  <a:lnTo>
                    <a:pt x="39" y="4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3" name="Freeform 269">
              <a:extLst>
                <a:ext uri="{FF2B5EF4-FFF2-40B4-BE49-F238E27FC236}">
                  <a16:creationId xmlns:a16="http://schemas.microsoft.com/office/drawing/2014/main" id="{F1860300-1A94-7E38-0AD4-99F9D0597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901"/>
              <a:ext cx="68" cy="57"/>
            </a:xfrm>
            <a:custGeom>
              <a:avLst/>
              <a:gdLst/>
              <a:ahLst/>
              <a:cxnLst>
                <a:cxn ang="0">
                  <a:pos x="39" y="43"/>
                </a:cxn>
                <a:cxn ang="0">
                  <a:pos x="58" y="57"/>
                </a:cxn>
                <a:cxn ang="0">
                  <a:pos x="68" y="47"/>
                </a:cxn>
                <a:cxn ang="0">
                  <a:pos x="68" y="30"/>
                </a:cxn>
                <a:cxn ang="0">
                  <a:pos x="45" y="19"/>
                </a:cxn>
                <a:cxn ang="0">
                  <a:pos x="38" y="0"/>
                </a:cxn>
                <a:cxn ang="0">
                  <a:pos x="0" y="24"/>
                </a:cxn>
                <a:cxn ang="0">
                  <a:pos x="0" y="41"/>
                </a:cxn>
                <a:cxn ang="0">
                  <a:pos x="19" y="44"/>
                </a:cxn>
                <a:cxn ang="0">
                  <a:pos x="39" y="43"/>
                </a:cxn>
              </a:cxnLst>
              <a:rect l="0" t="0" r="r" b="b"/>
              <a:pathLst>
                <a:path w="68" h="57">
                  <a:moveTo>
                    <a:pt x="39" y="43"/>
                  </a:moveTo>
                  <a:lnTo>
                    <a:pt x="58" y="57"/>
                  </a:lnTo>
                  <a:lnTo>
                    <a:pt x="68" y="47"/>
                  </a:lnTo>
                  <a:lnTo>
                    <a:pt x="68" y="30"/>
                  </a:lnTo>
                  <a:lnTo>
                    <a:pt x="45" y="19"/>
                  </a:lnTo>
                  <a:lnTo>
                    <a:pt x="38" y="0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19" y="44"/>
                  </a:lnTo>
                  <a:lnTo>
                    <a:pt x="39" y="43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4" name="Freeform 270">
              <a:extLst>
                <a:ext uri="{FF2B5EF4-FFF2-40B4-BE49-F238E27FC236}">
                  <a16:creationId xmlns:a16="http://schemas.microsoft.com/office/drawing/2014/main" id="{288CC362-AE4A-FFD0-46D8-53FAC4A0A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803"/>
              <a:ext cx="232" cy="202"/>
            </a:xfrm>
            <a:custGeom>
              <a:avLst/>
              <a:gdLst/>
              <a:ahLst/>
              <a:cxnLst>
                <a:cxn ang="0">
                  <a:pos x="208" y="38"/>
                </a:cxn>
                <a:cxn ang="0">
                  <a:pos x="189" y="55"/>
                </a:cxn>
                <a:cxn ang="0">
                  <a:pos x="150" y="55"/>
                </a:cxn>
                <a:cxn ang="0">
                  <a:pos x="139" y="44"/>
                </a:cxn>
                <a:cxn ang="0">
                  <a:pos x="100" y="44"/>
                </a:cxn>
                <a:cxn ang="0">
                  <a:pos x="70" y="17"/>
                </a:cxn>
                <a:cxn ang="0">
                  <a:pos x="61" y="0"/>
                </a:cxn>
                <a:cxn ang="0">
                  <a:pos x="53" y="3"/>
                </a:cxn>
                <a:cxn ang="0">
                  <a:pos x="0" y="9"/>
                </a:cxn>
                <a:cxn ang="0">
                  <a:pos x="11" y="38"/>
                </a:cxn>
                <a:cxn ang="0">
                  <a:pos x="8" y="65"/>
                </a:cxn>
                <a:cxn ang="0">
                  <a:pos x="15" y="86"/>
                </a:cxn>
                <a:cxn ang="0">
                  <a:pos x="14" y="94"/>
                </a:cxn>
                <a:cxn ang="0">
                  <a:pos x="31" y="112"/>
                </a:cxn>
                <a:cxn ang="0">
                  <a:pos x="65" y="101"/>
                </a:cxn>
                <a:cxn ang="0">
                  <a:pos x="90" y="122"/>
                </a:cxn>
                <a:cxn ang="0">
                  <a:pos x="123" y="94"/>
                </a:cxn>
                <a:cxn ang="0">
                  <a:pos x="148" y="94"/>
                </a:cxn>
                <a:cxn ang="0">
                  <a:pos x="116" y="151"/>
                </a:cxn>
                <a:cxn ang="0">
                  <a:pos x="88" y="166"/>
                </a:cxn>
                <a:cxn ang="0">
                  <a:pos x="123" y="195"/>
                </a:cxn>
                <a:cxn ang="0">
                  <a:pos x="140" y="202"/>
                </a:cxn>
                <a:cxn ang="0">
                  <a:pos x="161" y="195"/>
                </a:cxn>
                <a:cxn ang="0">
                  <a:pos x="157" y="165"/>
                </a:cxn>
                <a:cxn ang="0">
                  <a:pos x="192" y="134"/>
                </a:cxn>
                <a:cxn ang="0">
                  <a:pos x="193" y="134"/>
                </a:cxn>
                <a:cxn ang="0">
                  <a:pos x="193" y="119"/>
                </a:cxn>
                <a:cxn ang="0">
                  <a:pos x="232" y="96"/>
                </a:cxn>
                <a:cxn ang="0">
                  <a:pos x="208" y="38"/>
                </a:cxn>
              </a:cxnLst>
              <a:rect l="0" t="0" r="r" b="b"/>
              <a:pathLst>
                <a:path w="232" h="202">
                  <a:moveTo>
                    <a:pt x="208" y="38"/>
                  </a:moveTo>
                  <a:lnTo>
                    <a:pt x="189" y="55"/>
                  </a:lnTo>
                  <a:lnTo>
                    <a:pt x="150" y="55"/>
                  </a:lnTo>
                  <a:lnTo>
                    <a:pt x="139" y="44"/>
                  </a:lnTo>
                  <a:lnTo>
                    <a:pt x="100" y="44"/>
                  </a:lnTo>
                  <a:lnTo>
                    <a:pt x="70" y="17"/>
                  </a:lnTo>
                  <a:lnTo>
                    <a:pt x="61" y="0"/>
                  </a:lnTo>
                  <a:lnTo>
                    <a:pt x="53" y="3"/>
                  </a:lnTo>
                  <a:lnTo>
                    <a:pt x="0" y="9"/>
                  </a:lnTo>
                  <a:lnTo>
                    <a:pt x="11" y="38"/>
                  </a:lnTo>
                  <a:lnTo>
                    <a:pt x="8" y="65"/>
                  </a:lnTo>
                  <a:lnTo>
                    <a:pt x="15" y="86"/>
                  </a:lnTo>
                  <a:lnTo>
                    <a:pt x="14" y="94"/>
                  </a:lnTo>
                  <a:lnTo>
                    <a:pt x="31" y="112"/>
                  </a:lnTo>
                  <a:lnTo>
                    <a:pt x="65" y="101"/>
                  </a:lnTo>
                  <a:lnTo>
                    <a:pt x="90" y="122"/>
                  </a:lnTo>
                  <a:lnTo>
                    <a:pt x="123" y="94"/>
                  </a:lnTo>
                  <a:lnTo>
                    <a:pt x="148" y="94"/>
                  </a:lnTo>
                  <a:lnTo>
                    <a:pt x="116" y="151"/>
                  </a:lnTo>
                  <a:lnTo>
                    <a:pt x="88" y="166"/>
                  </a:lnTo>
                  <a:lnTo>
                    <a:pt x="123" y="195"/>
                  </a:lnTo>
                  <a:lnTo>
                    <a:pt x="140" y="202"/>
                  </a:lnTo>
                  <a:lnTo>
                    <a:pt x="161" y="195"/>
                  </a:lnTo>
                  <a:lnTo>
                    <a:pt x="157" y="165"/>
                  </a:lnTo>
                  <a:lnTo>
                    <a:pt x="192" y="134"/>
                  </a:lnTo>
                  <a:lnTo>
                    <a:pt x="193" y="134"/>
                  </a:lnTo>
                  <a:lnTo>
                    <a:pt x="193" y="119"/>
                  </a:lnTo>
                  <a:lnTo>
                    <a:pt x="232" y="96"/>
                  </a:lnTo>
                  <a:lnTo>
                    <a:pt x="208" y="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5" name="Freeform 271">
              <a:extLst>
                <a:ext uri="{FF2B5EF4-FFF2-40B4-BE49-F238E27FC236}">
                  <a16:creationId xmlns:a16="http://schemas.microsoft.com/office/drawing/2014/main" id="{55D4500B-BECA-47AF-1B88-DB1C05365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803"/>
              <a:ext cx="232" cy="202"/>
            </a:xfrm>
            <a:custGeom>
              <a:avLst/>
              <a:gdLst/>
              <a:ahLst/>
              <a:cxnLst>
                <a:cxn ang="0">
                  <a:pos x="208" y="38"/>
                </a:cxn>
                <a:cxn ang="0">
                  <a:pos x="189" y="55"/>
                </a:cxn>
                <a:cxn ang="0">
                  <a:pos x="150" y="55"/>
                </a:cxn>
                <a:cxn ang="0">
                  <a:pos x="139" y="44"/>
                </a:cxn>
                <a:cxn ang="0">
                  <a:pos x="100" y="44"/>
                </a:cxn>
                <a:cxn ang="0">
                  <a:pos x="70" y="17"/>
                </a:cxn>
                <a:cxn ang="0">
                  <a:pos x="61" y="0"/>
                </a:cxn>
                <a:cxn ang="0">
                  <a:pos x="53" y="3"/>
                </a:cxn>
                <a:cxn ang="0">
                  <a:pos x="0" y="9"/>
                </a:cxn>
                <a:cxn ang="0">
                  <a:pos x="11" y="38"/>
                </a:cxn>
                <a:cxn ang="0">
                  <a:pos x="8" y="65"/>
                </a:cxn>
                <a:cxn ang="0">
                  <a:pos x="15" y="86"/>
                </a:cxn>
                <a:cxn ang="0">
                  <a:pos x="14" y="94"/>
                </a:cxn>
                <a:cxn ang="0">
                  <a:pos x="31" y="112"/>
                </a:cxn>
                <a:cxn ang="0">
                  <a:pos x="65" y="101"/>
                </a:cxn>
                <a:cxn ang="0">
                  <a:pos x="90" y="122"/>
                </a:cxn>
                <a:cxn ang="0">
                  <a:pos x="123" y="94"/>
                </a:cxn>
                <a:cxn ang="0">
                  <a:pos x="148" y="94"/>
                </a:cxn>
                <a:cxn ang="0">
                  <a:pos x="116" y="151"/>
                </a:cxn>
                <a:cxn ang="0">
                  <a:pos x="88" y="166"/>
                </a:cxn>
                <a:cxn ang="0">
                  <a:pos x="123" y="195"/>
                </a:cxn>
                <a:cxn ang="0">
                  <a:pos x="140" y="202"/>
                </a:cxn>
                <a:cxn ang="0">
                  <a:pos x="161" y="195"/>
                </a:cxn>
                <a:cxn ang="0">
                  <a:pos x="157" y="165"/>
                </a:cxn>
                <a:cxn ang="0">
                  <a:pos x="192" y="134"/>
                </a:cxn>
                <a:cxn ang="0">
                  <a:pos x="193" y="134"/>
                </a:cxn>
                <a:cxn ang="0">
                  <a:pos x="193" y="119"/>
                </a:cxn>
                <a:cxn ang="0">
                  <a:pos x="232" y="96"/>
                </a:cxn>
                <a:cxn ang="0">
                  <a:pos x="208" y="38"/>
                </a:cxn>
              </a:cxnLst>
              <a:rect l="0" t="0" r="r" b="b"/>
              <a:pathLst>
                <a:path w="232" h="202">
                  <a:moveTo>
                    <a:pt x="208" y="38"/>
                  </a:moveTo>
                  <a:lnTo>
                    <a:pt x="189" y="55"/>
                  </a:lnTo>
                  <a:lnTo>
                    <a:pt x="150" y="55"/>
                  </a:lnTo>
                  <a:lnTo>
                    <a:pt x="139" y="44"/>
                  </a:lnTo>
                  <a:lnTo>
                    <a:pt x="100" y="44"/>
                  </a:lnTo>
                  <a:lnTo>
                    <a:pt x="70" y="17"/>
                  </a:lnTo>
                  <a:lnTo>
                    <a:pt x="61" y="0"/>
                  </a:lnTo>
                  <a:lnTo>
                    <a:pt x="53" y="3"/>
                  </a:lnTo>
                  <a:lnTo>
                    <a:pt x="0" y="9"/>
                  </a:lnTo>
                  <a:lnTo>
                    <a:pt x="11" y="38"/>
                  </a:lnTo>
                  <a:lnTo>
                    <a:pt x="8" y="65"/>
                  </a:lnTo>
                  <a:lnTo>
                    <a:pt x="15" y="86"/>
                  </a:lnTo>
                  <a:lnTo>
                    <a:pt x="14" y="94"/>
                  </a:lnTo>
                  <a:lnTo>
                    <a:pt x="31" y="112"/>
                  </a:lnTo>
                  <a:lnTo>
                    <a:pt x="65" y="101"/>
                  </a:lnTo>
                  <a:lnTo>
                    <a:pt x="90" y="122"/>
                  </a:lnTo>
                  <a:lnTo>
                    <a:pt x="123" y="94"/>
                  </a:lnTo>
                  <a:lnTo>
                    <a:pt x="148" y="94"/>
                  </a:lnTo>
                  <a:lnTo>
                    <a:pt x="116" y="151"/>
                  </a:lnTo>
                  <a:lnTo>
                    <a:pt x="88" y="166"/>
                  </a:lnTo>
                  <a:lnTo>
                    <a:pt x="123" y="195"/>
                  </a:lnTo>
                  <a:lnTo>
                    <a:pt x="140" y="202"/>
                  </a:lnTo>
                  <a:lnTo>
                    <a:pt x="161" y="195"/>
                  </a:lnTo>
                  <a:lnTo>
                    <a:pt x="157" y="165"/>
                  </a:lnTo>
                  <a:lnTo>
                    <a:pt x="192" y="134"/>
                  </a:lnTo>
                  <a:lnTo>
                    <a:pt x="193" y="134"/>
                  </a:lnTo>
                  <a:lnTo>
                    <a:pt x="193" y="119"/>
                  </a:lnTo>
                  <a:lnTo>
                    <a:pt x="232" y="96"/>
                  </a:lnTo>
                  <a:lnTo>
                    <a:pt x="208" y="3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6" name="Freeform 272">
              <a:extLst>
                <a:ext uri="{FF2B5EF4-FFF2-40B4-BE49-F238E27FC236}">
                  <a16:creationId xmlns:a16="http://schemas.microsoft.com/office/drawing/2014/main" id="{6EA6B109-7153-4CFB-B84A-5312E3645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2791"/>
              <a:ext cx="146" cy="68"/>
            </a:xfrm>
            <a:custGeom>
              <a:avLst/>
              <a:gdLst/>
              <a:ahLst/>
              <a:cxnLst>
                <a:cxn ang="0">
                  <a:pos x="37" y="58"/>
                </a:cxn>
                <a:cxn ang="0">
                  <a:pos x="75" y="58"/>
                </a:cxn>
                <a:cxn ang="0">
                  <a:pos x="89" y="68"/>
                </a:cxn>
                <a:cxn ang="0">
                  <a:pos x="127" y="68"/>
                </a:cxn>
                <a:cxn ang="0">
                  <a:pos x="146" y="50"/>
                </a:cxn>
                <a:cxn ang="0">
                  <a:pos x="102" y="23"/>
                </a:cxn>
                <a:cxn ang="0">
                  <a:pos x="92" y="33"/>
                </a:cxn>
                <a:cxn ang="0">
                  <a:pos x="29" y="0"/>
                </a:cxn>
                <a:cxn ang="0">
                  <a:pos x="0" y="12"/>
                </a:cxn>
                <a:cxn ang="0">
                  <a:pos x="5" y="29"/>
                </a:cxn>
                <a:cxn ang="0">
                  <a:pos x="37" y="58"/>
                </a:cxn>
              </a:cxnLst>
              <a:rect l="0" t="0" r="r" b="b"/>
              <a:pathLst>
                <a:path w="146" h="68">
                  <a:moveTo>
                    <a:pt x="37" y="58"/>
                  </a:moveTo>
                  <a:lnTo>
                    <a:pt x="75" y="58"/>
                  </a:lnTo>
                  <a:lnTo>
                    <a:pt x="89" y="68"/>
                  </a:lnTo>
                  <a:lnTo>
                    <a:pt x="127" y="68"/>
                  </a:lnTo>
                  <a:lnTo>
                    <a:pt x="146" y="50"/>
                  </a:lnTo>
                  <a:lnTo>
                    <a:pt x="102" y="23"/>
                  </a:lnTo>
                  <a:lnTo>
                    <a:pt x="92" y="33"/>
                  </a:lnTo>
                  <a:lnTo>
                    <a:pt x="29" y="0"/>
                  </a:lnTo>
                  <a:lnTo>
                    <a:pt x="0" y="12"/>
                  </a:lnTo>
                  <a:lnTo>
                    <a:pt x="5" y="29"/>
                  </a:lnTo>
                  <a:lnTo>
                    <a:pt x="37" y="5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7" name="Freeform 273">
              <a:extLst>
                <a:ext uri="{FF2B5EF4-FFF2-40B4-BE49-F238E27FC236}">
                  <a16:creationId xmlns:a16="http://schemas.microsoft.com/office/drawing/2014/main" id="{CAAC6AE9-60D7-BAD3-9791-84B7FD0D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2791"/>
              <a:ext cx="146" cy="68"/>
            </a:xfrm>
            <a:custGeom>
              <a:avLst/>
              <a:gdLst/>
              <a:ahLst/>
              <a:cxnLst>
                <a:cxn ang="0">
                  <a:pos x="37" y="58"/>
                </a:cxn>
                <a:cxn ang="0">
                  <a:pos x="75" y="58"/>
                </a:cxn>
                <a:cxn ang="0">
                  <a:pos x="89" y="68"/>
                </a:cxn>
                <a:cxn ang="0">
                  <a:pos x="127" y="68"/>
                </a:cxn>
                <a:cxn ang="0">
                  <a:pos x="146" y="50"/>
                </a:cxn>
                <a:cxn ang="0">
                  <a:pos x="102" y="23"/>
                </a:cxn>
                <a:cxn ang="0">
                  <a:pos x="92" y="33"/>
                </a:cxn>
                <a:cxn ang="0">
                  <a:pos x="29" y="0"/>
                </a:cxn>
                <a:cxn ang="0">
                  <a:pos x="0" y="12"/>
                </a:cxn>
                <a:cxn ang="0">
                  <a:pos x="5" y="29"/>
                </a:cxn>
                <a:cxn ang="0">
                  <a:pos x="37" y="58"/>
                </a:cxn>
              </a:cxnLst>
              <a:rect l="0" t="0" r="r" b="b"/>
              <a:pathLst>
                <a:path w="146" h="68">
                  <a:moveTo>
                    <a:pt x="37" y="58"/>
                  </a:moveTo>
                  <a:lnTo>
                    <a:pt x="75" y="58"/>
                  </a:lnTo>
                  <a:lnTo>
                    <a:pt x="89" y="68"/>
                  </a:lnTo>
                  <a:lnTo>
                    <a:pt x="127" y="68"/>
                  </a:lnTo>
                  <a:lnTo>
                    <a:pt x="146" y="50"/>
                  </a:lnTo>
                  <a:lnTo>
                    <a:pt x="102" y="23"/>
                  </a:lnTo>
                  <a:lnTo>
                    <a:pt x="92" y="33"/>
                  </a:lnTo>
                  <a:lnTo>
                    <a:pt x="29" y="0"/>
                  </a:lnTo>
                  <a:lnTo>
                    <a:pt x="0" y="12"/>
                  </a:lnTo>
                  <a:lnTo>
                    <a:pt x="5" y="29"/>
                  </a:lnTo>
                  <a:lnTo>
                    <a:pt x="37" y="58"/>
                  </a:lnTo>
                  <a:close/>
                </a:path>
              </a:pathLst>
            </a:custGeom>
            <a:grpFill/>
            <a:ln w="7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78" name="Freeform 92">
            <a:extLst>
              <a:ext uri="{FF2B5EF4-FFF2-40B4-BE49-F238E27FC236}">
                <a16:creationId xmlns:a16="http://schemas.microsoft.com/office/drawing/2014/main" id="{58053A2D-81E2-675E-49E4-F6E26320516C}"/>
              </a:ext>
            </a:extLst>
          </p:cNvPr>
          <p:cNvSpPr>
            <a:spLocks/>
          </p:cNvSpPr>
          <p:nvPr/>
        </p:nvSpPr>
        <p:spPr bwMode="auto">
          <a:xfrm>
            <a:off x="8099425" y="3589338"/>
            <a:ext cx="1385888" cy="1836737"/>
          </a:xfrm>
          <a:custGeom>
            <a:avLst/>
            <a:gdLst>
              <a:gd name="T0" fmla="*/ 846 w 1162"/>
              <a:gd name="T1" fmla="*/ 0 h 1540"/>
              <a:gd name="T2" fmla="*/ 803 w 1162"/>
              <a:gd name="T3" fmla="*/ 68 h 1540"/>
              <a:gd name="T4" fmla="*/ 795 w 1162"/>
              <a:gd name="T5" fmla="*/ 132 h 1540"/>
              <a:gd name="T6" fmla="*/ 748 w 1162"/>
              <a:gd name="T7" fmla="*/ 56 h 1540"/>
              <a:gd name="T8" fmla="*/ 711 w 1162"/>
              <a:gd name="T9" fmla="*/ 73 h 1540"/>
              <a:gd name="T10" fmla="*/ 619 w 1162"/>
              <a:gd name="T11" fmla="*/ 117 h 1540"/>
              <a:gd name="T12" fmla="*/ 604 w 1162"/>
              <a:gd name="T13" fmla="*/ 203 h 1540"/>
              <a:gd name="T14" fmla="*/ 497 w 1162"/>
              <a:gd name="T15" fmla="*/ 273 h 1540"/>
              <a:gd name="T16" fmla="*/ 616 w 1162"/>
              <a:gd name="T17" fmla="*/ 300 h 1540"/>
              <a:gd name="T18" fmla="*/ 555 w 1162"/>
              <a:gd name="T19" fmla="*/ 383 h 1540"/>
              <a:gd name="T20" fmla="*/ 420 w 1162"/>
              <a:gd name="T21" fmla="*/ 419 h 1540"/>
              <a:gd name="T22" fmla="*/ 239 w 1162"/>
              <a:gd name="T23" fmla="*/ 410 h 1540"/>
              <a:gd name="T24" fmla="*/ 189 w 1162"/>
              <a:gd name="T25" fmla="*/ 398 h 1540"/>
              <a:gd name="T26" fmla="*/ 184 w 1162"/>
              <a:gd name="T27" fmla="*/ 433 h 1540"/>
              <a:gd name="T28" fmla="*/ 207 w 1162"/>
              <a:gd name="T29" fmla="*/ 497 h 1540"/>
              <a:gd name="T30" fmla="*/ 279 w 1162"/>
              <a:gd name="T31" fmla="*/ 566 h 1540"/>
              <a:gd name="T32" fmla="*/ 189 w 1162"/>
              <a:gd name="T33" fmla="*/ 679 h 1540"/>
              <a:gd name="T34" fmla="*/ 144 w 1162"/>
              <a:gd name="T35" fmla="*/ 739 h 1540"/>
              <a:gd name="T36" fmla="*/ 184 w 1162"/>
              <a:gd name="T37" fmla="*/ 750 h 1540"/>
              <a:gd name="T38" fmla="*/ 250 w 1162"/>
              <a:gd name="T39" fmla="*/ 826 h 1540"/>
              <a:gd name="T40" fmla="*/ 429 w 1162"/>
              <a:gd name="T41" fmla="*/ 851 h 1540"/>
              <a:gd name="T42" fmla="*/ 260 w 1162"/>
              <a:gd name="T43" fmla="*/ 1030 h 1540"/>
              <a:gd name="T44" fmla="*/ 243 w 1162"/>
              <a:gd name="T45" fmla="*/ 1071 h 1540"/>
              <a:gd name="T46" fmla="*/ 191 w 1162"/>
              <a:gd name="T47" fmla="*/ 1142 h 1540"/>
              <a:gd name="T48" fmla="*/ 157 w 1162"/>
              <a:gd name="T49" fmla="*/ 1209 h 1540"/>
              <a:gd name="T50" fmla="*/ 112 w 1162"/>
              <a:gd name="T51" fmla="*/ 1191 h 1540"/>
              <a:gd name="T52" fmla="*/ 17 w 1162"/>
              <a:gd name="T53" fmla="*/ 1241 h 1540"/>
              <a:gd name="T54" fmla="*/ 69 w 1162"/>
              <a:gd name="T55" fmla="*/ 1267 h 1540"/>
              <a:gd name="T56" fmla="*/ 39 w 1162"/>
              <a:gd name="T57" fmla="*/ 1328 h 1540"/>
              <a:gd name="T58" fmla="*/ 67 w 1162"/>
              <a:gd name="T59" fmla="*/ 1389 h 1540"/>
              <a:gd name="T60" fmla="*/ 106 w 1162"/>
              <a:gd name="T61" fmla="*/ 1444 h 1540"/>
              <a:gd name="T62" fmla="*/ 97 w 1162"/>
              <a:gd name="T63" fmla="*/ 1477 h 1540"/>
              <a:gd name="T64" fmla="*/ 246 w 1162"/>
              <a:gd name="T65" fmla="*/ 1438 h 1540"/>
              <a:gd name="T66" fmla="*/ 216 w 1162"/>
              <a:gd name="T67" fmla="*/ 1477 h 1540"/>
              <a:gd name="T68" fmla="*/ 193 w 1162"/>
              <a:gd name="T69" fmla="*/ 1516 h 1540"/>
              <a:gd name="T70" fmla="*/ 270 w 1162"/>
              <a:gd name="T71" fmla="*/ 1538 h 1540"/>
              <a:gd name="T72" fmla="*/ 428 w 1162"/>
              <a:gd name="T73" fmla="*/ 1495 h 1540"/>
              <a:gd name="T74" fmla="*/ 489 w 1162"/>
              <a:gd name="T75" fmla="*/ 1491 h 1540"/>
              <a:gd name="T76" fmla="*/ 525 w 1162"/>
              <a:gd name="T77" fmla="*/ 1392 h 1540"/>
              <a:gd name="T78" fmla="*/ 627 w 1162"/>
              <a:gd name="T79" fmla="*/ 1413 h 1540"/>
              <a:gd name="T80" fmla="*/ 744 w 1162"/>
              <a:gd name="T81" fmla="*/ 1348 h 1540"/>
              <a:gd name="T82" fmla="*/ 875 w 1162"/>
              <a:gd name="T83" fmla="*/ 1290 h 1540"/>
              <a:gd name="T84" fmla="*/ 916 w 1162"/>
              <a:gd name="T85" fmla="*/ 1290 h 1540"/>
              <a:gd name="T86" fmla="*/ 1059 w 1162"/>
              <a:gd name="T87" fmla="*/ 1288 h 1540"/>
              <a:gd name="T88" fmla="*/ 1106 w 1162"/>
              <a:gd name="T89" fmla="*/ 1138 h 1540"/>
              <a:gd name="T90" fmla="*/ 1132 w 1162"/>
              <a:gd name="T91" fmla="*/ 847 h 1540"/>
              <a:gd name="T92" fmla="*/ 1143 w 1162"/>
              <a:gd name="T93" fmla="*/ 733 h 1540"/>
              <a:gd name="T94" fmla="*/ 1088 w 1162"/>
              <a:gd name="T95" fmla="*/ 554 h 1540"/>
              <a:gd name="T96" fmla="*/ 1081 w 1162"/>
              <a:gd name="T97" fmla="*/ 517 h 1540"/>
              <a:gd name="T98" fmla="*/ 1016 w 1162"/>
              <a:gd name="T99" fmla="*/ 499 h 1540"/>
              <a:gd name="T100" fmla="*/ 951 w 1162"/>
              <a:gd name="T101" fmla="*/ 408 h 1540"/>
              <a:gd name="T102" fmla="*/ 894 w 1162"/>
              <a:gd name="T103" fmla="*/ 453 h 1540"/>
              <a:gd name="T104" fmla="*/ 854 w 1162"/>
              <a:gd name="T105" fmla="*/ 487 h 1540"/>
              <a:gd name="T106" fmla="*/ 753 w 1162"/>
              <a:gd name="T107" fmla="*/ 467 h 1540"/>
              <a:gd name="T108" fmla="*/ 672 w 1162"/>
              <a:gd name="T109" fmla="*/ 350 h 1540"/>
              <a:gd name="T110" fmla="*/ 747 w 1162"/>
              <a:gd name="T111" fmla="*/ 304 h 1540"/>
              <a:gd name="T112" fmla="*/ 802 w 1162"/>
              <a:gd name="T113" fmla="*/ 236 h 15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62" h="1540">
                <a:moveTo>
                  <a:pt x="877" y="132"/>
                </a:moveTo>
                <a:lnTo>
                  <a:pt x="896" y="98"/>
                </a:lnTo>
                <a:lnTo>
                  <a:pt x="953" y="69"/>
                </a:lnTo>
                <a:lnTo>
                  <a:pt x="952" y="57"/>
                </a:lnTo>
                <a:lnTo>
                  <a:pt x="894" y="20"/>
                </a:lnTo>
                <a:lnTo>
                  <a:pt x="846" y="0"/>
                </a:lnTo>
                <a:lnTo>
                  <a:pt x="845" y="7"/>
                </a:lnTo>
                <a:lnTo>
                  <a:pt x="878" y="41"/>
                </a:lnTo>
                <a:lnTo>
                  <a:pt x="871" y="45"/>
                </a:lnTo>
                <a:lnTo>
                  <a:pt x="850" y="33"/>
                </a:lnTo>
                <a:lnTo>
                  <a:pt x="814" y="40"/>
                </a:lnTo>
                <a:lnTo>
                  <a:pt x="803" y="68"/>
                </a:lnTo>
                <a:lnTo>
                  <a:pt x="817" y="94"/>
                </a:lnTo>
                <a:lnTo>
                  <a:pt x="823" y="133"/>
                </a:lnTo>
                <a:lnTo>
                  <a:pt x="780" y="168"/>
                </a:lnTo>
                <a:lnTo>
                  <a:pt x="779" y="164"/>
                </a:lnTo>
                <a:lnTo>
                  <a:pt x="799" y="138"/>
                </a:lnTo>
                <a:lnTo>
                  <a:pt x="795" y="132"/>
                </a:lnTo>
                <a:lnTo>
                  <a:pt x="785" y="132"/>
                </a:lnTo>
                <a:lnTo>
                  <a:pt x="811" y="104"/>
                </a:lnTo>
                <a:lnTo>
                  <a:pt x="786" y="70"/>
                </a:lnTo>
                <a:lnTo>
                  <a:pt x="786" y="40"/>
                </a:lnTo>
                <a:lnTo>
                  <a:pt x="771" y="48"/>
                </a:lnTo>
                <a:lnTo>
                  <a:pt x="748" y="56"/>
                </a:lnTo>
                <a:lnTo>
                  <a:pt x="740" y="49"/>
                </a:lnTo>
                <a:lnTo>
                  <a:pt x="731" y="62"/>
                </a:lnTo>
                <a:lnTo>
                  <a:pt x="740" y="77"/>
                </a:lnTo>
                <a:lnTo>
                  <a:pt x="729" y="87"/>
                </a:lnTo>
                <a:lnTo>
                  <a:pt x="717" y="73"/>
                </a:lnTo>
                <a:lnTo>
                  <a:pt x="711" y="73"/>
                </a:lnTo>
                <a:lnTo>
                  <a:pt x="708" y="61"/>
                </a:lnTo>
                <a:lnTo>
                  <a:pt x="696" y="60"/>
                </a:lnTo>
                <a:lnTo>
                  <a:pt x="692" y="74"/>
                </a:lnTo>
                <a:lnTo>
                  <a:pt x="665" y="85"/>
                </a:lnTo>
                <a:lnTo>
                  <a:pt x="631" y="83"/>
                </a:lnTo>
                <a:lnTo>
                  <a:pt x="619" y="117"/>
                </a:lnTo>
                <a:lnTo>
                  <a:pt x="586" y="146"/>
                </a:lnTo>
                <a:lnTo>
                  <a:pt x="598" y="164"/>
                </a:lnTo>
                <a:lnTo>
                  <a:pt x="581" y="168"/>
                </a:lnTo>
                <a:lnTo>
                  <a:pt x="587" y="180"/>
                </a:lnTo>
                <a:lnTo>
                  <a:pt x="616" y="189"/>
                </a:lnTo>
                <a:lnTo>
                  <a:pt x="604" y="203"/>
                </a:lnTo>
                <a:lnTo>
                  <a:pt x="559" y="208"/>
                </a:lnTo>
                <a:lnTo>
                  <a:pt x="587" y="235"/>
                </a:lnTo>
                <a:lnTo>
                  <a:pt x="573" y="243"/>
                </a:lnTo>
                <a:lnTo>
                  <a:pt x="534" y="229"/>
                </a:lnTo>
                <a:lnTo>
                  <a:pt x="506" y="245"/>
                </a:lnTo>
                <a:lnTo>
                  <a:pt x="497" y="273"/>
                </a:lnTo>
                <a:lnTo>
                  <a:pt x="521" y="290"/>
                </a:lnTo>
                <a:lnTo>
                  <a:pt x="586" y="295"/>
                </a:lnTo>
                <a:lnTo>
                  <a:pt x="571" y="311"/>
                </a:lnTo>
                <a:lnTo>
                  <a:pt x="573" y="318"/>
                </a:lnTo>
                <a:lnTo>
                  <a:pt x="616" y="286"/>
                </a:lnTo>
                <a:lnTo>
                  <a:pt x="616" y="300"/>
                </a:lnTo>
                <a:lnTo>
                  <a:pt x="650" y="292"/>
                </a:lnTo>
                <a:lnTo>
                  <a:pt x="613" y="354"/>
                </a:lnTo>
                <a:lnTo>
                  <a:pt x="587" y="358"/>
                </a:lnTo>
                <a:lnTo>
                  <a:pt x="572" y="354"/>
                </a:lnTo>
                <a:lnTo>
                  <a:pt x="564" y="358"/>
                </a:lnTo>
                <a:lnTo>
                  <a:pt x="555" y="383"/>
                </a:lnTo>
                <a:lnTo>
                  <a:pt x="516" y="391"/>
                </a:lnTo>
                <a:lnTo>
                  <a:pt x="521" y="410"/>
                </a:lnTo>
                <a:lnTo>
                  <a:pt x="548" y="406"/>
                </a:lnTo>
                <a:lnTo>
                  <a:pt x="559" y="427"/>
                </a:lnTo>
                <a:lnTo>
                  <a:pt x="525" y="435"/>
                </a:lnTo>
                <a:lnTo>
                  <a:pt x="420" y="419"/>
                </a:lnTo>
                <a:lnTo>
                  <a:pt x="392" y="468"/>
                </a:lnTo>
                <a:lnTo>
                  <a:pt x="383" y="424"/>
                </a:lnTo>
                <a:lnTo>
                  <a:pt x="351" y="402"/>
                </a:lnTo>
                <a:lnTo>
                  <a:pt x="234" y="387"/>
                </a:lnTo>
                <a:lnTo>
                  <a:pt x="221" y="397"/>
                </a:lnTo>
                <a:lnTo>
                  <a:pt x="239" y="410"/>
                </a:lnTo>
                <a:lnTo>
                  <a:pt x="239" y="419"/>
                </a:lnTo>
                <a:lnTo>
                  <a:pt x="221" y="412"/>
                </a:lnTo>
                <a:lnTo>
                  <a:pt x="212" y="435"/>
                </a:lnTo>
                <a:lnTo>
                  <a:pt x="200" y="432"/>
                </a:lnTo>
                <a:lnTo>
                  <a:pt x="207" y="419"/>
                </a:lnTo>
                <a:lnTo>
                  <a:pt x="189" y="398"/>
                </a:lnTo>
                <a:lnTo>
                  <a:pt x="164" y="416"/>
                </a:lnTo>
                <a:lnTo>
                  <a:pt x="154" y="461"/>
                </a:lnTo>
                <a:lnTo>
                  <a:pt x="154" y="476"/>
                </a:lnTo>
                <a:lnTo>
                  <a:pt x="167" y="476"/>
                </a:lnTo>
                <a:lnTo>
                  <a:pt x="167" y="458"/>
                </a:lnTo>
                <a:lnTo>
                  <a:pt x="184" y="433"/>
                </a:lnTo>
                <a:lnTo>
                  <a:pt x="193" y="448"/>
                </a:lnTo>
                <a:lnTo>
                  <a:pt x="187" y="479"/>
                </a:lnTo>
                <a:lnTo>
                  <a:pt x="193" y="491"/>
                </a:lnTo>
                <a:lnTo>
                  <a:pt x="214" y="474"/>
                </a:lnTo>
                <a:lnTo>
                  <a:pt x="221" y="476"/>
                </a:lnTo>
                <a:lnTo>
                  <a:pt x="207" y="497"/>
                </a:lnTo>
                <a:lnTo>
                  <a:pt x="207" y="517"/>
                </a:lnTo>
                <a:lnTo>
                  <a:pt x="225" y="537"/>
                </a:lnTo>
                <a:lnTo>
                  <a:pt x="225" y="552"/>
                </a:lnTo>
                <a:lnTo>
                  <a:pt x="205" y="537"/>
                </a:lnTo>
                <a:lnTo>
                  <a:pt x="193" y="573"/>
                </a:lnTo>
                <a:lnTo>
                  <a:pt x="279" y="566"/>
                </a:lnTo>
                <a:lnTo>
                  <a:pt x="279" y="578"/>
                </a:lnTo>
                <a:lnTo>
                  <a:pt x="268" y="586"/>
                </a:lnTo>
                <a:lnTo>
                  <a:pt x="270" y="596"/>
                </a:lnTo>
                <a:lnTo>
                  <a:pt x="284" y="607"/>
                </a:lnTo>
                <a:lnTo>
                  <a:pt x="198" y="621"/>
                </a:lnTo>
                <a:lnTo>
                  <a:pt x="189" y="679"/>
                </a:lnTo>
                <a:lnTo>
                  <a:pt x="164" y="672"/>
                </a:lnTo>
                <a:lnTo>
                  <a:pt x="152" y="678"/>
                </a:lnTo>
                <a:lnTo>
                  <a:pt x="163" y="689"/>
                </a:lnTo>
                <a:lnTo>
                  <a:pt x="117" y="693"/>
                </a:lnTo>
                <a:lnTo>
                  <a:pt x="148" y="733"/>
                </a:lnTo>
                <a:lnTo>
                  <a:pt x="144" y="739"/>
                </a:lnTo>
                <a:lnTo>
                  <a:pt x="130" y="733"/>
                </a:lnTo>
                <a:lnTo>
                  <a:pt x="117" y="748"/>
                </a:lnTo>
                <a:lnTo>
                  <a:pt x="146" y="750"/>
                </a:lnTo>
                <a:lnTo>
                  <a:pt x="154" y="762"/>
                </a:lnTo>
                <a:lnTo>
                  <a:pt x="171" y="770"/>
                </a:lnTo>
                <a:lnTo>
                  <a:pt x="184" y="750"/>
                </a:lnTo>
                <a:lnTo>
                  <a:pt x="207" y="762"/>
                </a:lnTo>
                <a:lnTo>
                  <a:pt x="184" y="783"/>
                </a:lnTo>
                <a:lnTo>
                  <a:pt x="216" y="799"/>
                </a:lnTo>
                <a:lnTo>
                  <a:pt x="247" y="774"/>
                </a:lnTo>
                <a:lnTo>
                  <a:pt x="262" y="783"/>
                </a:lnTo>
                <a:lnTo>
                  <a:pt x="250" y="826"/>
                </a:lnTo>
                <a:lnTo>
                  <a:pt x="277" y="834"/>
                </a:lnTo>
                <a:lnTo>
                  <a:pt x="383" y="830"/>
                </a:lnTo>
                <a:lnTo>
                  <a:pt x="399" y="824"/>
                </a:lnTo>
                <a:lnTo>
                  <a:pt x="424" y="829"/>
                </a:lnTo>
                <a:lnTo>
                  <a:pt x="406" y="845"/>
                </a:lnTo>
                <a:lnTo>
                  <a:pt x="429" y="851"/>
                </a:lnTo>
                <a:lnTo>
                  <a:pt x="422" y="880"/>
                </a:lnTo>
                <a:lnTo>
                  <a:pt x="397" y="866"/>
                </a:lnTo>
                <a:lnTo>
                  <a:pt x="339" y="870"/>
                </a:lnTo>
                <a:lnTo>
                  <a:pt x="281" y="952"/>
                </a:lnTo>
                <a:lnTo>
                  <a:pt x="307" y="953"/>
                </a:lnTo>
                <a:lnTo>
                  <a:pt x="260" y="1030"/>
                </a:lnTo>
                <a:lnTo>
                  <a:pt x="238" y="1029"/>
                </a:lnTo>
                <a:lnTo>
                  <a:pt x="184" y="1079"/>
                </a:lnTo>
                <a:lnTo>
                  <a:pt x="149" y="1092"/>
                </a:lnTo>
                <a:lnTo>
                  <a:pt x="154" y="1098"/>
                </a:lnTo>
                <a:lnTo>
                  <a:pt x="209" y="1089"/>
                </a:lnTo>
                <a:lnTo>
                  <a:pt x="243" y="1071"/>
                </a:lnTo>
                <a:lnTo>
                  <a:pt x="285" y="1085"/>
                </a:lnTo>
                <a:lnTo>
                  <a:pt x="268" y="1104"/>
                </a:lnTo>
                <a:lnTo>
                  <a:pt x="229" y="1096"/>
                </a:lnTo>
                <a:lnTo>
                  <a:pt x="216" y="1100"/>
                </a:lnTo>
                <a:lnTo>
                  <a:pt x="215" y="1120"/>
                </a:lnTo>
                <a:lnTo>
                  <a:pt x="191" y="1142"/>
                </a:lnTo>
                <a:lnTo>
                  <a:pt x="144" y="1152"/>
                </a:lnTo>
                <a:lnTo>
                  <a:pt x="141" y="1159"/>
                </a:lnTo>
                <a:lnTo>
                  <a:pt x="168" y="1166"/>
                </a:lnTo>
                <a:lnTo>
                  <a:pt x="164" y="1191"/>
                </a:lnTo>
                <a:lnTo>
                  <a:pt x="152" y="1202"/>
                </a:lnTo>
                <a:lnTo>
                  <a:pt x="157" y="1209"/>
                </a:lnTo>
                <a:lnTo>
                  <a:pt x="191" y="1216"/>
                </a:lnTo>
                <a:lnTo>
                  <a:pt x="184" y="1225"/>
                </a:lnTo>
                <a:lnTo>
                  <a:pt x="149" y="1227"/>
                </a:lnTo>
                <a:lnTo>
                  <a:pt x="123" y="1212"/>
                </a:lnTo>
                <a:lnTo>
                  <a:pt x="122" y="1193"/>
                </a:lnTo>
                <a:lnTo>
                  <a:pt x="112" y="1191"/>
                </a:lnTo>
                <a:lnTo>
                  <a:pt x="109" y="1210"/>
                </a:lnTo>
                <a:lnTo>
                  <a:pt x="85" y="1218"/>
                </a:lnTo>
                <a:lnTo>
                  <a:pt x="84" y="1201"/>
                </a:lnTo>
                <a:lnTo>
                  <a:pt x="31" y="1222"/>
                </a:lnTo>
                <a:lnTo>
                  <a:pt x="26" y="1239"/>
                </a:lnTo>
                <a:lnTo>
                  <a:pt x="17" y="1241"/>
                </a:lnTo>
                <a:lnTo>
                  <a:pt x="17" y="1231"/>
                </a:lnTo>
                <a:lnTo>
                  <a:pt x="4" y="1235"/>
                </a:lnTo>
                <a:lnTo>
                  <a:pt x="0" y="1254"/>
                </a:lnTo>
                <a:lnTo>
                  <a:pt x="8" y="1271"/>
                </a:lnTo>
                <a:lnTo>
                  <a:pt x="47" y="1258"/>
                </a:lnTo>
                <a:lnTo>
                  <a:pt x="69" y="1267"/>
                </a:lnTo>
                <a:lnTo>
                  <a:pt x="131" y="1260"/>
                </a:lnTo>
                <a:lnTo>
                  <a:pt x="176" y="1265"/>
                </a:lnTo>
                <a:lnTo>
                  <a:pt x="176" y="1273"/>
                </a:lnTo>
                <a:lnTo>
                  <a:pt x="148" y="1271"/>
                </a:lnTo>
                <a:lnTo>
                  <a:pt x="130" y="1288"/>
                </a:lnTo>
                <a:lnTo>
                  <a:pt x="39" y="1328"/>
                </a:lnTo>
                <a:lnTo>
                  <a:pt x="52" y="1348"/>
                </a:lnTo>
                <a:lnTo>
                  <a:pt x="10" y="1358"/>
                </a:lnTo>
                <a:lnTo>
                  <a:pt x="8" y="1370"/>
                </a:lnTo>
                <a:lnTo>
                  <a:pt x="24" y="1393"/>
                </a:lnTo>
                <a:lnTo>
                  <a:pt x="56" y="1376"/>
                </a:lnTo>
                <a:lnTo>
                  <a:pt x="67" y="1389"/>
                </a:lnTo>
                <a:lnTo>
                  <a:pt x="52" y="1401"/>
                </a:lnTo>
                <a:lnTo>
                  <a:pt x="76" y="1419"/>
                </a:lnTo>
                <a:lnTo>
                  <a:pt x="191" y="1376"/>
                </a:lnTo>
                <a:lnTo>
                  <a:pt x="187" y="1385"/>
                </a:lnTo>
                <a:lnTo>
                  <a:pt x="146" y="1414"/>
                </a:lnTo>
                <a:lnTo>
                  <a:pt x="106" y="1444"/>
                </a:lnTo>
                <a:lnTo>
                  <a:pt x="80" y="1450"/>
                </a:lnTo>
                <a:lnTo>
                  <a:pt x="85" y="1463"/>
                </a:lnTo>
                <a:lnTo>
                  <a:pt x="69" y="1469"/>
                </a:lnTo>
                <a:lnTo>
                  <a:pt x="61" y="1478"/>
                </a:lnTo>
                <a:lnTo>
                  <a:pt x="84" y="1471"/>
                </a:lnTo>
                <a:lnTo>
                  <a:pt x="97" y="1477"/>
                </a:lnTo>
                <a:lnTo>
                  <a:pt x="125" y="1463"/>
                </a:lnTo>
                <a:lnTo>
                  <a:pt x="200" y="1450"/>
                </a:lnTo>
                <a:lnTo>
                  <a:pt x="223" y="1435"/>
                </a:lnTo>
                <a:lnTo>
                  <a:pt x="225" y="1422"/>
                </a:lnTo>
                <a:lnTo>
                  <a:pt x="234" y="1435"/>
                </a:lnTo>
                <a:lnTo>
                  <a:pt x="246" y="1438"/>
                </a:lnTo>
                <a:lnTo>
                  <a:pt x="252" y="1442"/>
                </a:lnTo>
                <a:lnTo>
                  <a:pt x="247" y="1454"/>
                </a:lnTo>
                <a:lnTo>
                  <a:pt x="164" y="1484"/>
                </a:lnTo>
                <a:lnTo>
                  <a:pt x="146" y="1498"/>
                </a:lnTo>
                <a:lnTo>
                  <a:pt x="154" y="1503"/>
                </a:lnTo>
                <a:lnTo>
                  <a:pt x="216" y="1477"/>
                </a:lnTo>
                <a:lnTo>
                  <a:pt x="221" y="1484"/>
                </a:lnTo>
                <a:lnTo>
                  <a:pt x="146" y="1526"/>
                </a:lnTo>
                <a:lnTo>
                  <a:pt x="148" y="1540"/>
                </a:lnTo>
                <a:lnTo>
                  <a:pt x="177" y="1534"/>
                </a:lnTo>
                <a:lnTo>
                  <a:pt x="172" y="1530"/>
                </a:lnTo>
                <a:lnTo>
                  <a:pt x="193" y="1516"/>
                </a:lnTo>
                <a:lnTo>
                  <a:pt x="198" y="1526"/>
                </a:lnTo>
                <a:lnTo>
                  <a:pt x="229" y="1517"/>
                </a:lnTo>
                <a:lnTo>
                  <a:pt x="250" y="1503"/>
                </a:lnTo>
                <a:lnTo>
                  <a:pt x="260" y="1507"/>
                </a:lnTo>
                <a:lnTo>
                  <a:pt x="255" y="1520"/>
                </a:lnTo>
                <a:lnTo>
                  <a:pt x="270" y="1538"/>
                </a:lnTo>
                <a:lnTo>
                  <a:pt x="304" y="1537"/>
                </a:lnTo>
                <a:lnTo>
                  <a:pt x="335" y="1503"/>
                </a:lnTo>
                <a:lnTo>
                  <a:pt x="365" y="1504"/>
                </a:lnTo>
                <a:lnTo>
                  <a:pt x="381" y="1519"/>
                </a:lnTo>
                <a:lnTo>
                  <a:pt x="404" y="1498"/>
                </a:lnTo>
                <a:lnTo>
                  <a:pt x="428" y="1495"/>
                </a:lnTo>
                <a:lnTo>
                  <a:pt x="429" y="1505"/>
                </a:lnTo>
                <a:lnTo>
                  <a:pt x="445" y="1505"/>
                </a:lnTo>
                <a:lnTo>
                  <a:pt x="449" y="1488"/>
                </a:lnTo>
                <a:lnTo>
                  <a:pt x="468" y="1483"/>
                </a:lnTo>
                <a:lnTo>
                  <a:pt x="482" y="1495"/>
                </a:lnTo>
                <a:lnTo>
                  <a:pt x="489" y="1491"/>
                </a:lnTo>
                <a:lnTo>
                  <a:pt x="491" y="1459"/>
                </a:lnTo>
                <a:lnTo>
                  <a:pt x="503" y="1463"/>
                </a:lnTo>
                <a:lnTo>
                  <a:pt x="550" y="1440"/>
                </a:lnTo>
                <a:lnTo>
                  <a:pt x="557" y="1421"/>
                </a:lnTo>
                <a:lnTo>
                  <a:pt x="541" y="1398"/>
                </a:lnTo>
                <a:lnTo>
                  <a:pt x="525" y="1392"/>
                </a:lnTo>
                <a:lnTo>
                  <a:pt x="534" y="1384"/>
                </a:lnTo>
                <a:lnTo>
                  <a:pt x="581" y="1387"/>
                </a:lnTo>
                <a:lnTo>
                  <a:pt x="587" y="1392"/>
                </a:lnTo>
                <a:lnTo>
                  <a:pt x="564" y="1413"/>
                </a:lnTo>
                <a:lnTo>
                  <a:pt x="566" y="1426"/>
                </a:lnTo>
                <a:lnTo>
                  <a:pt x="627" y="1413"/>
                </a:lnTo>
                <a:lnTo>
                  <a:pt x="661" y="1398"/>
                </a:lnTo>
                <a:lnTo>
                  <a:pt x="654" y="1383"/>
                </a:lnTo>
                <a:lnTo>
                  <a:pt x="670" y="1363"/>
                </a:lnTo>
                <a:lnTo>
                  <a:pt x="702" y="1370"/>
                </a:lnTo>
                <a:lnTo>
                  <a:pt x="708" y="1358"/>
                </a:lnTo>
                <a:lnTo>
                  <a:pt x="744" y="1348"/>
                </a:lnTo>
                <a:lnTo>
                  <a:pt x="753" y="1330"/>
                </a:lnTo>
                <a:lnTo>
                  <a:pt x="736" y="1316"/>
                </a:lnTo>
                <a:lnTo>
                  <a:pt x="802" y="1296"/>
                </a:lnTo>
                <a:lnTo>
                  <a:pt x="850" y="1300"/>
                </a:lnTo>
                <a:lnTo>
                  <a:pt x="864" y="1283"/>
                </a:lnTo>
                <a:lnTo>
                  <a:pt x="875" y="1290"/>
                </a:lnTo>
                <a:lnTo>
                  <a:pt x="875" y="1300"/>
                </a:lnTo>
                <a:lnTo>
                  <a:pt x="891" y="1299"/>
                </a:lnTo>
                <a:lnTo>
                  <a:pt x="905" y="1286"/>
                </a:lnTo>
                <a:lnTo>
                  <a:pt x="900" y="1258"/>
                </a:lnTo>
                <a:lnTo>
                  <a:pt x="916" y="1273"/>
                </a:lnTo>
                <a:lnTo>
                  <a:pt x="916" y="1290"/>
                </a:lnTo>
                <a:lnTo>
                  <a:pt x="907" y="1302"/>
                </a:lnTo>
                <a:lnTo>
                  <a:pt x="916" y="1306"/>
                </a:lnTo>
                <a:lnTo>
                  <a:pt x="947" y="1275"/>
                </a:lnTo>
                <a:lnTo>
                  <a:pt x="999" y="1288"/>
                </a:lnTo>
                <a:lnTo>
                  <a:pt x="1033" y="1275"/>
                </a:lnTo>
                <a:lnTo>
                  <a:pt x="1059" y="1288"/>
                </a:lnTo>
                <a:lnTo>
                  <a:pt x="1072" y="1267"/>
                </a:lnTo>
                <a:lnTo>
                  <a:pt x="1054" y="1233"/>
                </a:lnTo>
                <a:lnTo>
                  <a:pt x="1043" y="1235"/>
                </a:lnTo>
                <a:lnTo>
                  <a:pt x="1043" y="1216"/>
                </a:lnTo>
                <a:lnTo>
                  <a:pt x="1063" y="1222"/>
                </a:lnTo>
                <a:lnTo>
                  <a:pt x="1106" y="1138"/>
                </a:lnTo>
                <a:lnTo>
                  <a:pt x="1099" y="1098"/>
                </a:lnTo>
                <a:lnTo>
                  <a:pt x="1120" y="1063"/>
                </a:lnTo>
                <a:lnTo>
                  <a:pt x="1120" y="1038"/>
                </a:lnTo>
                <a:lnTo>
                  <a:pt x="1162" y="966"/>
                </a:lnTo>
                <a:lnTo>
                  <a:pt x="1155" y="935"/>
                </a:lnTo>
                <a:lnTo>
                  <a:pt x="1132" y="847"/>
                </a:lnTo>
                <a:lnTo>
                  <a:pt x="1105" y="817"/>
                </a:lnTo>
                <a:lnTo>
                  <a:pt x="1123" y="806"/>
                </a:lnTo>
                <a:lnTo>
                  <a:pt x="1140" y="820"/>
                </a:lnTo>
                <a:lnTo>
                  <a:pt x="1143" y="806"/>
                </a:lnTo>
                <a:lnTo>
                  <a:pt x="1128" y="796"/>
                </a:lnTo>
                <a:lnTo>
                  <a:pt x="1143" y="733"/>
                </a:lnTo>
                <a:lnTo>
                  <a:pt x="1110" y="701"/>
                </a:lnTo>
                <a:lnTo>
                  <a:pt x="1102" y="667"/>
                </a:lnTo>
                <a:lnTo>
                  <a:pt x="1105" y="641"/>
                </a:lnTo>
                <a:lnTo>
                  <a:pt x="1105" y="623"/>
                </a:lnTo>
                <a:lnTo>
                  <a:pt x="1074" y="599"/>
                </a:lnTo>
                <a:lnTo>
                  <a:pt x="1088" y="554"/>
                </a:lnTo>
                <a:lnTo>
                  <a:pt x="1128" y="570"/>
                </a:lnTo>
                <a:lnTo>
                  <a:pt x="1140" y="560"/>
                </a:lnTo>
                <a:lnTo>
                  <a:pt x="1128" y="545"/>
                </a:lnTo>
                <a:lnTo>
                  <a:pt x="1099" y="517"/>
                </a:lnTo>
                <a:lnTo>
                  <a:pt x="1088" y="513"/>
                </a:lnTo>
                <a:lnTo>
                  <a:pt x="1081" y="517"/>
                </a:lnTo>
                <a:lnTo>
                  <a:pt x="1079" y="530"/>
                </a:lnTo>
                <a:lnTo>
                  <a:pt x="1061" y="537"/>
                </a:lnTo>
                <a:lnTo>
                  <a:pt x="1061" y="528"/>
                </a:lnTo>
                <a:lnTo>
                  <a:pt x="1020" y="541"/>
                </a:lnTo>
                <a:lnTo>
                  <a:pt x="1007" y="528"/>
                </a:lnTo>
                <a:lnTo>
                  <a:pt x="1016" y="499"/>
                </a:lnTo>
                <a:lnTo>
                  <a:pt x="1013" y="484"/>
                </a:lnTo>
                <a:lnTo>
                  <a:pt x="1002" y="476"/>
                </a:lnTo>
                <a:lnTo>
                  <a:pt x="990" y="483"/>
                </a:lnTo>
                <a:lnTo>
                  <a:pt x="970" y="461"/>
                </a:lnTo>
                <a:lnTo>
                  <a:pt x="961" y="427"/>
                </a:lnTo>
                <a:lnTo>
                  <a:pt x="951" y="408"/>
                </a:lnTo>
                <a:lnTo>
                  <a:pt x="919" y="387"/>
                </a:lnTo>
                <a:lnTo>
                  <a:pt x="903" y="414"/>
                </a:lnTo>
                <a:lnTo>
                  <a:pt x="881" y="420"/>
                </a:lnTo>
                <a:lnTo>
                  <a:pt x="881" y="428"/>
                </a:lnTo>
                <a:lnTo>
                  <a:pt x="873" y="433"/>
                </a:lnTo>
                <a:lnTo>
                  <a:pt x="894" y="453"/>
                </a:lnTo>
                <a:lnTo>
                  <a:pt x="889" y="462"/>
                </a:lnTo>
                <a:lnTo>
                  <a:pt x="863" y="474"/>
                </a:lnTo>
                <a:lnTo>
                  <a:pt x="864" y="483"/>
                </a:lnTo>
                <a:lnTo>
                  <a:pt x="855" y="500"/>
                </a:lnTo>
                <a:lnTo>
                  <a:pt x="850" y="499"/>
                </a:lnTo>
                <a:lnTo>
                  <a:pt x="854" y="487"/>
                </a:lnTo>
                <a:lnTo>
                  <a:pt x="846" y="483"/>
                </a:lnTo>
                <a:lnTo>
                  <a:pt x="844" y="504"/>
                </a:lnTo>
                <a:lnTo>
                  <a:pt x="827" y="504"/>
                </a:lnTo>
                <a:lnTo>
                  <a:pt x="819" y="491"/>
                </a:lnTo>
                <a:lnTo>
                  <a:pt x="786" y="499"/>
                </a:lnTo>
                <a:lnTo>
                  <a:pt x="753" y="467"/>
                </a:lnTo>
                <a:lnTo>
                  <a:pt x="722" y="467"/>
                </a:lnTo>
                <a:lnTo>
                  <a:pt x="713" y="458"/>
                </a:lnTo>
                <a:lnTo>
                  <a:pt x="708" y="431"/>
                </a:lnTo>
                <a:lnTo>
                  <a:pt x="670" y="402"/>
                </a:lnTo>
                <a:lnTo>
                  <a:pt x="641" y="358"/>
                </a:lnTo>
                <a:lnTo>
                  <a:pt x="672" y="350"/>
                </a:lnTo>
                <a:lnTo>
                  <a:pt x="683" y="329"/>
                </a:lnTo>
                <a:lnTo>
                  <a:pt x="717" y="333"/>
                </a:lnTo>
                <a:lnTo>
                  <a:pt x="740" y="317"/>
                </a:lnTo>
                <a:lnTo>
                  <a:pt x="762" y="308"/>
                </a:lnTo>
                <a:lnTo>
                  <a:pt x="761" y="297"/>
                </a:lnTo>
                <a:lnTo>
                  <a:pt x="747" y="304"/>
                </a:lnTo>
                <a:lnTo>
                  <a:pt x="708" y="278"/>
                </a:lnTo>
                <a:lnTo>
                  <a:pt x="729" y="257"/>
                </a:lnTo>
                <a:lnTo>
                  <a:pt x="748" y="273"/>
                </a:lnTo>
                <a:lnTo>
                  <a:pt x="777" y="253"/>
                </a:lnTo>
                <a:lnTo>
                  <a:pt x="803" y="257"/>
                </a:lnTo>
                <a:lnTo>
                  <a:pt x="802" y="236"/>
                </a:lnTo>
                <a:lnTo>
                  <a:pt x="830" y="208"/>
                </a:lnTo>
                <a:lnTo>
                  <a:pt x="825" y="185"/>
                </a:lnTo>
                <a:lnTo>
                  <a:pt x="836" y="176"/>
                </a:lnTo>
                <a:lnTo>
                  <a:pt x="853" y="138"/>
                </a:lnTo>
                <a:lnTo>
                  <a:pt x="877" y="132"/>
                </a:lnTo>
                <a:close/>
              </a:path>
            </a:pathLst>
          </a:custGeom>
          <a:solidFill>
            <a:srgbClr val="DDE5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" name="Freeform 366">
            <a:extLst>
              <a:ext uri="{FF2B5EF4-FFF2-40B4-BE49-F238E27FC236}">
                <a16:creationId xmlns:a16="http://schemas.microsoft.com/office/drawing/2014/main" id="{5076456E-A092-1FD7-CDB4-B25978874C18}"/>
              </a:ext>
            </a:extLst>
          </p:cNvPr>
          <p:cNvSpPr>
            <a:spLocks/>
          </p:cNvSpPr>
          <p:nvPr/>
        </p:nvSpPr>
        <p:spPr bwMode="auto">
          <a:xfrm>
            <a:off x="9844088" y="4067175"/>
            <a:ext cx="128587" cy="163513"/>
          </a:xfrm>
          <a:custGeom>
            <a:avLst/>
            <a:gdLst>
              <a:gd name="T0" fmla="*/ 108 w 108"/>
              <a:gd name="T1" fmla="*/ 48 h 137"/>
              <a:gd name="T2" fmla="*/ 101 w 108"/>
              <a:gd name="T3" fmla="*/ 31 h 137"/>
              <a:gd name="T4" fmla="*/ 97 w 108"/>
              <a:gd name="T5" fmla="*/ 0 h 137"/>
              <a:gd name="T6" fmla="*/ 60 w 108"/>
              <a:gd name="T7" fmla="*/ 18 h 137"/>
              <a:gd name="T8" fmla="*/ 39 w 108"/>
              <a:gd name="T9" fmla="*/ 55 h 137"/>
              <a:gd name="T10" fmla="*/ 15 w 108"/>
              <a:gd name="T11" fmla="*/ 76 h 137"/>
              <a:gd name="T12" fmla="*/ 10 w 108"/>
              <a:gd name="T13" fmla="*/ 99 h 137"/>
              <a:gd name="T14" fmla="*/ 0 w 108"/>
              <a:gd name="T15" fmla="*/ 120 h 137"/>
              <a:gd name="T16" fmla="*/ 0 w 108"/>
              <a:gd name="T17" fmla="*/ 137 h 137"/>
              <a:gd name="T18" fmla="*/ 4 w 108"/>
              <a:gd name="T19" fmla="*/ 133 h 137"/>
              <a:gd name="T20" fmla="*/ 16 w 108"/>
              <a:gd name="T21" fmla="*/ 129 h 137"/>
              <a:gd name="T22" fmla="*/ 33 w 108"/>
              <a:gd name="T23" fmla="*/ 129 h 137"/>
              <a:gd name="T24" fmla="*/ 85 w 108"/>
              <a:gd name="T25" fmla="*/ 93 h 137"/>
              <a:gd name="T26" fmla="*/ 108 w 108"/>
              <a:gd name="T27" fmla="*/ 48 h 1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8" h="137">
                <a:moveTo>
                  <a:pt x="108" y="48"/>
                </a:moveTo>
                <a:lnTo>
                  <a:pt x="101" y="31"/>
                </a:lnTo>
                <a:lnTo>
                  <a:pt x="97" y="0"/>
                </a:lnTo>
                <a:lnTo>
                  <a:pt x="60" y="18"/>
                </a:lnTo>
                <a:lnTo>
                  <a:pt x="39" y="55"/>
                </a:lnTo>
                <a:lnTo>
                  <a:pt x="15" y="76"/>
                </a:lnTo>
                <a:lnTo>
                  <a:pt x="10" y="99"/>
                </a:lnTo>
                <a:lnTo>
                  <a:pt x="0" y="120"/>
                </a:lnTo>
                <a:lnTo>
                  <a:pt x="0" y="137"/>
                </a:lnTo>
                <a:lnTo>
                  <a:pt x="4" y="133"/>
                </a:lnTo>
                <a:lnTo>
                  <a:pt x="16" y="129"/>
                </a:lnTo>
                <a:lnTo>
                  <a:pt x="33" y="129"/>
                </a:lnTo>
                <a:lnTo>
                  <a:pt x="85" y="93"/>
                </a:lnTo>
                <a:lnTo>
                  <a:pt x="108" y="48"/>
                </a:lnTo>
                <a:close/>
              </a:path>
            </a:pathLst>
          </a:custGeom>
          <a:solidFill>
            <a:srgbClr val="04043F"/>
          </a:solidFill>
          <a:ln w="7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5C168D46-5D21-3A13-B22C-AD0C830F51AF}"/>
              </a:ext>
            </a:extLst>
          </p:cNvPr>
          <p:cNvCxnSpPr/>
          <p:nvPr/>
        </p:nvCxnSpPr>
        <p:spPr>
          <a:xfrm>
            <a:off x="371475" y="4800600"/>
            <a:ext cx="3527425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81763AC3-25AD-F524-F8F3-0108A00CBA02}"/>
              </a:ext>
            </a:extLst>
          </p:cNvPr>
          <p:cNvCxnSpPr/>
          <p:nvPr/>
        </p:nvCxnSpPr>
        <p:spPr>
          <a:xfrm>
            <a:off x="4224338" y="4800600"/>
            <a:ext cx="3527425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80711"/>
            <a:ext cx="4326522" cy="786636"/>
          </a:xfrm>
          <a:noFill/>
        </p:spPr>
        <p:txBody>
          <a:bodyPr lIns="432000" anchorCtr="0">
            <a:noAutofit/>
          </a:bodyPr>
          <a:lstStyle>
            <a:lvl1pPr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6238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45"/>
          <p:cNvSpPr>
            <a:spLocks noGrp="1"/>
          </p:cNvSpPr>
          <p:nvPr>
            <p:ph type="pic" sz="quarter" idx="31"/>
          </p:nvPr>
        </p:nvSpPr>
        <p:spPr>
          <a:xfrm>
            <a:off x="2324807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1" name="Picture Placeholder 45"/>
          <p:cNvSpPr>
            <a:spLocks noGrp="1"/>
          </p:cNvSpPr>
          <p:nvPr>
            <p:ph type="pic" sz="quarter" idx="33"/>
          </p:nvPr>
        </p:nvSpPr>
        <p:spPr>
          <a:xfrm>
            <a:off x="4273376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2" name="Picture Placeholder 45"/>
          <p:cNvSpPr>
            <a:spLocks noGrp="1"/>
          </p:cNvSpPr>
          <p:nvPr>
            <p:ph type="pic" sz="quarter" idx="35"/>
          </p:nvPr>
        </p:nvSpPr>
        <p:spPr>
          <a:xfrm>
            <a:off x="6221944" y="1818860"/>
            <a:ext cx="1574482" cy="1279875"/>
          </a:xfrm>
          <a:prstGeom prst="rect">
            <a:avLst/>
          </a:prstGeom>
          <a:noFill/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324807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273376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6221944" y="3207857"/>
            <a:ext cx="1574482" cy="551410"/>
          </a:xfrm>
        </p:spPr>
        <p:txBody>
          <a:bodyPr>
            <a:noAutofit/>
          </a:bodyPr>
          <a:lstStyle>
            <a:lvl1pPr>
              <a:defRPr sz="12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376238" y="4887362"/>
            <a:ext cx="3523050" cy="1175634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4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371475" y="4374687"/>
            <a:ext cx="2549842" cy="417513"/>
          </a:xfrm>
        </p:spPr>
        <p:txBody>
          <a:bodyPr anchor="ctr">
            <a:noAutofit/>
          </a:bodyPr>
          <a:lstStyle>
            <a:lvl1pPr>
              <a:defRPr sz="1600" b="1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281826" y="4374687"/>
            <a:ext cx="2549842" cy="417513"/>
          </a:xfrm>
        </p:spPr>
        <p:txBody>
          <a:bodyPr anchor="ctr">
            <a:noAutofit/>
          </a:bodyPr>
          <a:lstStyle>
            <a:lvl1pPr>
              <a:defRPr sz="1600" b="1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6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4237038" y="4887362"/>
            <a:ext cx="3523050" cy="1175634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2" name="Slide Number Placeholder 5">
            <a:extLst>
              <a:ext uri="{FF2B5EF4-FFF2-40B4-BE49-F238E27FC236}">
                <a16:creationId xmlns:a16="http://schemas.microsoft.com/office/drawing/2014/main" id="{DBA4EDA7-2B62-9467-A3A3-B2D71F999274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34FEE71A-96B5-2349-8B39-EF740C762B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3" name="Footer Placeholder 2">
            <a:extLst>
              <a:ext uri="{FF2B5EF4-FFF2-40B4-BE49-F238E27FC236}">
                <a16:creationId xmlns:a16="http://schemas.microsoft.com/office/drawing/2014/main" id="{B08F97DD-9256-5CF6-F947-FE2EE4DC9713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6039103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, title and copy 1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solidFill>
            <a:srgbClr val="050540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393180" y="1818005"/>
            <a:ext cx="5501641" cy="4084031"/>
          </a:xfrm>
        </p:spPr>
        <p:txBody>
          <a:bodyPr wrap="square" lIns="0" tIns="0" rIns="0" bIns="0">
            <a:noAutofit/>
          </a:bodyPr>
          <a:lstStyle>
            <a:lvl1pPr>
              <a:defRPr sz="2200">
                <a:solidFill>
                  <a:srgbClr val="050540"/>
                </a:solidFill>
              </a:defRPr>
            </a:lvl1pPr>
            <a:lvl2pPr>
              <a:buClr>
                <a:srgbClr val="EB0000"/>
              </a:buClr>
              <a:defRPr sz="18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>
              <a:buClr>
                <a:srgbClr val="EB0000"/>
              </a:buClr>
              <a:defRPr sz="1600">
                <a:solidFill>
                  <a:srgbClr val="050540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93180" y="598805"/>
            <a:ext cx="5501641" cy="1087491"/>
          </a:xfrm>
          <a:noFill/>
        </p:spPr>
        <p:txBody>
          <a:bodyPr wrap="square" lIns="0" tIns="0" rIns="0" bIns="0" anchor="b">
            <a:noAutofit/>
          </a:bodyPr>
          <a:lstStyle>
            <a:lvl1pPr>
              <a:defRPr sz="3500" spc="0">
                <a:solidFill>
                  <a:srgbClr val="05054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5716825-329A-8E50-3F97-3AE3159DBB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91613" y="6318250"/>
            <a:ext cx="2743200" cy="365125"/>
          </a:xfrm>
        </p:spPr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8BECB694-5F94-784F-8453-8F6ADB6A7F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F0279-F497-2527-38F5-ED92B94C034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wrap="square" lIns="0" tIns="0" rIns="0" bIns="0">
            <a:noAutofit/>
          </a:bodyPr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</a:t>
            </a:r>
            <a:r>
              <a:rPr lang="en-US">
                <a:solidFill>
                  <a:srgbClr val="050540"/>
                </a:solidFill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48953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+ Conten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4718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43CCF-26E7-3C47-AD5F-09CCA0EE9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926" y="447089"/>
            <a:ext cx="827443" cy="634811"/>
          </a:xfrm>
          <a:prstGeom prst="rect">
            <a:avLst/>
          </a:prstGeom>
        </p:spPr>
      </p:pic>
      <p:pic>
        <p:nvPicPr>
          <p:cNvPr id="10" name="Picture 9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89C4F3E3-596C-1343-A847-55C468B9F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447089"/>
            <a:ext cx="3090784" cy="1789545"/>
          </a:xfrm>
          <a:prstGeom prst="rect">
            <a:avLst/>
          </a:prstGeom>
        </p:spPr>
      </p:pic>
      <p:pic>
        <p:nvPicPr>
          <p:cNvPr id="11" name="Picture 10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29DDA162-59A5-7442-9A9B-4235EF537A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618" y="1153944"/>
            <a:ext cx="3090785" cy="1773135"/>
          </a:xfrm>
          <a:prstGeom prst="rect">
            <a:avLst/>
          </a:prstGeom>
        </p:spPr>
      </p:pic>
      <p:pic>
        <p:nvPicPr>
          <p:cNvPr id="12" name="Picture 11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7A262DAC-AF41-B64C-8AE5-ED1E7C108A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3233771"/>
            <a:ext cx="3090784" cy="175996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4ED9CFD-CC70-4D4A-B83C-C55562C1CB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071" y="2853497"/>
            <a:ext cx="1689988" cy="3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3855DE-8622-5847-B850-99E9C7847B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5098035"/>
            <a:ext cx="2687547" cy="1474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7FA74-A84F-2E42-BE64-631A841762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6618" y="5568443"/>
            <a:ext cx="2019582" cy="533474"/>
          </a:xfrm>
          <a:prstGeom prst="rect">
            <a:avLst/>
          </a:prstGeom>
        </p:spPr>
      </p:pic>
      <p:pic>
        <p:nvPicPr>
          <p:cNvPr id="16" name="Picture 4" descr="Metro Radio News (@MetroRadioNews) / Twitter">
            <a:extLst>
              <a:ext uri="{FF2B5EF4-FFF2-40B4-BE49-F238E27FC236}">
                <a16:creationId xmlns:a16="http://schemas.microsoft.com/office/drawing/2014/main" id="{8F24CAE4-E828-CB41-822D-786D6C86C6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4151" y="3345626"/>
            <a:ext cx="1536252" cy="153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4F38B7-F5C6-494B-818C-EA2F70295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62636"/>
            <a:ext cx="5348287" cy="55610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Key stats can go here: 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C6C26-39A6-D340-B9DA-C55D2A3B4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0425"/>
            <a:ext cx="5354578" cy="229721"/>
          </a:xfrm>
        </p:spPr>
        <p:txBody>
          <a:bodyPr>
            <a:normAutofit/>
          </a:bodyPr>
          <a:lstStyle>
            <a:lvl1pPr>
              <a:buNone/>
              <a:defRPr lang="en-IN" sz="1400" b="0" i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Analysis: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6C9AE7-2E68-2542-B838-AD6C1FA0F9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2466324"/>
            <a:ext cx="5354637" cy="4000420"/>
          </a:xfrm>
        </p:spPr>
        <p:txBody>
          <a:bodyPr/>
          <a:lstStyle>
            <a:lvl1pP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here to insert body copy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162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, title an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8A0827E-AC22-4382-A02C-29C91A17D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5275" y="6400800"/>
            <a:ext cx="271463" cy="15398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5E4F16-5373-C54D-A341-C1ABCC2485D0}" type="slidenum">
              <a:rPr lang="en-GB" altLang="en-US" b="1" smtClean="0">
                <a:solidFill>
                  <a:srgbClr val="04043F"/>
                </a:solidFill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altLang="en-US" b="1">
              <a:solidFill>
                <a:srgbClr val="04043F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5B4E6-4DAE-B6B9-3589-DA0F61BA558C}"/>
              </a:ext>
            </a:extLst>
          </p:cNvPr>
          <p:cNvSpPr txBox="1">
            <a:spLocks/>
          </p:cNvSpPr>
          <p:nvPr/>
        </p:nvSpPr>
        <p:spPr>
          <a:xfrm>
            <a:off x="288925" y="6364288"/>
            <a:ext cx="10536238" cy="1603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Change your presentation title in Header &amp; Footer section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E9296F-8EFE-2232-DF9C-1A895BC4E863}"/>
              </a:ext>
            </a:extLst>
          </p:cNvPr>
          <p:cNvCxnSpPr/>
          <p:nvPr/>
        </p:nvCxnSpPr>
        <p:spPr>
          <a:xfrm>
            <a:off x="378000" y="2340000"/>
            <a:ext cx="5364000" cy="0"/>
          </a:xfrm>
          <a:prstGeom prst="line">
            <a:avLst/>
          </a:prstGeom>
          <a:ln>
            <a:solidFill>
              <a:srgbClr val="040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rgbClr val="050540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78000" y="2520000"/>
            <a:ext cx="5364000" cy="37327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1600">
                <a:solidFill>
                  <a:srgbClr val="050540"/>
                </a:solidFill>
              </a:defRPr>
            </a:lvl1pPr>
            <a:lvl2pPr>
              <a:defRPr sz="16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>
              <a:defRPr sz="1600">
                <a:solidFill>
                  <a:srgbClr val="050540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7999" y="576000"/>
            <a:ext cx="5364000" cy="620395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defRPr sz="3500" spc="0">
                <a:solidFill>
                  <a:srgbClr val="05054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78000" y="1908000"/>
            <a:ext cx="5364000" cy="31222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1600" b="1">
                <a:solidFill>
                  <a:srgbClr val="050540"/>
                </a:solidFill>
              </a:defRPr>
            </a:lvl1pPr>
            <a:lvl2pPr>
              <a:defRPr sz="1800">
                <a:solidFill>
                  <a:srgbClr val="050540"/>
                </a:solidFill>
              </a:defRPr>
            </a:lvl2pPr>
            <a:lvl3pPr marL="273050" indent="0">
              <a:buNone/>
              <a:defRPr/>
            </a:lvl3pPr>
            <a:lvl4pPr>
              <a:defRPr sz="1600">
                <a:solidFill>
                  <a:srgbClr val="050540"/>
                </a:solidFill>
              </a:defRPr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6A7790-8340-D8FF-A096-220A67BC45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9D0414-F6CA-9A42-8517-B033000B71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449521-597C-46BC-F5EE-A8DFB048219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8000" y="6416675"/>
            <a:ext cx="10534650" cy="16033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20673947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grey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827D914-47CB-DF15-EE6E-9CAD47BB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703263"/>
            <a:ext cx="14351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0" b="1"/>
              <a:t>“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14550" y="1376363"/>
            <a:ext cx="7962900" cy="3932237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4000" i="0" spc="0">
                <a:solidFill>
                  <a:srgbClr val="04043F"/>
                </a:solidFill>
                <a:latin typeface="+mn-lt"/>
              </a:defRPr>
            </a:lvl1pPr>
            <a:lvl2pPr marL="4572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99299" y="5486399"/>
            <a:ext cx="2987675" cy="2921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600" i="0" spc="0">
                <a:solidFill>
                  <a:srgbClr val="04043F"/>
                </a:solidFill>
                <a:latin typeface="+mn-lt"/>
              </a:defRPr>
            </a:lvl1pPr>
            <a:lvl2pPr marL="4572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5F8CD4E-F2DC-8E3A-AC20-8EA7E71ADF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4BB620D7-A05F-0748-88E0-6407587122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5333E58-C3B2-F627-21F1-D7DC90E279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2177679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light grey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81F0A42-E157-A640-5F07-8453F07E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703263"/>
            <a:ext cx="14351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0" b="1"/>
              <a:t>“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14550" y="1376363"/>
            <a:ext cx="7962900" cy="3932237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4000" i="0" spc="0">
                <a:solidFill>
                  <a:srgbClr val="04043F"/>
                </a:solidFill>
                <a:latin typeface="+mn-lt"/>
              </a:defRPr>
            </a:lvl1pPr>
            <a:lvl2pPr marL="4572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99299" y="5486399"/>
            <a:ext cx="2987675" cy="2921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600" i="0" spc="0">
                <a:solidFill>
                  <a:srgbClr val="04043F"/>
                </a:solidFill>
                <a:latin typeface="+mn-lt"/>
              </a:defRPr>
            </a:lvl1pPr>
            <a:lvl2pPr marL="4572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3000" i="1" spc="0">
                <a:solidFill>
                  <a:srgbClr val="241F46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AA8CCD72-9A64-CFC4-D8CD-0779CBF44A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EF6DC04B-B924-A840-825A-1255902993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C1E292B-0757-F232-34EE-0767503891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5797490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title_NoTab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53BEE0-161F-A644-979D-73D93199D03B}"/>
              </a:ext>
            </a:extLst>
          </p:cNvPr>
          <p:cNvCxnSpPr/>
          <p:nvPr/>
        </p:nvCxnSpPr>
        <p:spPr>
          <a:xfrm>
            <a:off x="371475" y="4735513"/>
            <a:ext cx="35671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60E690-B985-1B2C-8F86-AEA73B97429A}"/>
              </a:ext>
            </a:extLst>
          </p:cNvPr>
          <p:cNvCxnSpPr/>
          <p:nvPr/>
        </p:nvCxnSpPr>
        <p:spPr>
          <a:xfrm>
            <a:off x="4295775" y="4735513"/>
            <a:ext cx="35671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A7E57-AB65-5572-A85B-242921C645E3}"/>
              </a:ext>
            </a:extLst>
          </p:cNvPr>
          <p:cNvCxnSpPr/>
          <p:nvPr/>
        </p:nvCxnSpPr>
        <p:spPr>
          <a:xfrm>
            <a:off x="8183563" y="4735513"/>
            <a:ext cx="3568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6B51-54A2-DAD7-B8B4-53ED628C8416}"/>
              </a:ext>
            </a:extLst>
          </p:cNvPr>
          <p:cNvSpPr txBox="1">
            <a:spLocks/>
          </p:cNvSpPr>
          <p:nvPr/>
        </p:nvSpPr>
        <p:spPr>
          <a:xfrm>
            <a:off x="9109075" y="63182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4043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D8DE087-605C-4F4A-BDA5-73F67B6EC031}" type="slidenum">
              <a:rPr lang="en-US" sz="8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711"/>
            <a:ext cx="4593265" cy="786650"/>
          </a:xfrm>
          <a:noFill/>
        </p:spPr>
        <p:txBody>
          <a:bodyPr lIns="432000" anchorCtr="0">
            <a:noAutofit/>
          </a:bodyPr>
          <a:lstStyle>
            <a:lvl1pPr>
              <a:defRPr sz="4000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4895411"/>
            <a:ext cx="3559658" cy="1241652"/>
          </a:xfrm>
        </p:spPr>
        <p:txBody>
          <a:bodyPr/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6238" y="1641231"/>
            <a:ext cx="11372850" cy="2919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292725" y="4895411"/>
            <a:ext cx="3559658" cy="1241652"/>
          </a:xfrm>
        </p:spPr>
        <p:txBody>
          <a:bodyPr/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97489" y="4895411"/>
            <a:ext cx="3559658" cy="1241652"/>
          </a:xfrm>
        </p:spPr>
        <p:txBody>
          <a:bodyPr/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1386D74-D807-6628-D7DB-0C807300819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202287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alf image, bleed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589713"/>
            <a:ext cx="4593600" cy="786650"/>
          </a:xfrm>
          <a:noFill/>
        </p:spPr>
        <p:txBody>
          <a:bodyPr lIns="180000" anchorCtr="0">
            <a:noAutofit/>
          </a:bodyPr>
          <a:lstStyle>
            <a:lvl1pPr>
              <a:defRPr sz="4000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2030291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04043F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292725" y="2030291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97489" y="2030291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9214E-281B-23A4-84D2-618FE56EDC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D0887A9-F88F-ED4E-1A14-328D0CAD0CC5}"/>
              </a:ext>
            </a:extLst>
          </p:cNvPr>
          <p:cNvSpPr txBox="1">
            <a:spLocks/>
          </p:cNvSpPr>
          <p:nvPr/>
        </p:nvSpPr>
        <p:spPr>
          <a:xfrm>
            <a:off x="9109075" y="63182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4043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E481DC-5B05-0047-AE36-197911CA85F3}" type="slidenum">
              <a:rPr lang="en-US" sz="800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208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half image, bleed"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5B94F72-B3C5-B475-A0F0-8DC730F3FC99}"/>
              </a:ext>
            </a:extLst>
          </p:cNvPr>
          <p:cNvSpPr txBox="1">
            <a:spLocks/>
          </p:cNvSpPr>
          <p:nvPr/>
        </p:nvSpPr>
        <p:spPr>
          <a:xfrm>
            <a:off x="9109075" y="63182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4043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E7158B3-94DC-104E-96B8-E3F0FE1CB301}" type="slidenum">
              <a:rPr lang="en-US" sz="8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/>
          </a:p>
        </p:txBody>
      </p:sp>
      <p:sp>
        <p:nvSpPr>
          <p:cNvPr id="10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4043F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4703823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292725" y="4703823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97489" y="4703823"/>
            <a:ext cx="3559658" cy="1241652"/>
          </a:xfrm>
        </p:spPr>
        <p:txBody>
          <a:bodyPr>
            <a:noAutofit/>
          </a:bodyPr>
          <a:lstStyle>
            <a:lvl1pPr>
              <a:defRPr sz="1600">
                <a:solidFill>
                  <a:srgbClr val="04043F"/>
                </a:solidFill>
              </a:defRPr>
            </a:lvl1pPr>
            <a:lvl2pPr>
              <a:buClr>
                <a:srgbClr val="EB0000"/>
              </a:buClr>
              <a:defRPr sz="1400">
                <a:solidFill>
                  <a:srgbClr val="04043F"/>
                </a:solidFill>
              </a:defRPr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9817" y="3581107"/>
            <a:ext cx="4593600" cy="786650"/>
          </a:xfrm>
          <a:noFill/>
        </p:spPr>
        <p:txBody>
          <a:bodyPr lIns="180000" anchorCtr="0">
            <a:noAutofit/>
          </a:bodyPr>
          <a:lstStyle>
            <a:lvl1pPr>
              <a:defRPr sz="4000" spc="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5008EE6-F0E9-3129-B8EF-FA943A1B3C3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2777879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80710"/>
            <a:ext cx="4717773" cy="786637"/>
          </a:xfrm>
          <a:noFill/>
        </p:spPr>
        <p:txBody>
          <a:bodyPr lIns="432000" anchorCtr="0">
            <a:noAutofit/>
          </a:bodyPr>
          <a:lstStyle>
            <a:lvl1pPr algn="l"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1499062"/>
            <a:ext cx="5719762" cy="823179"/>
          </a:xfrm>
        </p:spPr>
        <p:txBody>
          <a:bodyPr>
            <a:noAutofit/>
          </a:bodyPr>
          <a:lstStyle>
            <a:lvl1pPr>
              <a:defRPr sz="1400">
                <a:solidFill>
                  <a:srgbClr val="050540"/>
                </a:solidFill>
              </a:defRPr>
            </a:lvl1pPr>
            <a:lvl2pPr>
              <a:defRPr sz="1600"/>
            </a:lvl2pPr>
            <a:lvl3pPr marL="273050" indent="0">
              <a:buNone/>
              <a:defRPr/>
            </a:lvl3pPr>
            <a:lvl4pPr marL="496887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76238" y="2434442"/>
            <a:ext cx="2780314" cy="2430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76238" y="5046471"/>
            <a:ext cx="2249731" cy="32775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9525" indent="0">
              <a:buFontTx/>
              <a:buNone/>
              <a:tabLst/>
              <a:defRPr sz="20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45"/>
          <p:cNvSpPr>
            <a:spLocks noGrp="1"/>
          </p:cNvSpPr>
          <p:nvPr>
            <p:ph type="pic" sz="quarter" idx="24"/>
          </p:nvPr>
        </p:nvSpPr>
        <p:spPr>
          <a:xfrm>
            <a:off x="3246705" y="2434442"/>
            <a:ext cx="2780552" cy="2430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3436711" y="5046471"/>
            <a:ext cx="2249731" cy="32775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9525" indent="0">
              <a:buFontTx/>
              <a:buNone/>
              <a:tabLst/>
              <a:defRPr sz="20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9536196" y="5046471"/>
            <a:ext cx="2249731" cy="32775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9525" indent="0">
              <a:buFontTx/>
              <a:buNone/>
              <a:tabLst/>
              <a:defRPr sz="20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45"/>
          <p:cNvSpPr>
            <a:spLocks noGrp="1"/>
          </p:cNvSpPr>
          <p:nvPr>
            <p:ph type="pic" sz="quarter" idx="32"/>
          </p:nvPr>
        </p:nvSpPr>
        <p:spPr>
          <a:xfrm>
            <a:off x="6096000" y="2434442"/>
            <a:ext cx="2795763" cy="2430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6482863" y="5046471"/>
            <a:ext cx="2249731" cy="32775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9525" indent="0">
              <a:buFontTx/>
              <a:buNone/>
              <a:tabLst/>
              <a:defRPr sz="2000" b="1" i="0" spc="0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2672863" y="5038640"/>
            <a:ext cx="703383" cy="5392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 b="0">
                <a:solidFill>
                  <a:srgbClr val="EB0000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5744308" y="5038640"/>
            <a:ext cx="703383" cy="5392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 b="0">
                <a:solidFill>
                  <a:srgbClr val="EB0000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800510" y="5038640"/>
            <a:ext cx="703383" cy="5392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 b="0">
                <a:solidFill>
                  <a:srgbClr val="EB0000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7" name="Picture Placeholder 45"/>
          <p:cNvSpPr>
            <a:spLocks noGrp="1"/>
          </p:cNvSpPr>
          <p:nvPr>
            <p:ph type="pic" sz="quarter" idx="38"/>
          </p:nvPr>
        </p:nvSpPr>
        <p:spPr>
          <a:xfrm>
            <a:off x="8953325" y="2434442"/>
            <a:ext cx="2795763" cy="2430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5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EC22D-3968-76DF-88B1-2546C13D9F8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773768-A1A3-64D7-34B6-F16DD9BFE00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EC9AD999-4193-4146-AF6A-2DEC01614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447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5235"/>
            <a:ext cx="4319080" cy="786637"/>
          </a:xfrm>
          <a:noFill/>
        </p:spPr>
        <p:txBody>
          <a:bodyPr lIns="432000" anchorCtr="0">
            <a:noAutofit/>
          </a:bodyPr>
          <a:lstStyle>
            <a:lvl1pPr>
              <a:defRPr sz="4000">
                <a:solidFill>
                  <a:srgbClr val="0404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9" y="4632959"/>
            <a:ext cx="4419282" cy="179800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50540"/>
                </a:solidFill>
              </a:defRPr>
            </a:lvl1pPr>
            <a:lvl3pPr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07E43-18C3-4959-420C-9CD7524D3E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 b="0" i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097B6A-0941-5FA6-E1A3-F32CEE116B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800" smtClean="0">
                <a:solidFill>
                  <a:srgbClr val="04043F"/>
                </a:solidFill>
              </a:defRPr>
            </a:lvl1pPr>
          </a:lstStyle>
          <a:p>
            <a:pPr>
              <a:defRPr/>
            </a:pPr>
            <a:fld id="{021B9AF0-8DBD-3A4F-8459-D9217B6012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145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slide-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7"/>
          <p:cNvSpPr>
            <a:spLocks noGrp="1"/>
          </p:cNvSpPr>
          <p:nvPr>
            <p:ph type="pic" sz="quarter" idx="49"/>
          </p:nvPr>
        </p:nvSpPr>
        <p:spPr>
          <a:xfrm>
            <a:off x="3093912" y="3434833"/>
            <a:ext cx="2941764" cy="3429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-1" y="3432301"/>
            <a:ext cx="2974976" cy="3438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360000" tIns="360000" rIns="360000" bIns="180000" anchor="ctr">
            <a:noAutofit/>
          </a:bodyPr>
          <a:lstStyle>
            <a:lvl1pPr marL="0" indent="0" algn="ctr">
              <a:buNone/>
              <a:defRPr sz="1400" b="0">
                <a:solidFill>
                  <a:srgbClr val="050540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50"/>
          </p:nvPr>
        </p:nvSpPr>
        <p:spPr>
          <a:xfrm>
            <a:off x="9217660" y="3434833"/>
            <a:ext cx="2974340" cy="3429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3097983" y="0"/>
            <a:ext cx="2934518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360000" tIns="360000" rIns="360000" bIns="180000" anchor="ctr">
            <a:noAutofit/>
          </a:bodyPr>
          <a:lstStyle>
            <a:lvl1pPr marL="0" indent="0" algn="ctr">
              <a:buNone/>
              <a:defRPr sz="1400" b="0">
                <a:solidFill>
                  <a:srgbClr val="050540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0"/>
          </p:nvPr>
        </p:nvSpPr>
        <p:spPr>
          <a:xfrm>
            <a:off x="0" y="0"/>
            <a:ext cx="2974975" cy="3429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46"/>
          </p:nvPr>
        </p:nvSpPr>
        <p:spPr>
          <a:xfrm>
            <a:off x="6158674" y="23025"/>
            <a:ext cx="2939415" cy="3405975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9218910" y="0"/>
            <a:ext cx="2973090" cy="3429000"/>
          </a:xfrm>
          <a:prstGeom prst="rect">
            <a:avLst/>
          </a:prstGeom>
          <a:solidFill>
            <a:schemeClr val="bg2"/>
          </a:solidFill>
        </p:spPr>
        <p:txBody>
          <a:bodyPr lIns="360000" tIns="360000" rIns="360000" bIns="180000" anchor="ctr">
            <a:noAutofit/>
          </a:bodyPr>
          <a:lstStyle>
            <a:lvl1pPr marL="0" indent="0" algn="ctr">
              <a:buNone/>
              <a:defRPr sz="1400" b="0">
                <a:solidFill>
                  <a:srgbClr val="050540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6160144" y="3429000"/>
            <a:ext cx="2939406" cy="3426496"/>
          </a:xfrm>
          <a:prstGeom prst="rect">
            <a:avLst/>
          </a:prstGeom>
          <a:solidFill>
            <a:schemeClr val="bg2"/>
          </a:solidFill>
        </p:spPr>
        <p:txBody>
          <a:bodyPr lIns="360000" tIns="360000" rIns="360000" bIns="180000" anchor="ctr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F143665-4F34-9498-E4D8-CB9667D9F7E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4BDFACA-B404-7C43-AD41-E876D9CE65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2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7"/>
          <p:cNvSpPr>
            <a:spLocks noGrp="1"/>
          </p:cNvSpPr>
          <p:nvPr>
            <p:ph type="pic" sz="quarter" idx="50"/>
          </p:nvPr>
        </p:nvSpPr>
        <p:spPr>
          <a:xfrm>
            <a:off x="-12700" y="0"/>
            <a:ext cx="6133582" cy="6858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0"/>
          </p:nvPr>
        </p:nvSpPr>
        <p:spPr>
          <a:xfrm>
            <a:off x="6108700" y="0"/>
            <a:ext cx="6096000" cy="3429000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46"/>
          </p:nvPr>
        </p:nvSpPr>
        <p:spPr>
          <a:xfrm>
            <a:off x="6108700" y="3415005"/>
            <a:ext cx="6096000" cy="3442996"/>
          </a:xfrm>
          <a:solidFill>
            <a:srgbClr val="04043F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0" y="2057401"/>
            <a:ext cx="3035300" cy="4147458"/>
          </a:xfrm>
          <a:prstGeom prst="rect">
            <a:avLst/>
          </a:prstGeom>
          <a:solidFill>
            <a:srgbClr val="DDE5ED">
              <a:alpha val="70000"/>
            </a:srgbClr>
          </a:solidFill>
        </p:spPr>
        <p:txBody>
          <a:bodyPr lIns="360000" tIns="360000" rIns="360000" bIns="180000">
            <a:noAutofit/>
          </a:bodyPr>
          <a:lstStyle>
            <a:lvl1pPr marL="0" indent="0" algn="l">
              <a:buNone/>
              <a:defRPr sz="1400" b="0">
                <a:solidFill>
                  <a:srgbClr val="04043F"/>
                </a:solidFill>
              </a:defRPr>
            </a:lvl1pPr>
            <a:lvl2pPr marL="182563" indent="0">
              <a:buNone/>
              <a:defRPr b="1"/>
            </a:lvl2pPr>
            <a:lvl3pPr marL="182563" indent="0">
              <a:buFont typeface="Arial" panose="020B0604020202020204" pitchFamily="34" charset="0"/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32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5F4A7-02AE-9593-1BAF-A88D8679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7" y="365126"/>
            <a:ext cx="10515600" cy="997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918A3-4465-8C8E-B0C6-1F391EA3E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597" y="13953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2521D-E0F5-3FA5-D408-16FF9CF62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F19AFCB-A5E4-CE4F-8583-48FFE24742F6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910E-BA01-7259-1C34-E6B63A209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BB5C-DAEC-2D92-7D1E-EAD7EE0B8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B287C65-F529-6A4B-9307-53EFD28F0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5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25" r:id="rId3"/>
    <p:sldLayoutId id="2147483726" r:id="rId4"/>
    <p:sldLayoutId id="2147483650" r:id="rId5"/>
    <p:sldLayoutId id="2147483695" r:id="rId6"/>
    <p:sldLayoutId id="2147483652" r:id="rId7"/>
    <p:sldLayoutId id="2147483653" r:id="rId8"/>
    <p:sldLayoutId id="2147483682" r:id="rId9"/>
    <p:sldLayoutId id="2147483688" r:id="rId10"/>
    <p:sldLayoutId id="2147483689" r:id="rId11"/>
    <p:sldLayoutId id="2147483696" r:id="rId12"/>
    <p:sldLayoutId id="2147483690" r:id="rId13"/>
    <p:sldLayoutId id="2147483697" r:id="rId14"/>
    <p:sldLayoutId id="2147483680" r:id="rId15"/>
    <p:sldLayoutId id="2147483698" r:id="rId16"/>
    <p:sldLayoutId id="2147483687" r:id="rId17"/>
    <p:sldLayoutId id="2147483683" r:id="rId18"/>
    <p:sldLayoutId id="2147483686" r:id="rId19"/>
    <p:sldLayoutId id="2147483685" r:id="rId20"/>
    <p:sldLayoutId id="2147483684" r:id="rId21"/>
    <p:sldLayoutId id="2147483681" r:id="rId22"/>
    <p:sldLayoutId id="2147483679" r:id="rId23"/>
    <p:sldLayoutId id="2147483678" r:id="rId24"/>
    <p:sldLayoutId id="2147483676" r:id="rId25"/>
    <p:sldLayoutId id="2147483675" r:id="rId26"/>
    <p:sldLayoutId id="2147483700" r:id="rId27"/>
    <p:sldLayoutId id="2147483662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7" r:id="rId35"/>
    <p:sldLayoutId id="2147483718" r:id="rId36"/>
    <p:sldLayoutId id="2147483724" r:id="rId37"/>
    <p:sldLayoutId id="2147483719" r:id="rId38"/>
    <p:sldLayoutId id="2147483722" r:id="rId39"/>
    <p:sldLayoutId id="2147483723" r:id="rId40"/>
    <p:sldLayoutId id="2147483720" r:id="rId41"/>
    <p:sldLayoutId id="2147483713" r:id="rId42"/>
    <p:sldLayoutId id="2147483714" r:id="rId43"/>
    <p:sldLayoutId id="2147483715" r:id="rId44"/>
    <p:sldLayoutId id="2147483716" r:id="rId45"/>
    <p:sldLayoutId id="2147483721" r:id="rId46"/>
    <p:sldLayoutId id="2147483651" r:id="rId47"/>
    <p:sldLayoutId id="2147483677" r:id="rId48"/>
    <p:sldLayoutId id="2147483692" r:id="rId49"/>
    <p:sldLayoutId id="2147483693" r:id="rId50"/>
    <p:sldLayoutId id="2147483694" r:id="rId51"/>
    <p:sldLayoutId id="2147483703" r:id="rId52"/>
    <p:sldLayoutId id="2147483701" r:id="rId53"/>
    <p:sldLayoutId id="2147483702" r:id="rId54"/>
    <p:sldLayoutId id="2147483655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484" y="908050"/>
            <a:ext cx="11184467" cy="5095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0484" y="1600201"/>
            <a:ext cx="111844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200151" y="6308726"/>
            <a:ext cx="10272183" cy="5492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TextBox 4"/>
          <p:cNvSpPr txBox="1">
            <a:spLocks noChangeArrowheads="1"/>
          </p:cNvSpPr>
          <p:nvPr/>
        </p:nvSpPr>
        <p:spPr bwMode="auto">
          <a:xfrm>
            <a:off x="480484" y="6289676"/>
            <a:ext cx="105621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F57562E-BB12-49C8-9F90-3A16929975D3}" type="slidenum">
              <a:rPr lang="en-US" altLang="en-US" sz="120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18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986368" y="6308726"/>
            <a:ext cx="1120563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</a:rPr>
              <a:t>Presentation title - edit in the Master slide</a:t>
            </a: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8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spc="-100">
          <a:solidFill>
            <a:srgbClr val="CF0A2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BF004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Font typeface="Arial" pitchFamily="34" charset="0"/>
        <a:defRPr kern="1200">
          <a:solidFill>
            <a:srgbClr val="CF0A2C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defRPr kern="1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marL="215900" indent="-2159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-128"/>
        </a:defRPr>
      </a:lvl3pPr>
      <a:lvl4pPr marL="215900" indent="-2159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0"/>
        </a:defRPr>
      </a:lvl4pPr>
      <a:lvl5pPr marL="287338" indent="-287338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AutoNum type="arabicPeriod"/>
        <a:defRPr kern="12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EBDD5B-68A9-1551-2D72-5027D7CE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4663" y="550863"/>
            <a:ext cx="5367338" cy="815975"/>
          </a:xfrm>
          <a:prstGeom prst="rect">
            <a:avLst/>
          </a:prstGeom>
          <a:noFill/>
        </p:spPr>
        <p:txBody>
          <a:bodyPr vert="horz" lIns="827999" tIns="360000" rIns="180000" bIns="360000" rtlCol="0" anchor="ctr">
            <a:norm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F3AD18E-C8C1-CB6B-5B88-88AEDF6BD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825625"/>
            <a:ext cx="105156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styles. Below is an example of bullet lists:</a:t>
            </a:r>
          </a:p>
          <a:p>
            <a:pPr lvl="1"/>
            <a:r>
              <a:rPr lang="en-GB" altLang="en-US"/>
              <a:t>First level</a:t>
            </a:r>
          </a:p>
          <a:p>
            <a:pPr lvl="2"/>
            <a:r>
              <a:rPr lang="en-GB" altLang="en-US"/>
              <a:t>Second level</a:t>
            </a:r>
          </a:p>
          <a:p>
            <a:pPr lvl="3"/>
            <a:r>
              <a:rPr lang="en-GB" altLang="en-US"/>
              <a:t>Third level</a:t>
            </a:r>
          </a:p>
          <a:p>
            <a:pPr lvl="4"/>
            <a:r>
              <a:rPr lang="en-GB" altLang="en-US"/>
              <a:t>Fourth level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92075-5B07-5DB6-97F2-772D3AC1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9075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04043F"/>
                </a:solidFill>
                <a:latin typeface="+mn-lt"/>
              </a:defRPr>
            </a:lvl1pPr>
          </a:lstStyle>
          <a:p>
            <a:pPr>
              <a:defRPr/>
            </a:pPr>
            <a:fld id="{8A58C45D-BD84-A14A-B080-C8D67030B2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48AD66D-2965-7934-F7C2-7F6F2638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6416675"/>
            <a:ext cx="10534650" cy="160338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 dirty="0">
                <a:solidFill>
                  <a:srgbClr val="050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Change your presentation title in Header &amp; Footer section</a:t>
            </a:r>
          </a:p>
        </p:txBody>
      </p:sp>
    </p:spTree>
    <p:extLst>
      <p:ext uri="{BB962C8B-B14F-4D97-AF65-F5344CB8AC3E}">
        <p14:creationId xmlns:p14="http://schemas.microsoft.com/office/powerpoint/2010/main" val="379463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 spc="-150">
          <a:solidFill>
            <a:srgbClr val="04043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4043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EB0000"/>
        </a:buClr>
        <a:buFont typeface="Arial" panose="020B0604020202020204" pitchFamily="34" charset="0"/>
        <a:defRPr sz="2400" kern="1200">
          <a:solidFill>
            <a:srgbClr val="0404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3050" indent="-263525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EB0000"/>
        </a:buClr>
        <a:buFont typeface="Arial" panose="020B0604020202020204" pitchFamily="34" charset="0"/>
        <a:buChar char="•"/>
        <a:defRPr sz="2000" kern="1200">
          <a:solidFill>
            <a:srgbClr val="0404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96888" indent="-223838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EB0000"/>
        </a:buClr>
        <a:buFont typeface="System Font Regular"/>
        <a:buChar char="-"/>
        <a:defRPr sz="1600" kern="1200">
          <a:solidFill>
            <a:srgbClr val="0404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223838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EB0000"/>
        </a:buClr>
        <a:buFont typeface="System Font Regular"/>
        <a:buChar char="-"/>
        <a:defRPr sz="1400" kern="1200">
          <a:solidFill>
            <a:srgbClr val="0404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3450" indent="-212725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EB0000"/>
        </a:buClr>
        <a:buFont typeface="System Font Regular"/>
        <a:buChar char="-"/>
        <a:defRPr sz="1200" kern="1200">
          <a:solidFill>
            <a:srgbClr val="0404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../Why%20NI%20v4/great.gov.u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ni.com/contact-u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jpeg"/><Relationship Id="rId5" Type="http://schemas.openxmlformats.org/officeDocument/2006/relationships/hyperlink" Target="https://www.investni.com/international-business/europe-and-great-britain" TargetMode="Externa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at.gov.uk/international/content/investment/regions/northern-ireland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jpeg"/><Relationship Id="rId4" Type="http://schemas.openxmlformats.org/officeDocument/2006/relationships/hyperlink" Target="https://www.investni.com/international-business/invest-in-northern-irelan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hyperlink" Target="https://www.great.gov.uk/international/content/investment/regions/northern-ireland/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hyperlink" Target="https://www.investni.com/international-business/invest-in-northern-ireland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at.gov.uk/international/content/investment/regions/northern-irelan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png"/><Relationship Id="rId4" Type="http://schemas.openxmlformats.org/officeDocument/2006/relationships/hyperlink" Target="https://www.investni.com/international-business/invest-in-northern-irelan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at.gov.uk/international/content/investment/regions/northern-irelan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www.investni.com/international-business/invest-in-northern-irelan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7A84-B273-D74D-8649-7067EA314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9" y="2310836"/>
            <a:ext cx="6946589" cy="264117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/>
              <a:t>British – Polish Tech Forum 12</a:t>
            </a:r>
            <a:r>
              <a:rPr lang="en-GB" sz="4000" baseline="30000"/>
              <a:t>th</a:t>
            </a:r>
            <a:r>
              <a:rPr lang="en-GB" sz="4000"/>
              <a:t> November 2024</a:t>
            </a:r>
            <a:br>
              <a:rPr lang="en-GB" sz="4000"/>
            </a:br>
            <a:br>
              <a:rPr lang="en-GB" sz="4000"/>
            </a:br>
            <a:r>
              <a:rPr lang="en-GB" sz="4000"/>
              <a:t>Invest in</a:t>
            </a:r>
            <a:br>
              <a:rPr lang="en-GB"/>
            </a:br>
            <a:r>
              <a:rPr lang="en-GB"/>
              <a:t> NORTHERN IRELAND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1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C2E62-7798-BC07-723D-DEF4D848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84FCD-0187-BA03-0E99-9E37BD37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9" y="387"/>
            <a:ext cx="5862777" cy="99751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Investor Support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4BAA9-B0E2-1031-708F-5B03BC6ED344}"/>
              </a:ext>
            </a:extLst>
          </p:cNvPr>
          <p:cNvSpPr txBox="1"/>
          <p:nvPr/>
        </p:nvSpPr>
        <p:spPr>
          <a:xfrm>
            <a:off x="4700270" y="1161484"/>
            <a:ext cx="29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Belfast, Northern Ireland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CBCA92E-2BAF-2C90-C2BC-D3F598030B79}"/>
              </a:ext>
            </a:extLst>
          </p:cNvPr>
          <p:cNvSpPr txBox="1">
            <a:spLocks/>
          </p:cNvSpPr>
          <p:nvPr/>
        </p:nvSpPr>
        <p:spPr>
          <a:xfrm>
            <a:off x="201468" y="891878"/>
            <a:ext cx="5489174" cy="37629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 spc="-150">
                <a:solidFill>
                  <a:srgbClr val="04043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for Business and Trade </a:t>
            </a:r>
            <a:endParaRPr lang="en-GB" sz="1800" b="1" i="0" u="none" strike="noStrike" kern="1200" cap="none" spc="-15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EAE6398-263E-6377-69F8-ECA7E2D99DEF}"/>
              </a:ext>
            </a:extLst>
          </p:cNvPr>
          <p:cNvSpPr txBox="1">
            <a:spLocks/>
          </p:cNvSpPr>
          <p:nvPr/>
        </p:nvSpPr>
        <p:spPr bwMode="auto">
          <a:xfrm>
            <a:off x="280667" y="1453846"/>
            <a:ext cx="5310881" cy="11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505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505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73050" indent="0" algn="l" rtl="0" fontAlgn="base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None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505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725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None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Working across government, and a vast network of industry experts and leaders, DBT provides a range of bespoke services to help international businesses expand into the UK.</a:t>
            </a:r>
          </a:p>
          <a:p>
            <a:pPr marL="0" lvl="2">
              <a:spcBef>
                <a:spcPts val="600"/>
              </a:spcBef>
              <a:spcAft>
                <a:spcPts val="0"/>
              </a:spcAft>
              <a:buClrTx/>
              <a:defRPr/>
            </a:pP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DBT’s international network provides global reach across 170 countries. Staff work to ensure international business can invest successfully in the UK, whether directly in creating a UK entity or indirectly by investing capital in a UK business or development. 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lvl="2">
              <a:spcBef>
                <a:spcPts val="600"/>
              </a:spcBef>
              <a:spcAft>
                <a:spcPts val="0"/>
              </a:spcAft>
              <a:buClrTx/>
              <a:defRPr/>
            </a:pP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2">
              <a:spcBef>
                <a:spcPts val="600"/>
              </a:spcBef>
              <a:spcAft>
                <a:spcPts val="0"/>
              </a:spcAft>
              <a:buClrTx/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cs typeface="Arial"/>
              </a:rPr>
              <a:t>Local team in NI to promote DBT’s services to and leverage the depth and breadth of the department’s expertise and networks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378EE9-F7DE-19F9-C166-5D5718EA7E17}"/>
              </a:ext>
            </a:extLst>
          </p:cNvPr>
          <p:cNvSpPr txBox="1">
            <a:spLocks/>
          </p:cNvSpPr>
          <p:nvPr/>
        </p:nvSpPr>
        <p:spPr bwMode="auto">
          <a:xfrm>
            <a:off x="5980796" y="2299"/>
            <a:ext cx="6216000" cy="686738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360000" rIns="360000" bIns="36000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Ongoing government support</a:t>
            </a:r>
            <a:endParaRPr lang="en-US" sz="1500" dirty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Continued support after your business is established in the UK, providing assistance on expansion and representing your interests in government.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defRPr/>
            </a:pPr>
            <a:endParaRPr lang="en-GB" sz="1500" b="1" dirty="0">
              <a:solidFill>
                <a:srgbClr val="8CE2D0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Access and introductions to the right people</a:t>
            </a:r>
            <a:endParaRPr lang="en-GB" sz="1500" dirty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Working with every UK government department to support access to a vast network of industry experts.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Setting up in the UK 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We provide a range of support from applying for visas and entry to the UK to set up procedures, to the UK tax system and site selection.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5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Bespoke market research</a:t>
            </a:r>
            <a:br>
              <a:rPr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Compiling in-depth factual reports, including market entry support, research and development collaborations and cost analysis.</a:t>
            </a:r>
            <a:endParaRPr lang="en-GB" sz="15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Entrepreneurial assistance</a:t>
            </a:r>
            <a:endParaRPr lang="en-GB" sz="15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Through a network of mentors to help make a commercial success of early stage companies.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5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Accessing market opportunities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Helping international companies assess market opportunities in the UK.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31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7DB04-C7EA-7EEE-31B9-2500B142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654E-0E78-C2E2-DEFC-1F93565C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01" y="387"/>
            <a:ext cx="11133859" cy="99751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Investor Support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6C194-DE1C-7378-95FE-80FBEF34F482}"/>
              </a:ext>
            </a:extLst>
          </p:cNvPr>
          <p:cNvSpPr txBox="1"/>
          <p:nvPr/>
        </p:nvSpPr>
        <p:spPr>
          <a:xfrm>
            <a:off x="4700270" y="1161484"/>
            <a:ext cx="29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Belfast, Northern Ireland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AB5E9-03A4-7FCC-E550-90A553D8CC25}"/>
              </a:ext>
            </a:extLst>
          </p:cNvPr>
          <p:cNvSpPr txBox="1">
            <a:spLocks/>
          </p:cNvSpPr>
          <p:nvPr/>
        </p:nvSpPr>
        <p:spPr bwMode="auto">
          <a:xfrm>
            <a:off x="5977758" y="29497"/>
            <a:ext cx="6188035" cy="686107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360000" rIns="360000" bIns="36000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Talent Sourcing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Make introductions to help you source talent needed for your future business growth and success.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Training Support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Assured Skills Programme provides necessary support to source a high-quality workforce through bespoke recruitment and pre-employment training.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Property Search and Selection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Assist your search for suitable premises, connecting you to relevant databases and property agents in the region.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Introduction to Centres of Excellence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Introduce you to our universities, colleges and competency centres so you can tap into our world-leading research capabilities and talent.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Financial Incentives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Financial support includes grant for employment, R&amp;D and training.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CE2D0"/>
                </a:solidFill>
                <a:effectLst/>
                <a:uLnTx/>
                <a:uFillTx/>
                <a:latin typeface="Arial"/>
                <a:cs typeface="Arial"/>
              </a:rPr>
              <a:t>Business Networks</a:t>
            </a:r>
            <a:endParaRPr lang="en-GB" sz="1500" b="1" i="0" u="none" strike="noStrike" kern="1200" cap="none" spc="0" normalizeH="0" baseline="0" noProof="0" dirty="0">
              <a:ln>
                <a:noFill/>
              </a:ln>
              <a:solidFill>
                <a:srgbClr val="8CE2D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00D2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Connect you with business networks across a range of sectors including technology, financial, professional &amp; business services, advanced manufacturing and life &amp; health sciences.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39917B9B-0071-8EA0-CF6E-66DE7EF71EE5}"/>
              </a:ext>
            </a:extLst>
          </p:cNvPr>
          <p:cNvSpPr txBox="1">
            <a:spLocks/>
          </p:cNvSpPr>
          <p:nvPr/>
        </p:nvSpPr>
        <p:spPr>
          <a:xfrm>
            <a:off x="1372984" y="1002506"/>
            <a:ext cx="1441487" cy="34833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 spc="-150">
                <a:solidFill>
                  <a:srgbClr val="04043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kumimoji="0" lang="en-GB" sz="20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 NI</a:t>
            </a:r>
            <a:r>
              <a:rPr lang="en-GB" sz="2000">
                <a:solidFill>
                  <a:schemeClr val="tx1"/>
                </a:solidFill>
                <a:latin typeface="Arial"/>
                <a:cs typeface="Arial"/>
              </a:rPr>
              <a:t>   </a:t>
            </a:r>
            <a:endParaRPr kumimoji="0" lang="en-GB" sz="2000" b="1" i="0" u="none" strike="noStrike" kern="1200" cap="none" spc="-15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EB36D-321E-CD36-6A0C-69BA59D29D11}"/>
              </a:ext>
            </a:extLst>
          </p:cNvPr>
          <p:cNvSpPr txBox="1"/>
          <p:nvPr/>
        </p:nvSpPr>
        <p:spPr>
          <a:xfrm>
            <a:off x="2332163" y="1717395"/>
            <a:ext cx="353250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>
              <a:spcBef>
                <a:spcPts val="600"/>
              </a:spcBef>
              <a:defRPr/>
            </a:pPr>
            <a:r>
              <a:rPr lang="en-GB" dirty="0">
                <a:latin typeface="Arial"/>
                <a:cs typeface="Arial"/>
              </a:rPr>
              <a:t>Invest NI is Northern Ireland's local promotion agency and offers tailored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support packages include cash grants for capital investments and employment, interest relief, plus support for a variety of business operations such as R&amp;D, training and marketing.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8B2D64-F409-4B7D-C98C-B00E1639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7" y="4860804"/>
            <a:ext cx="1671410" cy="16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2E9ADBC2-7F02-54D1-4FED-9B1106A361EB}"/>
              </a:ext>
            </a:extLst>
          </p:cNvPr>
          <p:cNvSpPr txBox="1"/>
          <p:nvPr/>
        </p:nvSpPr>
        <p:spPr>
          <a:xfrm>
            <a:off x="2097889" y="4956210"/>
            <a:ext cx="2372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/>
              <a:t>Peta Conn  </a:t>
            </a:r>
          </a:p>
          <a:p>
            <a:r>
              <a:rPr lang="en-GB" sz="1600"/>
              <a:t>Director GB &amp; Europe, Invest NI</a:t>
            </a:r>
          </a:p>
          <a:p>
            <a:r>
              <a:rPr lang="en-GB" sz="1600"/>
              <a:t>Based in London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842D191-43DE-583A-5C9F-BC1D044F6A31}"/>
              </a:ext>
            </a:extLst>
          </p:cNvPr>
          <p:cNvSpPr txBox="1"/>
          <p:nvPr/>
        </p:nvSpPr>
        <p:spPr>
          <a:xfrm>
            <a:off x="2097889" y="6015260"/>
            <a:ext cx="399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peta.conn@investni.com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ED089-33C1-20E3-4096-521270FC3E8D}"/>
              </a:ext>
            </a:extLst>
          </p:cNvPr>
          <p:cNvSpPr txBox="1"/>
          <p:nvPr/>
        </p:nvSpPr>
        <p:spPr>
          <a:xfrm>
            <a:off x="2097347" y="6316999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5"/>
              </a:rPr>
              <a:t>Invest NI - GB &amp; Europe</a:t>
            </a:r>
            <a:endParaRPr lang="en-GB"/>
          </a:p>
        </p:txBody>
      </p:sp>
      <p:pic>
        <p:nvPicPr>
          <p:cNvPr id="8" name="Picture 7" descr="Statement from the Invest NI Chair and Board on the ...">
            <a:extLst>
              <a:ext uri="{FF2B5EF4-FFF2-40B4-BE49-F238E27FC236}">
                <a16:creationId xmlns:a16="http://schemas.microsoft.com/office/drawing/2014/main" id="{F527B1A6-EB51-2A11-BDDA-32726B018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23" y="2088990"/>
            <a:ext cx="16097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1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6F4340-B803-C5E9-8AD3-D0377575EB6B}"/>
              </a:ext>
            </a:extLst>
          </p:cNvPr>
          <p:cNvSpPr/>
          <p:nvPr/>
        </p:nvSpPr>
        <p:spPr>
          <a:xfrm>
            <a:off x="3104941" y="2130251"/>
            <a:ext cx="5958672" cy="2743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A4C687-2789-3129-35FD-92E70ECD18CE}"/>
              </a:ext>
            </a:extLst>
          </p:cNvPr>
          <p:cNvSpPr/>
          <p:nvPr/>
        </p:nvSpPr>
        <p:spPr>
          <a:xfrm>
            <a:off x="3396343" y="2240782"/>
            <a:ext cx="5395965" cy="24015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33D71-C8B1-1EEA-1AD8-F1AF3478092B}"/>
              </a:ext>
            </a:extLst>
          </p:cNvPr>
          <p:cNvSpPr/>
          <p:nvPr/>
        </p:nvSpPr>
        <p:spPr>
          <a:xfrm>
            <a:off x="3125038" y="2159968"/>
            <a:ext cx="5044271" cy="252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9622E-0D17-C9A7-A30E-3C0D2FE1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61" y="2217775"/>
            <a:ext cx="4808927" cy="26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535A-57F6-4F4E-AA4F-B33FC84C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29" y="-76512"/>
            <a:ext cx="11133859" cy="997510"/>
          </a:xfrm>
        </p:spPr>
        <p:txBody>
          <a:bodyPr/>
          <a:lstStyle/>
          <a:p>
            <a:r>
              <a:rPr lang="en-US"/>
              <a:t>Introductions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55009-A49A-ECA1-4323-C788EC2F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588" y="608022"/>
            <a:ext cx="7838955" cy="564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ADBC2-7F02-54D1-4FED-9B1106A361EB}"/>
              </a:ext>
            </a:extLst>
          </p:cNvPr>
          <p:cNvSpPr txBox="1"/>
          <p:nvPr/>
        </p:nvSpPr>
        <p:spPr>
          <a:xfrm>
            <a:off x="2144881" y="1721400"/>
            <a:ext cx="2372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Cathy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Bradin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 of Investment &amp; Sectors, DBT NI , Based in Belfast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0155C-EA7D-53F6-B7E6-A01CCD5DC1BE}"/>
              </a:ext>
            </a:extLst>
          </p:cNvPr>
          <p:cNvSpPr txBox="1"/>
          <p:nvPr/>
        </p:nvSpPr>
        <p:spPr>
          <a:xfrm>
            <a:off x="2095529" y="4559352"/>
            <a:ext cx="249798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Sharon De la Puente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Investment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Lead,DBT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Based in Belfast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FA9531-8B55-04CE-FBA5-DF3FD3779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655" y="3608970"/>
            <a:ext cx="1765900" cy="92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8CB63-0756-D6C4-FA83-2A8D574E92C3}"/>
              </a:ext>
            </a:extLst>
          </p:cNvPr>
          <p:cNvSpPr txBox="1"/>
          <p:nvPr/>
        </p:nvSpPr>
        <p:spPr>
          <a:xfrm>
            <a:off x="4663363" y="818905"/>
            <a:ext cx="29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Belfast, Northern Ireland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5EAEB-FEA6-4EB2-09A5-411E350A089E}"/>
              </a:ext>
            </a:extLst>
          </p:cNvPr>
          <p:cNvSpPr txBox="1"/>
          <p:nvPr/>
        </p:nvSpPr>
        <p:spPr>
          <a:xfrm>
            <a:off x="321669" y="5361986"/>
            <a:ext cx="43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sharon.delapuente@businessandtrade.gov.uk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2D191-43DE-583A-5C9F-BC1D044F6A31}"/>
              </a:ext>
            </a:extLst>
          </p:cNvPr>
          <p:cNvSpPr txBox="1"/>
          <p:nvPr/>
        </p:nvSpPr>
        <p:spPr>
          <a:xfrm>
            <a:off x="324770" y="2885288"/>
            <a:ext cx="399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cathy.bradin@businessandtrade.gov.uk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B3EFC-5BD6-331A-5316-B22F4BAA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603" y="801332"/>
            <a:ext cx="1765900" cy="922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929EA-E605-12B0-E3F3-A379A445C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17" y="3596086"/>
            <a:ext cx="1765900" cy="1765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12A41-FEBF-8120-5807-A8643067B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74" y="920024"/>
            <a:ext cx="183505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7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535A-57F6-4F4E-AA4F-B33FC84C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135506"/>
            <a:ext cx="11133859" cy="9975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Northern Ireland - Did you Know?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E83577D-377C-DEB1-DB77-3A484A39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0" y="782917"/>
            <a:ext cx="3891148" cy="2555502"/>
          </a:xfrm>
          <a:prstGeom prst="rect">
            <a:avLst/>
          </a:prstGeom>
        </p:spPr>
      </p:pic>
      <p:pic>
        <p:nvPicPr>
          <p:cNvPr id="6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1273D709-87AD-5210-548B-2C771B9A1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897" y="3850331"/>
            <a:ext cx="2738893" cy="255550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098013B-4FCF-5776-53D2-94B0E4B89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90" y="3817512"/>
            <a:ext cx="3891148" cy="27417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61820-2721-21D0-B9B4-CE6DF1BBD547}"/>
              </a:ext>
            </a:extLst>
          </p:cNvPr>
          <p:cNvSpPr/>
          <p:nvPr/>
        </p:nvSpPr>
        <p:spPr>
          <a:xfrm>
            <a:off x="4399618" y="3817512"/>
            <a:ext cx="2313899" cy="274179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F04AD-F907-6AD9-7DD5-7EA21EB7B569}"/>
              </a:ext>
            </a:extLst>
          </p:cNvPr>
          <p:cNvSpPr txBox="1"/>
          <p:nvPr/>
        </p:nvSpPr>
        <p:spPr>
          <a:xfrm>
            <a:off x="4485807" y="3814878"/>
            <a:ext cx="205443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rgbClr val="333333"/>
                </a:solidFill>
                <a:effectLst/>
                <a:latin typeface="niweb"/>
              </a:rPr>
              <a:t> </a:t>
            </a:r>
            <a:endParaRPr lang="en-GB" b="1" i="0">
              <a:solidFill>
                <a:schemeClr val="bg1"/>
              </a:solidFill>
              <a:effectLst/>
              <a:latin typeface="niweb"/>
            </a:endParaRPr>
          </a:p>
          <a:p>
            <a:pPr algn="ctr"/>
            <a:r>
              <a:rPr lang="en-GB" sz="1600" b="1" i="0">
                <a:solidFill>
                  <a:schemeClr val="bg1"/>
                </a:solidFill>
                <a:effectLst/>
                <a:latin typeface="+mj-lt"/>
              </a:rPr>
              <a:t>Fintech</a:t>
            </a:r>
          </a:p>
          <a:p>
            <a:pPr algn="ctr"/>
            <a:r>
              <a:rPr lang="en-GB" sz="1600" i="1">
                <a:solidFill>
                  <a:schemeClr val="bg1"/>
                </a:solidFill>
                <a:effectLst/>
                <a:latin typeface="+mj-lt"/>
              </a:rPr>
              <a:t>Belfast is ranked in the top 3 Global Fintech locations of the future after London and Singapore</a:t>
            </a:r>
            <a:endParaRPr lang="en-GB" sz="16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D1ED4C-6CB9-570A-02DA-5EE6E2B5D289}"/>
              </a:ext>
            </a:extLst>
          </p:cNvPr>
          <p:cNvSpPr/>
          <p:nvPr/>
        </p:nvSpPr>
        <p:spPr>
          <a:xfrm>
            <a:off x="9639170" y="3863926"/>
            <a:ext cx="2552830" cy="2541907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58A6E-8909-814D-ED72-712B732660AD}"/>
              </a:ext>
            </a:extLst>
          </p:cNvPr>
          <p:cNvSpPr/>
          <p:nvPr/>
        </p:nvSpPr>
        <p:spPr>
          <a:xfrm>
            <a:off x="4399618" y="796511"/>
            <a:ext cx="2313899" cy="2585323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8DF67A-D4BE-1F47-0CC7-F6A53ADD6A3A}"/>
              </a:ext>
            </a:extLst>
          </p:cNvPr>
          <p:cNvSpPr txBox="1"/>
          <p:nvPr/>
        </p:nvSpPr>
        <p:spPr>
          <a:xfrm>
            <a:off x="4485808" y="796512"/>
            <a:ext cx="205443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niweb"/>
              </a:rPr>
              <a:t> </a:t>
            </a:r>
            <a:endParaRPr lang="en-GB" b="1" i="0" dirty="0">
              <a:solidFill>
                <a:schemeClr val="bg1"/>
              </a:solidFill>
              <a:effectLst/>
              <a:latin typeface="niweb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+mj-lt"/>
              </a:rPr>
              <a:t>Cyber Security</a:t>
            </a:r>
          </a:p>
          <a:p>
            <a:pPr algn="ctr"/>
            <a:r>
              <a:rPr lang="en-GB" sz="1600" i="1" dirty="0">
                <a:solidFill>
                  <a:schemeClr val="bg1"/>
                </a:solidFill>
                <a:latin typeface="+mj-lt"/>
              </a:rPr>
              <a:t>Northern Ireland is the #1 international investment location for US cyber security firms</a:t>
            </a:r>
            <a:endParaRPr lang="en-GB" sz="1600" i="1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2EA3F-CC3C-2ECE-0FB5-2094FF40469B}"/>
              </a:ext>
            </a:extLst>
          </p:cNvPr>
          <p:cNvSpPr txBox="1"/>
          <p:nvPr/>
        </p:nvSpPr>
        <p:spPr>
          <a:xfrm>
            <a:off x="9888369" y="3710227"/>
            <a:ext cx="20544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rgbClr val="333333"/>
                </a:solidFill>
                <a:effectLst/>
                <a:latin typeface="niweb"/>
              </a:rPr>
              <a:t> </a:t>
            </a:r>
            <a:endParaRPr lang="en-GB" b="1" i="0">
              <a:solidFill>
                <a:schemeClr val="bg1"/>
              </a:solidFill>
              <a:effectLst/>
              <a:latin typeface="niweb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+mj-lt"/>
              </a:rPr>
              <a:t>Creative Services</a:t>
            </a:r>
          </a:p>
          <a:p>
            <a:pPr algn="ctr"/>
            <a:r>
              <a:rPr lang="en-GB" sz="1600" i="1">
                <a:solidFill>
                  <a:schemeClr val="bg1"/>
                </a:solidFill>
                <a:effectLst/>
                <a:latin typeface="+mj-lt"/>
              </a:rPr>
              <a:t>Game of Thrones was largely filmed in Northern Ireland.</a:t>
            </a:r>
          </a:p>
          <a:p>
            <a:pPr algn="ctr"/>
            <a:r>
              <a:rPr lang="en-GB" sz="1600" b="0" i="1">
                <a:solidFill>
                  <a:schemeClr val="bg1"/>
                </a:solidFill>
                <a:effectLst/>
                <a:latin typeface="+mj-lt"/>
              </a:rPr>
              <a:t>Netflix, Sony, Universal Pictures, BBC, Virgin Media and Disney have also filmed in NI.</a:t>
            </a:r>
            <a:endParaRPr lang="en-GB" sz="1600" i="1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9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484DE-E335-EAF8-4067-4851EAEE3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100" y="878190"/>
            <a:ext cx="2743200" cy="23336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CC02DD-67E9-D103-EF2A-C9B9F4D76FC3}"/>
              </a:ext>
            </a:extLst>
          </p:cNvPr>
          <p:cNvSpPr/>
          <p:nvPr/>
        </p:nvSpPr>
        <p:spPr>
          <a:xfrm>
            <a:off x="9639170" y="787234"/>
            <a:ext cx="2356131" cy="254190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F91E3-4305-9149-12FE-2A8D7A0148BD}"/>
              </a:ext>
            </a:extLst>
          </p:cNvPr>
          <p:cNvSpPr txBox="1"/>
          <p:nvPr/>
        </p:nvSpPr>
        <p:spPr>
          <a:xfrm>
            <a:off x="9742565" y="796511"/>
            <a:ext cx="205443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niweb"/>
              </a:rPr>
              <a:t> </a:t>
            </a:r>
            <a:endParaRPr lang="en-GB" b="1" i="0" dirty="0">
              <a:solidFill>
                <a:schemeClr val="bg1"/>
              </a:solidFill>
              <a:effectLst/>
              <a:latin typeface="niweb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+mj-lt"/>
              </a:rPr>
              <a:t>Life &amp; Health Sciences</a:t>
            </a:r>
          </a:p>
          <a:p>
            <a:pPr algn="ctr"/>
            <a:r>
              <a:rPr lang="en-GB" sz="1600" i="1" dirty="0">
                <a:solidFill>
                  <a:schemeClr val="bg1"/>
                </a:solidFill>
                <a:latin typeface="+mj-lt"/>
              </a:rPr>
              <a:t>The first battery operated portable defibrillator was developed in Northern Ireland</a:t>
            </a:r>
            <a:endParaRPr lang="en-GB" sz="160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4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535A-57F6-4F4E-AA4F-B33FC84C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135506"/>
            <a:ext cx="11133859" cy="9975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Northern Ireland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4AABE-E73E-A0DA-8FC7-ABF878D158AB}"/>
              </a:ext>
            </a:extLst>
          </p:cNvPr>
          <p:cNvSpPr txBox="1"/>
          <p:nvPr/>
        </p:nvSpPr>
        <p:spPr>
          <a:xfrm>
            <a:off x="9421362" y="106405"/>
            <a:ext cx="286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GB"/>
          </a:p>
          <a:p>
            <a:pPr>
              <a:buClr>
                <a:srgbClr val="C00000"/>
              </a:buClr>
            </a:pPr>
            <a:r>
              <a:rPr lang="en-GB" b="1" i="1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1427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DFE0-8E59-A4B2-D112-1C4807D8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94C3-A3F8-457E-5F4A-BF09817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75" y="137210"/>
            <a:ext cx="11133859" cy="9975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The Northern Ireland offer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384E46-D4C5-B59D-0532-A93D17958855}"/>
              </a:ext>
            </a:extLst>
          </p:cNvPr>
          <p:cNvGrpSpPr/>
          <p:nvPr/>
        </p:nvGrpSpPr>
        <p:grpSpPr>
          <a:xfrm>
            <a:off x="2724228" y="1419400"/>
            <a:ext cx="2448000" cy="4507454"/>
            <a:chOff x="6084000" y="1123150"/>
            <a:chExt cx="2448000" cy="57528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A61FD7-6737-BEC1-9C7B-22DFE22CD720}"/>
                </a:ext>
              </a:extLst>
            </p:cNvPr>
            <p:cNvGrpSpPr/>
            <p:nvPr/>
          </p:nvGrpSpPr>
          <p:grpSpPr>
            <a:xfrm>
              <a:off x="6084000" y="1123150"/>
              <a:ext cx="2232000" cy="5752849"/>
              <a:chOff x="6192000" y="1123150"/>
              <a:chExt cx="2232000" cy="5752849"/>
            </a:xfrm>
          </p:grpSpPr>
          <p:sp>
            <p:nvSpPr>
              <p:cNvPr id="7" name="Arrow: Bent 6">
                <a:extLst>
                  <a:ext uri="{FF2B5EF4-FFF2-40B4-BE49-F238E27FC236}">
                    <a16:creationId xmlns:a16="http://schemas.microsoft.com/office/drawing/2014/main" id="{555E7DC8-F0A4-CF38-20D5-626A6ACFB4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380000" y="1123150"/>
                <a:ext cx="540000" cy="5735284"/>
              </a:xfrm>
              <a:prstGeom prst="bentArrow">
                <a:avLst>
                  <a:gd name="adj1" fmla="val 28279"/>
                  <a:gd name="adj2" fmla="val 32377"/>
                  <a:gd name="adj3" fmla="val 31557"/>
                  <a:gd name="adj4" fmla="val 8713"/>
                </a:avLst>
              </a:prstGeom>
              <a:solidFill>
                <a:srgbClr val="FFFFFF"/>
              </a:solidFill>
              <a:ln w="158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Arrow: Bent 7">
                <a:extLst>
                  <a:ext uri="{FF2B5EF4-FFF2-40B4-BE49-F238E27FC236}">
                    <a16:creationId xmlns:a16="http://schemas.microsoft.com/office/drawing/2014/main" id="{97E2B957-6B03-912A-E616-63A5E5E23A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632000" y="2168324"/>
                <a:ext cx="360000" cy="4690110"/>
              </a:xfrm>
              <a:prstGeom prst="bentArrow">
                <a:avLst>
                  <a:gd name="adj1" fmla="val 41424"/>
                  <a:gd name="adj2" fmla="val 50000"/>
                  <a:gd name="adj3" fmla="val 39445"/>
                  <a:gd name="adj4" fmla="val 8713"/>
                </a:avLst>
              </a:prstGeom>
              <a:solidFill>
                <a:srgbClr val="FF6D6A"/>
              </a:solidFill>
              <a:ln w="158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Arrow: Bent 8">
                <a:extLst>
                  <a:ext uri="{FF2B5EF4-FFF2-40B4-BE49-F238E27FC236}">
                    <a16:creationId xmlns:a16="http://schemas.microsoft.com/office/drawing/2014/main" id="{54331F05-8B15-3EB3-D100-A727259315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848000" y="3270588"/>
                <a:ext cx="360000" cy="3579062"/>
              </a:xfrm>
              <a:prstGeom prst="bentArrow">
                <a:avLst>
                  <a:gd name="adj1" fmla="val 41424"/>
                  <a:gd name="adj2" fmla="val 50000"/>
                  <a:gd name="adj3" fmla="val 39445"/>
                  <a:gd name="adj4" fmla="val 8713"/>
                </a:avLst>
              </a:prstGeom>
              <a:solidFill>
                <a:srgbClr val="04043F"/>
              </a:solidFill>
              <a:ln w="15875" cap="flat" cmpd="sng" algn="ctr">
                <a:solidFill>
                  <a:srgbClr val="04043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Arrow: Bent 9">
                <a:extLst>
                  <a:ext uri="{FF2B5EF4-FFF2-40B4-BE49-F238E27FC236}">
                    <a16:creationId xmlns:a16="http://schemas.microsoft.com/office/drawing/2014/main" id="{B6A680B8-4C29-2AEA-EBF6-1F91D005C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flipH="1">
                <a:off x="6696000" y="1579864"/>
                <a:ext cx="576000" cy="5296135"/>
              </a:xfrm>
              <a:prstGeom prst="bentArrow">
                <a:avLst>
                  <a:gd name="adj1" fmla="val 28279"/>
                  <a:gd name="adj2" fmla="val 32377"/>
                  <a:gd name="adj3" fmla="val 31557"/>
                  <a:gd name="adj4" fmla="val 8713"/>
                </a:avLst>
              </a:prstGeom>
              <a:solidFill>
                <a:srgbClr val="04043F"/>
              </a:solidFill>
              <a:ln w="15875" cap="flat" cmpd="sng" algn="ctr">
                <a:solidFill>
                  <a:srgbClr val="04043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Arrow: Bent 10">
                <a:extLst>
                  <a:ext uri="{FF2B5EF4-FFF2-40B4-BE49-F238E27FC236}">
                    <a16:creationId xmlns:a16="http://schemas.microsoft.com/office/drawing/2014/main" id="{36CD3536-7C13-3A0D-631C-876C0E6A19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flipH="1">
                <a:off x="6660000" y="2752391"/>
                <a:ext cx="360000" cy="4106041"/>
              </a:xfrm>
              <a:prstGeom prst="bentArrow">
                <a:avLst>
                  <a:gd name="adj1" fmla="val 41424"/>
                  <a:gd name="adj2" fmla="val 50000"/>
                  <a:gd name="adj3" fmla="val 39445"/>
                  <a:gd name="adj4" fmla="val 8713"/>
                </a:avLst>
              </a:prstGeom>
              <a:solidFill>
                <a:srgbClr val="FF6D6A"/>
              </a:solidFill>
              <a:ln w="158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Arrow: Bent 11">
                <a:extLst>
                  <a:ext uri="{FF2B5EF4-FFF2-40B4-BE49-F238E27FC236}">
                    <a16:creationId xmlns:a16="http://schemas.microsoft.com/office/drawing/2014/main" id="{BCF1DF1F-DE16-B9F2-F140-548C740BD8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flipH="1">
                <a:off x="6408000" y="3996000"/>
                <a:ext cx="360000" cy="2862000"/>
              </a:xfrm>
              <a:prstGeom prst="bentArrow">
                <a:avLst>
                  <a:gd name="adj1" fmla="val 41424"/>
                  <a:gd name="adj2" fmla="val 50000"/>
                  <a:gd name="adj3" fmla="val 39445"/>
                  <a:gd name="adj4" fmla="val 871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Arrow: Bent 12">
                <a:extLst>
                  <a:ext uri="{FF2B5EF4-FFF2-40B4-BE49-F238E27FC236}">
                    <a16:creationId xmlns:a16="http://schemas.microsoft.com/office/drawing/2014/main" id="{EE50D10A-49FC-C21D-E7D8-83470EF31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192000" y="5163317"/>
                <a:ext cx="360000" cy="1690722"/>
              </a:xfrm>
              <a:prstGeom prst="bentArrow">
                <a:avLst>
                  <a:gd name="adj1" fmla="val 38910"/>
                  <a:gd name="adj2" fmla="val 46994"/>
                  <a:gd name="adj3" fmla="val 31557"/>
                  <a:gd name="adj4" fmla="val 8713"/>
                </a:avLst>
              </a:prstGeom>
              <a:solidFill>
                <a:srgbClr val="04043F"/>
              </a:solidFill>
              <a:ln w="15875" cap="flat" cmpd="sng" algn="ctr">
                <a:solidFill>
                  <a:srgbClr val="04043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Arrow: Bent 13">
                <a:extLst>
                  <a:ext uri="{FF2B5EF4-FFF2-40B4-BE49-F238E27FC236}">
                    <a16:creationId xmlns:a16="http://schemas.microsoft.com/office/drawing/2014/main" id="{4E1912A6-E232-46F7-3243-7AD7CC348F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8064000" y="4608000"/>
                <a:ext cx="360000" cy="2250000"/>
              </a:xfrm>
              <a:prstGeom prst="bentArrow">
                <a:avLst>
                  <a:gd name="adj1" fmla="val 41424"/>
                  <a:gd name="adj2" fmla="val 50000"/>
                  <a:gd name="adj3" fmla="val 39445"/>
                  <a:gd name="adj4" fmla="val 871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E13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Arrow: Bent 5">
              <a:extLst>
                <a:ext uri="{FF2B5EF4-FFF2-40B4-BE49-F238E27FC236}">
                  <a16:creationId xmlns:a16="http://schemas.microsoft.com/office/drawing/2014/main" id="{33B4FC10-7BE1-43DB-680C-1CDF85A06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72000" y="5724000"/>
              <a:ext cx="360000" cy="1134000"/>
            </a:xfrm>
            <a:prstGeom prst="bentArrow">
              <a:avLst>
                <a:gd name="adj1" fmla="val 41424"/>
                <a:gd name="adj2" fmla="val 50000"/>
                <a:gd name="adj3" fmla="val 39445"/>
                <a:gd name="adj4" fmla="val 8713"/>
              </a:avLst>
            </a:prstGeom>
            <a:solidFill>
              <a:srgbClr val="FF6D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E1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AA14BCA-41DD-F518-A098-047109051515}"/>
              </a:ext>
            </a:extLst>
          </p:cNvPr>
          <p:cNvSpPr txBox="1">
            <a:spLocks/>
          </p:cNvSpPr>
          <p:nvPr/>
        </p:nvSpPr>
        <p:spPr>
          <a:xfrm>
            <a:off x="196846" y="1540882"/>
            <a:ext cx="2534307" cy="2952277"/>
          </a:xfrm>
          <a:prstGeom prst="rect">
            <a:avLst/>
          </a:prstGeom>
        </p:spPr>
        <p:txBody>
          <a:bodyPr lIns="0" tIns="0" rIns="0" bIns="0" anchor="t"/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Competitive Operating costs</a:t>
            </a:r>
            <a:br>
              <a:rPr lang="en-GB" sz="1600" dirty="0">
                <a:cs typeface="Arial"/>
              </a:rPr>
            </a:br>
            <a:endParaRPr lang="en-GB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Track record</a:t>
            </a:r>
            <a:br>
              <a:rPr lang="en-GB" sz="1600" dirty="0">
                <a:cs typeface="Arial"/>
              </a:rPr>
            </a:br>
            <a:endParaRPr lang="en-GB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Internationally recognised</a:t>
            </a:r>
            <a:br>
              <a:rPr lang="en-GB" sz="1600" dirty="0">
                <a:cs typeface="Arial"/>
              </a:rPr>
            </a:br>
            <a:endParaRPr lang="en-GB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Academic excellence</a:t>
            </a:r>
            <a:br>
              <a:rPr lang="en-GB" sz="1600" dirty="0">
                <a:cs typeface="Arial"/>
              </a:rPr>
            </a:br>
            <a:endParaRPr lang="en-GB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071F83C5-0CDA-DBA1-D1D4-446EC1BE49AA}"/>
              </a:ext>
            </a:extLst>
          </p:cNvPr>
          <p:cNvSpPr txBox="1">
            <a:spLocks/>
          </p:cNvSpPr>
          <p:nvPr/>
        </p:nvSpPr>
        <p:spPr>
          <a:xfrm>
            <a:off x="5565524" y="1648294"/>
            <a:ext cx="2704693" cy="2736095"/>
          </a:xfrm>
          <a:prstGeom prst="rect">
            <a:avLst/>
          </a:prstGeom>
        </p:spPr>
        <p:txBody>
          <a:bodyPr lIns="0" tIns="0" rIns="0" bIns="0" anchor="t"/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Young, talented workforce</a:t>
            </a: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Connectivity</a:t>
            </a:r>
            <a:endParaRPr lang="en-GB" sz="1600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Advanced infrastructure</a:t>
            </a: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Capability and expertise</a:t>
            </a: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br>
              <a:rPr lang="en-GB" sz="1600" dirty="0">
                <a:solidFill>
                  <a:schemeClr val="tx1"/>
                </a:solidFill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Land and expand</a:t>
            </a:r>
            <a:br>
              <a:rPr lang="en-GB" sz="1300" dirty="0">
                <a:cs typeface="Arial"/>
              </a:rPr>
            </a:br>
            <a:endParaRPr lang="en-GB" sz="13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3B595A-ACC4-3D19-88EC-242336728329}"/>
              </a:ext>
            </a:extLst>
          </p:cNvPr>
          <p:cNvSpPr txBox="1"/>
          <p:nvPr/>
        </p:nvSpPr>
        <p:spPr>
          <a:xfrm>
            <a:off x="590067" y="6397796"/>
            <a:ext cx="78557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information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NI region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Invest in NI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1A6927D8-2E34-02FC-CFAD-5E2666B44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8929" y="-135506"/>
            <a:ext cx="3923071" cy="70320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DFE0-8E59-A4B2-D112-1C4807D8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94C3-A3F8-457E-5F4A-BF09817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778"/>
            <a:ext cx="11133859" cy="99751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The Northern Ireland offer – Track record</a:t>
            </a:r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AA14BCA-41DD-F518-A098-047109051515}"/>
              </a:ext>
            </a:extLst>
          </p:cNvPr>
          <p:cNvSpPr txBox="1">
            <a:spLocks/>
          </p:cNvSpPr>
          <p:nvPr/>
        </p:nvSpPr>
        <p:spPr>
          <a:xfrm>
            <a:off x="661761" y="1694139"/>
            <a:ext cx="3694782" cy="3476586"/>
          </a:xfrm>
          <a:prstGeom prst="rect">
            <a:avLst/>
          </a:prstGeom>
        </p:spPr>
        <p:txBody>
          <a:bodyPr lIns="0" tIns="0" rIns="0" bIns="0" anchor="t"/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C00000"/>
                </a:solidFill>
                <a:latin typeface="Arial"/>
                <a:cs typeface="Arial"/>
              </a:rPr>
              <a:t>Operating costs</a:t>
            </a:r>
            <a:br>
              <a:rPr lang="en-GB" sz="1600" dirty="0">
                <a:cs typeface="Arial"/>
              </a:rPr>
            </a:b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One of the most cost-efficient business environments in Europe. </a:t>
            </a: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C00000"/>
                </a:solidFill>
                <a:latin typeface="Arial"/>
                <a:cs typeface="Arial"/>
              </a:rPr>
              <a:t>Internationally recognised</a:t>
            </a:r>
            <a:br>
              <a:rPr lang="en-GB" sz="1600" dirty="0">
                <a:cs typeface="Arial"/>
              </a:rPr>
            </a:b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Long-standing history of international trade performance</a:t>
            </a: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1,500 international firms have established themselves</a:t>
            </a: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C00000"/>
                </a:solidFill>
                <a:latin typeface="Arial"/>
                <a:cs typeface="Arial"/>
              </a:rPr>
              <a:t>Land and expand</a:t>
            </a:r>
            <a:endParaRPr lang="en-GB" sz="18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Investors can benefit from tailored support to ensure the talent, skills, opportunities and connections they need are available.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3B595A-ACC4-3D19-88EC-242336728329}"/>
              </a:ext>
            </a:extLst>
          </p:cNvPr>
          <p:cNvSpPr txBox="1"/>
          <p:nvPr/>
        </p:nvSpPr>
        <p:spPr>
          <a:xfrm>
            <a:off x="8643498" y="7187759"/>
            <a:ext cx="78557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information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NI region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Invest in NI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1" name="Picture 30" descr="A statue in front of Semperoper&#10;&#10;Description automatically generated">
            <a:extLst>
              <a:ext uri="{FF2B5EF4-FFF2-40B4-BE49-F238E27FC236}">
                <a16:creationId xmlns:a16="http://schemas.microsoft.com/office/drawing/2014/main" id="{60116795-3EA1-B5A8-AB77-9B96A7F011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7895" y="0"/>
            <a:ext cx="2654105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Belfast, Dublin and Galway | Liberty IT">
            <a:extLst>
              <a:ext uri="{FF2B5EF4-FFF2-40B4-BE49-F238E27FC236}">
                <a16:creationId xmlns:a16="http://schemas.microsoft.com/office/drawing/2014/main" id="{6FBB4319-4C49-0A51-9223-F73D20E31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387" y="1130635"/>
            <a:ext cx="1615668" cy="898584"/>
          </a:xfrm>
          <a:prstGeom prst="rect">
            <a:avLst/>
          </a:prstGeom>
        </p:spPr>
      </p:pic>
      <p:pic>
        <p:nvPicPr>
          <p:cNvPr id="33" name="Picture 32" descr="Microsoft Font is → Segoe Ui">
            <a:extLst>
              <a:ext uri="{FF2B5EF4-FFF2-40B4-BE49-F238E27FC236}">
                <a16:creationId xmlns:a16="http://schemas.microsoft.com/office/drawing/2014/main" id="{EC81A3B8-F156-0406-FC76-3BDF8A258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918" y="3432321"/>
            <a:ext cx="1581063" cy="1244717"/>
          </a:xfrm>
          <a:prstGeom prst="rect">
            <a:avLst/>
          </a:prstGeom>
        </p:spPr>
      </p:pic>
      <p:pic>
        <p:nvPicPr>
          <p:cNvPr id="34" name="Picture 33" descr="Download Allstate Logo in SVG Vector or ...">
            <a:extLst>
              <a:ext uri="{FF2B5EF4-FFF2-40B4-BE49-F238E27FC236}">
                <a16:creationId xmlns:a16="http://schemas.microsoft.com/office/drawing/2014/main" id="{B41837B8-4C56-07C9-B2A9-F75957EB6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294" y="2249865"/>
            <a:ext cx="1738531" cy="1113902"/>
          </a:xfrm>
          <a:prstGeom prst="rect">
            <a:avLst/>
          </a:prstGeom>
        </p:spPr>
      </p:pic>
      <p:pic>
        <p:nvPicPr>
          <p:cNvPr id="35" name="Picture 34" descr="File:Fujitsu-Logo.svg - Wikipedia">
            <a:extLst>
              <a:ext uri="{FF2B5EF4-FFF2-40B4-BE49-F238E27FC236}">
                <a16:creationId xmlns:a16="http://schemas.microsoft.com/office/drawing/2014/main" id="{A4BE96C3-30ED-1A9D-A607-B26CC1205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874" y="5079447"/>
            <a:ext cx="1213171" cy="572025"/>
          </a:xfrm>
          <a:prstGeom prst="rect">
            <a:avLst/>
          </a:prstGeom>
        </p:spPr>
      </p:pic>
      <p:pic>
        <p:nvPicPr>
          <p:cNvPr id="36" name="Picture 35" descr="About Rapid7 - Cybersecurity Company">
            <a:extLst>
              <a:ext uri="{FF2B5EF4-FFF2-40B4-BE49-F238E27FC236}">
                <a16:creationId xmlns:a16="http://schemas.microsoft.com/office/drawing/2014/main" id="{C7435FF3-DB96-FEB3-299E-BA01E48BE4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7463" y="3315398"/>
            <a:ext cx="1366707" cy="1359717"/>
          </a:xfrm>
          <a:prstGeom prst="rect">
            <a:avLst/>
          </a:prstGeom>
        </p:spPr>
      </p:pic>
      <p:pic>
        <p:nvPicPr>
          <p:cNvPr id="37" name="Picture 36" descr="Bazaarvoice - Wikipedia">
            <a:extLst>
              <a:ext uri="{FF2B5EF4-FFF2-40B4-BE49-F238E27FC236}">
                <a16:creationId xmlns:a16="http://schemas.microsoft.com/office/drawing/2014/main" id="{18AA4E13-AC9F-0A57-DB39-03D6CF886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1043" y="4867143"/>
            <a:ext cx="1038575" cy="989639"/>
          </a:xfrm>
          <a:prstGeom prst="rect">
            <a:avLst/>
          </a:prstGeom>
        </p:spPr>
      </p:pic>
      <p:pic>
        <p:nvPicPr>
          <p:cNvPr id="38" name="Picture 37" descr="Insurance Office of America | Invest ...">
            <a:extLst>
              <a:ext uri="{FF2B5EF4-FFF2-40B4-BE49-F238E27FC236}">
                <a16:creationId xmlns:a16="http://schemas.microsoft.com/office/drawing/2014/main" id="{D0B80555-1C89-7BBF-2153-BCA2AC786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3149" y="931440"/>
            <a:ext cx="1570053" cy="1017340"/>
          </a:xfrm>
          <a:prstGeom prst="rect">
            <a:avLst/>
          </a:prstGeom>
        </p:spPr>
      </p:pic>
      <p:pic>
        <p:nvPicPr>
          <p:cNvPr id="39" name="Picture 38" descr="File:CME Group Logo.svg - Wikipedia">
            <a:extLst>
              <a:ext uri="{FF2B5EF4-FFF2-40B4-BE49-F238E27FC236}">
                <a16:creationId xmlns:a16="http://schemas.microsoft.com/office/drawing/2014/main" id="{1FC03CAC-2633-CCF3-4BEE-60DE1C4DDB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4290" y="6127808"/>
            <a:ext cx="2887736" cy="460696"/>
          </a:xfrm>
          <a:prstGeom prst="rect">
            <a:avLst/>
          </a:prstGeom>
        </p:spPr>
      </p:pic>
      <p:pic>
        <p:nvPicPr>
          <p:cNvPr id="40" name="Picture 39" descr="Aflac Logo and symbol, meaning, history ...">
            <a:extLst>
              <a:ext uri="{FF2B5EF4-FFF2-40B4-BE49-F238E27FC236}">
                <a16:creationId xmlns:a16="http://schemas.microsoft.com/office/drawing/2014/main" id="{5840AC0F-0A44-6DC7-7CDF-3562462878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018" y="2425247"/>
            <a:ext cx="1355871" cy="7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2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DFE0-8E59-A4B2-D112-1C4807D8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94C3-A3F8-457E-5F4A-BF09817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0" y="-2680"/>
            <a:ext cx="11133859" cy="99751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The Northern Ireland offer – Skills and Workforce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3B595A-ACC4-3D19-88EC-242336728329}"/>
              </a:ext>
            </a:extLst>
          </p:cNvPr>
          <p:cNvSpPr txBox="1"/>
          <p:nvPr/>
        </p:nvSpPr>
        <p:spPr>
          <a:xfrm>
            <a:off x="1366049" y="7285631"/>
            <a:ext cx="78557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information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NI region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Invest in NI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C55495D-F2BB-DA9F-B22A-7F83A35F6A40}"/>
              </a:ext>
            </a:extLst>
          </p:cNvPr>
          <p:cNvSpPr txBox="1">
            <a:spLocks/>
          </p:cNvSpPr>
          <p:nvPr/>
        </p:nvSpPr>
        <p:spPr>
          <a:xfrm>
            <a:off x="4346580" y="815419"/>
            <a:ext cx="3928086" cy="1757378"/>
          </a:xfrm>
          <a:prstGeom prst="rect">
            <a:avLst/>
          </a:prstGeom>
        </p:spPr>
        <p:txBody>
          <a:bodyPr lIns="0" tIns="0" rIns="0" bIns="0" anchor="t"/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6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4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12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C00000"/>
                </a:solidFill>
                <a:latin typeface="Arial"/>
                <a:cs typeface="Arial"/>
              </a:rPr>
              <a:t>    </a:t>
            </a:r>
            <a:r>
              <a:rPr lang="en-GB" sz="1800" b="1" dirty="0">
                <a:solidFill>
                  <a:srgbClr val="C00000"/>
                </a:solidFill>
                <a:latin typeface="+mj-lt"/>
                <a:cs typeface="Arial"/>
              </a:rPr>
              <a:t>Young, talented workforce</a:t>
            </a:r>
            <a:endParaRPr lang="en-GB" sz="16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Char char="•"/>
            </a:pPr>
            <a:r>
              <a:rPr lang="en-GB" sz="1600" dirty="0">
                <a:solidFill>
                  <a:schemeClr val="tx1"/>
                </a:solidFill>
                <a:latin typeface="+mj-lt"/>
                <a:cs typeface="Arial"/>
              </a:rPr>
              <a:t>A workforce that’s young, educated, innovative, resilient and results-driven.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Char char="•"/>
            </a:pPr>
            <a:r>
              <a:rPr lang="en-GB" sz="1600" dirty="0">
                <a:solidFill>
                  <a:schemeClr val="tx1"/>
                </a:solidFill>
                <a:latin typeface="+mj-lt"/>
                <a:cs typeface="Arial"/>
              </a:rPr>
              <a:t>One of Europe’s youngest and fastest growing populations, </a:t>
            </a:r>
            <a:r>
              <a:rPr lang="en-GB" sz="1600" b="1" dirty="0">
                <a:solidFill>
                  <a:schemeClr val="tx1"/>
                </a:solidFill>
                <a:latin typeface="+mj-lt"/>
                <a:cs typeface="Arial"/>
              </a:rPr>
              <a:t>with 50% under the age of 40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Arial"/>
              </a:rPr>
              <a:t> 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  <a:cs typeface="Arial"/>
              </a:rPr>
              <a:t>Low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/>
              </a:rPr>
              <a:t>labour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/>
              </a:rPr>
              <a:t> turnover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GB" sz="1300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" name="Picture 30" descr="A large brick building with a lawn and a blue sky&#10;&#10;Description automatically generated">
            <a:extLst>
              <a:ext uri="{FF2B5EF4-FFF2-40B4-BE49-F238E27FC236}">
                <a16:creationId xmlns:a16="http://schemas.microsoft.com/office/drawing/2014/main" id="{551DFC00-41FC-1866-17C7-89CE1EFCF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03" y="2994176"/>
            <a:ext cx="7850698" cy="38617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69DD3AB-5C13-78CA-E33F-1415E039A4FD}"/>
              </a:ext>
            </a:extLst>
          </p:cNvPr>
          <p:cNvSpPr txBox="1"/>
          <p:nvPr/>
        </p:nvSpPr>
        <p:spPr>
          <a:xfrm>
            <a:off x="299208" y="816529"/>
            <a:ext cx="3533162" cy="5786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+mj-lt"/>
              </a:rPr>
              <a:t>Academic excellence</a:t>
            </a:r>
            <a:r>
              <a:rPr lang="en-US" dirty="0">
                <a:latin typeface="+mj-lt"/>
                <a:cs typeface="Arial"/>
              </a:rPr>
              <a:t>​</a:t>
            </a:r>
            <a:br>
              <a:rPr lang="en-US" sz="1600" dirty="0">
                <a:latin typeface="+mj-lt"/>
                <a:cs typeface="Arial"/>
              </a:rPr>
            </a:br>
            <a:endParaRPr lang="en-US" sz="16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Two globally recognised universities and an extensive network of further education colleges providing excellent academic and vocational training</a:t>
            </a:r>
            <a:endParaRPr lang="en-GB" sz="1600" dirty="0">
              <a:latin typeface="+mj-lt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600" dirty="0">
              <a:latin typeface="+mj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  <a:cs typeface="Arial"/>
              </a:rPr>
              <a:t>World-class research and strong links between industry, academia and clinicians. Over </a:t>
            </a:r>
            <a:r>
              <a:rPr lang="en-GB" sz="1600" b="1" dirty="0">
                <a:latin typeface="+mj-lt"/>
                <a:cs typeface="Arial"/>
              </a:rPr>
              <a:t>17 world-leading research centres </a:t>
            </a:r>
            <a:r>
              <a:rPr lang="en-GB" sz="1600" dirty="0">
                <a:latin typeface="+mj-lt"/>
                <a:cs typeface="Arial"/>
              </a:rPr>
              <a:t>with more than 1,000 researchers.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latin typeface="+mj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  <a:cs typeface="Arial"/>
              </a:rPr>
              <a:t>Ranked </a:t>
            </a:r>
            <a:r>
              <a:rPr lang="en-GB" sz="1600" b="1" dirty="0">
                <a:latin typeface="+mj-lt"/>
                <a:cs typeface="Arial"/>
              </a:rPr>
              <a:t>1st in the UK for educational degree completion </a:t>
            </a:r>
            <a:r>
              <a:rPr lang="en-GB" sz="1600" dirty="0">
                <a:latin typeface="+mj-lt"/>
                <a:cs typeface="Arial"/>
              </a:rPr>
              <a:t>rates 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latin typeface="+mj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  <a:cs typeface="Arial"/>
              </a:rPr>
              <a:t>Consistently highest per</a:t>
            </a:r>
            <a:r>
              <a:rPr lang="en-GB" sz="1600" b="1" dirty="0">
                <a:latin typeface="+mj-lt"/>
                <a:cs typeface="Arial"/>
              </a:rPr>
              <a:t>forming region of the UK at GCSE and A-level examinations</a:t>
            </a:r>
            <a:r>
              <a:rPr lang="en-GB" sz="1600" dirty="0">
                <a:latin typeface="+mj-lt"/>
                <a:cs typeface="Arial"/>
              </a:rPr>
              <a:t>. The </a:t>
            </a:r>
            <a:r>
              <a:rPr lang="en-GB" sz="1600" b="1" dirty="0">
                <a:latin typeface="+mj-lt"/>
                <a:cs typeface="Arial"/>
              </a:rPr>
              <a:t>best performing education system for primary maths </a:t>
            </a:r>
            <a:r>
              <a:rPr lang="en-GB" sz="1600" dirty="0">
                <a:latin typeface="+mj-lt"/>
                <a:cs typeface="Arial"/>
              </a:rPr>
              <a:t>in Europe</a:t>
            </a:r>
            <a:r>
              <a:rPr lang="en-US" sz="1600" dirty="0">
                <a:latin typeface="+mj-lt"/>
                <a:cs typeface="Arial"/>
              </a:rPr>
              <a:t> </a:t>
            </a:r>
            <a:endParaRPr lang="en-GB" sz="1600" dirty="0">
              <a:latin typeface="+mj-lt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186EE4-66DB-17E5-4DEA-6D8C002B9C89}"/>
              </a:ext>
            </a:extLst>
          </p:cNvPr>
          <p:cNvSpPr txBox="1"/>
          <p:nvPr/>
        </p:nvSpPr>
        <p:spPr>
          <a:xfrm>
            <a:off x="8548381" y="815419"/>
            <a:ext cx="354462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+mj-lt"/>
                <a:cs typeface="Segoe UI"/>
              </a:rPr>
              <a:t>    Bespoke workforce support </a:t>
            </a:r>
            <a:r>
              <a:rPr lang="en-US" sz="1600" dirty="0">
                <a:latin typeface="+mj-lt"/>
                <a:cs typeface="Segoe UI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+mj-lt"/>
                <a:cs typeface="Segoe UI"/>
              </a:rPr>
              <a:t>Free, customised, training </a:t>
            </a:r>
            <a:r>
              <a:rPr lang="en-GB" sz="1600" dirty="0">
                <a:latin typeface="+mj-lt"/>
                <a:cs typeface="Segoe UI"/>
              </a:rPr>
              <a:t>and recruitment programme for investors complements our well-educated workforce through </a:t>
            </a:r>
            <a:r>
              <a:rPr lang="en-GB" sz="1600" b="1" dirty="0">
                <a:latin typeface="+mj-lt"/>
                <a:cs typeface="Segoe UI"/>
              </a:rPr>
              <a:t>Assured Skills Programme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022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DFE0-8E59-A4B2-D112-1C4807D8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B3B595A-ACC4-3D19-88EC-242336728329}"/>
              </a:ext>
            </a:extLst>
          </p:cNvPr>
          <p:cNvSpPr txBox="1"/>
          <p:nvPr/>
        </p:nvSpPr>
        <p:spPr>
          <a:xfrm>
            <a:off x="338397" y="7026970"/>
            <a:ext cx="78557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information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NI region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Invest in NI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5" name="Picture 114" descr="A city with many buildings and a body of water&#10;&#10;Description automatically generated">
            <a:extLst>
              <a:ext uri="{FF2B5EF4-FFF2-40B4-BE49-F238E27FC236}">
                <a16:creationId xmlns:a16="http://schemas.microsoft.com/office/drawing/2014/main" id="{7257A1BE-FD63-60B2-22C8-E86B1114A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296" y="733475"/>
            <a:ext cx="4702486" cy="6022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E94C3-A3F8-457E-5F4A-BF09817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78" y="-55296"/>
            <a:ext cx="11133859" cy="9975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The Northern Ireland offer -  </a:t>
            </a:r>
            <a:r>
              <a:rPr lang="en-GB">
                <a:solidFill>
                  <a:srgbClr val="C00000"/>
                </a:solidFill>
                <a:latin typeface="Arial"/>
                <a:cs typeface="Arial"/>
              </a:rPr>
              <a:t>Capability and expertise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4" name="Picture 3" descr="A screenshot of a black background with red lines&#10;&#10;Description automatically generated">
            <a:extLst>
              <a:ext uri="{FF2B5EF4-FFF2-40B4-BE49-F238E27FC236}">
                <a16:creationId xmlns:a16="http://schemas.microsoft.com/office/drawing/2014/main" id="{3D0DA883-D3E5-5613-7C20-1B13B471E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2187" y="733475"/>
            <a:ext cx="9251722" cy="6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8EF3AD1-B104-00D4-4FE1-74297B940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/>
          <a:stretch/>
        </p:blipFill>
        <p:spPr bwMode="auto">
          <a:xfrm>
            <a:off x="0" y="0"/>
            <a:ext cx="1219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159F8C-CC14-53DB-3303-B766D3C7029A}"/>
              </a:ext>
            </a:extLst>
          </p:cNvPr>
          <p:cNvSpPr/>
          <p:nvPr/>
        </p:nvSpPr>
        <p:spPr>
          <a:xfrm>
            <a:off x="-8021" y="0"/>
            <a:ext cx="12192000" cy="6858000"/>
          </a:xfrm>
          <a:custGeom>
            <a:avLst/>
            <a:gdLst>
              <a:gd name="connsiteX0" fmla="*/ 378000 w 12192000"/>
              <a:gd name="connsiteY0" fmla="*/ 3276000 h 6858000"/>
              <a:gd name="connsiteX1" fmla="*/ 378000 w 12192000"/>
              <a:gd name="connsiteY1" fmla="*/ 5619600 h 6858000"/>
              <a:gd name="connsiteX2" fmla="*/ 5025600 w 12192000"/>
              <a:gd name="connsiteY2" fmla="*/ 5619600 h 6858000"/>
              <a:gd name="connsiteX3" fmla="*/ 5025600 w 12192000"/>
              <a:gd name="connsiteY3" fmla="*/ 3276000 h 6858000"/>
              <a:gd name="connsiteX4" fmla="*/ 8820000 w 12192000"/>
              <a:gd name="connsiteY4" fmla="*/ 2146352 h 6858000"/>
              <a:gd name="connsiteX5" fmla="*/ 10561648 w 12192000"/>
              <a:gd name="connsiteY5" fmla="*/ 3888000 h 6858000"/>
              <a:gd name="connsiteX6" fmla="*/ 8820000 w 12192000"/>
              <a:gd name="connsiteY6" fmla="*/ 5629648 h 6858000"/>
              <a:gd name="connsiteX7" fmla="*/ 7078352 w 12192000"/>
              <a:gd name="connsiteY7" fmla="*/ 3888000 h 6858000"/>
              <a:gd name="connsiteX8" fmla="*/ 8820000 w 12192000"/>
              <a:gd name="connsiteY8" fmla="*/ 2146352 h 6858000"/>
              <a:gd name="connsiteX9" fmla="*/ 8820000 w 12192000"/>
              <a:gd name="connsiteY9" fmla="*/ 1908000 h 6858000"/>
              <a:gd name="connsiteX10" fmla="*/ 6840000 w 12192000"/>
              <a:gd name="connsiteY10" fmla="*/ 3888000 h 6858000"/>
              <a:gd name="connsiteX11" fmla="*/ 8820000 w 12192000"/>
              <a:gd name="connsiteY11" fmla="*/ 5868000 h 6858000"/>
              <a:gd name="connsiteX12" fmla="*/ 10800000 w 12192000"/>
              <a:gd name="connsiteY12" fmla="*/ 3888000 h 6858000"/>
              <a:gd name="connsiteX13" fmla="*/ 8820000 w 12192000"/>
              <a:gd name="connsiteY13" fmla="*/ 1908000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378000" y="3276000"/>
                </a:moveTo>
                <a:lnTo>
                  <a:pt x="378000" y="5619600"/>
                </a:lnTo>
                <a:lnTo>
                  <a:pt x="5025600" y="5619600"/>
                </a:lnTo>
                <a:lnTo>
                  <a:pt x="5025600" y="3276000"/>
                </a:lnTo>
                <a:close/>
                <a:moveTo>
                  <a:pt x="8820000" y="2146352"/>
                </a:moveTo>
                <a:cubicBezTo>
                  <a:pt x="9781886" y="2146352"/>
                  <a:pt x="10561648" y="2926114"/>
                  <a:pt x="10561648" y="3888000"/>
                </a:cubicBezTo>
                <a:cubicBezTo>
                  <a:pt x="10561648" y="4849886"/>
                  <a:pt x="9781886" y="5629648"/>
                  <a:pt x="8820000" y="5629648"/>
                </a:cubicBezTo>
                <a:cubicBezTo>
                  <a:pt x="7858114" y="5629648"/>
                  <a:pt x="7078352" y="4849886"/>
                  <a:pt x="7078352" y="3888000"/>
                </a:cubicBezTo>
                <a:cubicBezTo>
                  <a:pt x="7078352" y="2926114"/>
                  <a:pt x="7858114" y="2146352"/>
                  <a:pt x="8820000" y="2146352"/>
                </a:cubicBezTo>
                <a:close/>
                <a:moveTo>
                  <a:pt x="8820000" y="1908000"/>
                </a:moveTo>
                <a:cubicBezTo>
                  <a:pt x="7726476" y="1908000"/>
                  <a:pt x="6840000" y="2794476"/>
                  <a:pt x="6840000" y="3888000"/>
                </a:cubicBezTo>
                <a:cubicBezTo>
                  <a:pt x="6840000" y="4981524"/>
                  <a:pt x="7726476" y="5868000"/>
                  <a:pt x="8820000" y="5868000"/>
                </a:cubicBezTo>
                <a:cubicBezTo>
                  <a:pt x="9913524" y="5868000"/>
                  <a:pt x="10800000" y="4981524"/>
                  <a:pt x="10800000" y="3888000"/>
                </a:cubicBezTo>
                <a:cubicBezTo>
                  <a:pt x="10800000" y="2794476"/>
                  <a:pt x="9913524" y="1908000"/>
                  <a:pt x="8820000" y="19080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49672">
                <a:schemeClr val="bg2">
                  <a:alpha val="85000"/>
                </a:schemeClr>
              </a:gs>
              <a:gs pos="28000">
                <a:schemeClr val="bg2"/>
              </a:gs>
              <a:gs pos="100000">
                <a:schemeClr val="bg2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D76F0-1919-49B5-946F-6CCC3D51C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1CC01-1695-4CFC-A2FE-6A928C7081F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D30A3A1E-F6F8-4E73-84F2-9425389F9E14}"/>
              </a:ext>
            </a:extLst>
          </p:cNvPr>
          <p:cNvSpPr txBox="1">
            <a:spLocks/>
          </p:cNvSpPr>
          <p:nvPr/>
        </p:nvSpPr>
        <p:spPr bwMode="auto">
          <a:xfrm>
            <a:off x="366379" y="3232295"/>
            <a:ext cx="4662821" cy="242298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404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CA5765C-29CF-3B4C-3C3C-3B196B470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4000" y="3600000"/>
            <a:ext cx="3096000" cy="1656000"/>
          </a:xfrm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No checks or processes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No customs duties or tariffs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No customs border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No EU VAT registration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</a:p>
        </p:txBody>
      </p:sp>
      <p:pic>
        <p:nvPicPr>
          <p:cNvPr id="18" name="Graphic 17" descr="Checkbox Checked with solid fill">
            <a:extLst>
              <a:ext uri="{FF2B5EF4-FFF2-40B4-BE49-F238E27FC236}">
                <a16:creationId xmlns:a16="http://schemas.microsoft.com/office/drawing/2014/main" id="{4D29B3C3-2441-AE5C-4ECF-CCFE1BF70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00" y="4482000"/>
            <a:ext cx="360000" cy="360000"/>
          </a:xfrm>
          <a:prstGeom prst="rect">
            <a:avLst/>
          </a:prstGeom>
        </p:spPr>
      </p:pic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1095C232-6278-D394-61CA-28E86DBAE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00" y="4932000"/>
            <a:ext cx="360000" cy="3600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54A3CB68-6535-056A-776A-3BC0BD6C631E}"/>
              </a:ext>
            </a:extLst>
          </p:cNvPr>
          <p:cNvSpPr txBox="1">
            <a:spLocks/>
          </p:cNvSpPr>
          <p:nvPr/>
        </p:nvSpPr>
        <p:spPr bwMode="auto">
          <a:xfrm>
            <a:off x="6759790" y="1908000"/>
            <a:ext cx="3960000" cy="3960000"/>
          </a:xfrm>
          <a:prstGeom prst="donut">
            <a:avLst>
              <a:gd name="adj" fmla="val 6019"/>
            </a:avLst>
          </a:prstGeom>
          <a:solidFill>
            <a:srgbClr val="DDE5ED">
              <a:alpha val="22000"/>
            </a:srgb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3050" indent="-2635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6888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223838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3450" indent="-212725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B0000"/>
              </a:buClr>
              <a:buFont typeface="System Font Regular"/>
              <a:buChar char="-"/>
              <a:defRPr sz="2000" kern="1200">
                <a:solidFill>
                  <a:srgbClr val="0404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B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404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only place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404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businesses can move goods to both Great Britain and the EU free from customs declarations, rules of origin certificates and non-tariff barriers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27A69323-443F-3E9D-467E-A03FAEEDD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00" y="4032000"/>
            <a:ext cx="360000" cy="360000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807D741A-4E4E-DE36-6C8E-F1CBBDF4F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00" y="3600000"/>
            <a:ext cx="360000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C4216F-5B15-FEA2-BDCE-4A3175901AD7}"/>
              </a:ext>
            </a:extLst>
          </p:cNvPr>
          <p:cNvSpPr txBox="1">
            <a:spLocks/>
          </p:cNvSpPr>
          <p:nvPr/>
        </p:nvSpPr>
        <p:spPr>
          <a:xfrm>
            <a:off x="203264" y="245973"/>
            <a:ext cx="11133859" cy="99751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 spc="0">
                <a:solidFill>
                  <a:srgbClr val="04043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404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/>
                <a:cs typeface="Arial"/>
              </a:rPr>
              <a:t>The Northern Ireland offer – </a:t>
            </a:r>
            <a:r>
              <a:rPr lang="en-GB" sz="3200">
                <a:solidFill>
                  <a:schemeClr val="tx2"/>
                </a:solidFill>
                <a:latin typeface="Arial"/>
                <a:cs typeface="Arial"/>
              </a:rPr>
              <a:t>Connectivity</a:t>
            </a:r>
            <a:endParaRPr lang="en-US" sz="3200" b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D65A8-68A7-DC8F-4F08-DC36911B3917}"/>
              </a:ext>
            </a:extLst>
          </p:cNvPr>
          <p:cNvSpPr txBox="1"/>
          <p:nvPr/>
        </p:nvSpPr>
        <p:spPr>
          <a:xfrm>
            <a:off x="374984" y="834189"/>
            <a:ext cx="1178292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4043F"/>
                </a:solidFill>
                <a:cs typeface="Arial"/>
              </a:rPr>
              <a:t>Excellent transport and communications infrastructure allows companies to do business easily with their customer base around the world at a very competitive cost.</a:t>
            </a:r>
          </a:p>
          <a:p>
            <a:r>
              <a:rPr lang="en-GB" b="1">
                <a:cs typeface="Arial"/>
              </a:rPr>
              <a:t>Windsor Framework creates a unique opportunity for Dual Market Access</a:t>
            </a:r>
            <a:r>
              <a:rPr lang="en-GB" sz="2800" b="1">
                <a:cs typeface="Arial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8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T">
      <a:dk1>
        <a:srgbClr val="000000"/>
      </a:dk1>
      <a:lt1>
        <a:srgbClr val="FFFFFF"/>
      </a:lt1>
      <a:dk2>
        <a:srgbClr val="404040"/>
      </a:dk2>
      <a:lt2>
        <a:srgbClr val="E6E6E6"/>
      </a:lt2>
      <a:accent1>
        <a:srgbClr val="CF102C"/>
      </a:accent1>
      <a:accent2>
        <a:srgbClr val="00285E"/>
      </a:accent2>
      <a:accent3>
        <a:srgbClr val="004C44"/>
      </a:accent3>
      <a:accent4>
        <a:srgbClr val="0062BD"/>
      </a:accent4>
      <a:accent5>
        <a:srgbClr val="E14811"/>
      </a:accent5>
      <a:accent6>
        <a:srgbClr val="A8008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T ppt template, V2" id="{1E3A19D9-A6C2-E54F-8B15-419B76B020D6}" vid="{0AAF360B-2C2C-AE46-8CFA-9AF31C6980AF}"/>
    </a:ext>
  </a:extLst>
</a:theme>
</file>

<file path=ppt/theme/theme2.xml><?xml version="1.0" encoding="utf-8"?>
<a:theme xmlns:a="http://schemas.openxmlformats.org/drawingml/2006/main" name="3_Office Theme">
  <a:themeElements>
    <a:clrScheme name="Cabinet Office Theme">
      <a:dk1>
        <a:sysClr val="windowText" lastClr="000000"/>
      </a:dk1>
      <a:lt1>
        <a:sysClr val="window" lastClr="FFFFFF"/>
      </a:lt1>
      <a:dk2>
        <a:srgbClr val="005ABB"/>
      </a:dk2>
      <a:lt2>
        <a:srgbClr val="CCDEF1"/>
      </a:lt2>
      <a:accent1>
        <a:srgbClr val="5BB4E5"/>
      </a:accent1>
      <a:accent2>
        <a:srgbClr val="1A2791"/>
      </a:accent2>
      <a:accent3>
        <a:srgbClr val="78256F"/>
      </a:accent3>
      <a:accent4>
        <a:srgbClr val="ECAC00"/>
      </a:accent4>
      <a:accent5>
        <a:srgbClr val="899639"/>
      </a:accent5>
      <a:accent6>
        <a:srgbClr val="55BAB7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Great 2021">
      <a:dk1>
        <a:srgbClr val="04043F"/>
      </a:dk1>
      <a:lt1>
        <a:srgbClr val="FFFFFF"/>
      </a:lt1>
      <a:dk2>
        <a:srgbClr val="B50000"/>
      </a:dk2>
      <a:lt2>
        <a:srgbClr val="DDE5ED"/>
      </a:lt2>
      <a:accent1>
        <a:srgbClr val="D6E0E5"/>
      </a:accent1>
      <a:accent2>
        <a:srgbClr val="8CE2D0"/>
      </a:accent2>
      <a:accent3>
        <a:srgbClr val="004F59"/>
      </a:accent3>
      <a:accent4>
        <a:srgbClr val="59CBE8"/>
      </a:accent4>
      <a:accent5>
        <a:srgbClr val="0545D6"/>
      </a:accent5>
      <a:accent6>
        <a:srgbClr val="FF6D6A"/>
      </a:accent6>
      <a:hlink>
        <a:srgbClr val="04043F"/>
      </a:hlink>
      <a:folHlink>
        <a:srgbClr val="DDE5E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67D2283-FA9F-0143-BC0F-42E11644F61F}" vid="{9FEF2EF4-FA36-9648-B7F5-0AF69F168BAB}"/>
    </a:ext>
  </a:extLst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6C208279EF345907E2EF03721695D" ma:contentTypeVersion="25" ma:contentTypeDescription="Create a new document." ma:contentTypeScope="" ma:versionID="a03a00e1a7ee6b03ee7ae4ef417a9b43">
  <xsd:schema xmlns:xsd="http://www.w3.org/2001/XMLSchema" xmlns:xs="http://www.w3.org/2001/XMLSchema" xmlns:p="http://schemas.microsoft.com/office/2006/metadata/properties" xmlns:ns2="d3cc0f2f-de79-43bf-a2db-e9bf0b0693f7" xmlns:ns3="0063f72e-ace3-48fb-9c1f-5b513408b31f" xmlns:ns4="b413c3fd-5a3b-4239-b985-69032e371c04" xmlns:ns5="a8f60570-4bd3-4f2b-950b-a996de8ab151" xmlns:ns6="aaacb922-5235-4a66-b188-303b9b46fbd7" xmlns:ns7="ff2d876b-ef7b-45a9-8ee3-1572636e0e92" targetNamespace="http://schemas.microsoft.com/office/2006/metadata/properties" ma:root="true" ma:fieldsID="4b91385d2e4dd6120a0b6b5d9b68e078" ns2:_="" ns3:_="" ns4:_="" ns5:_="" ns6:_="" ns7:_="">
    <xsd:import namespace="d3cc0f2f-de79-43bf-a2db-e9bf0b0693f7"/>
    <xsd:import namespace="0063f72e-ace3-48fb-9c1f-5b513408b31f"/>
    <xsd:import namespace="b413c3fd-5a3b-4239-b985-69032e371c04"/>
    <xsd:import namespace="a8f60570-4bd3-4f2b-950b-a996de8ab151"/>
    <xsd:import namespace="aaacb922-5235-4a66-b188-303b9b46fbd7"/>
    <xsd:import namespace="ff2d876b-ef7b-45a9-8ee3-1572636e0e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ecurity_x0020_Classification" minOccurs="0"/>
                <xsd:element ref="ns3:Descriptor" minOccurs="0"/>
                <xsd:element ref="ns2:m975189f4ba442ecbf67d4147307b177" minOccurs="0"/>
                <xsd:element ref="ns2:TaxCatchAll" minOccurs="0"/>
                <xsd:element ref="ns2:TaxCatchAllLabel" minOccurs="0"/>
                <xsd:element ref="ns4:Government_x0020_Body" minOccurs="0"/>
                <xsd:element ref="ns4:Date_x0020_Opened" minOccurs="0"/>
                <xsd:element ref="ns4:Date_x0020_Closed" minOccurs="0"/>
                <xsd:element ref="ns5:Retention_x0020_Label" minOccurs="0"/>
                <xsd:element ref="ns6:LegacyData" minOccurs="0"/>
                <xsd:element ref="ns7:MediaServiceMetadata" minOccurs="0"/>
                <xsd:element ref="ns7:MediaServiceFastMetadata" minOccurs="0"/>
                <xsd:element ref="ns7:MediaServiceAutoKeyPoints" minOccurs="0"/>
                <xsd:element ref="ns7:MediaServiceKeyPoints" minOccurs="0"/>
                <xsd:element ref="ns2:SharedWithUsers" minOccurs="0"/>
                <xsd:element ref="ns2:SharedWithDetails" minOccurs="0"/>
                <xsd:element ref="ns7:MediaLengthInSeconds" minOccurs="0"/>
                <xsd:element ref="ns7:lcf76f155ced4ddcb4097134ff3c332f" minOccurs="0"/>
                <xsd:element ref="ns7:MediaServiceGenerationTime" minOccurs="0"/>
                <xsd:element ref="ns7:MediaServiceEventHashCode" minOccurs="0"/>
                <xsd:element ref="ns7:MediaServiceOCR" minOccurs="0"/>
                <xsd:element ref="ns7:MediaServiceDateTaken" minOccurs="0"/>
                <xsd:element ref="ns7:MediaServiceLocation" minOccurs="0"/>
                <xsd:element ref="ns7:MediaServiceObjectDetectorVersions" minOccurs="0"/>
                <xsd:element ref="ns7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c0f2f-de79-43bf-a2db-e9bf0b0693f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m975189f4ba442ecbf67d4147307b177" ma:index="13" nillable="true" ma:taxonomy="true" ma:internalName="m975189f4ba442ecbf67d4147307b177" ma:taxonomyFieldName="Business_x0020_Unit" ma:displayName="Business Unit" ma:default="1;#DIT:Technology, Entrepreneurship and Advanced Manufacturing|38f27915-e8a3-4d35-b7fa-55d4d63bc4b5" ma:fieldId="{6975189f-4ba4-42ec-bf67-d4147307b177}" ma:sspId="07c4ed84-5fe0-43ce-92b1-d76889ed7488" ma:termSetId="6f71e40e-3a2e-4baf-91d9-2069eb3545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434f3621-1bd4-49cc-89ce-b8975d860d30}" ma:internalName="TaxCatchAll" ma:showField="CatchAllData" ma:web="d3cc0f2f-de79-43bf-a2db-e9bf0b0693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434f3621-1bd4-49cc-89ce-b8975d860d30}" ma:internalName="TaxCatchAllLabel" ma:readOnly="true" ma:showField="CatchAllDataLabel" ma:web="d3cc0f2f-de79-43bf-a2db-e9bf0b0693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3f72e-ace3-48fb-9c1f-5b513408b31f" elementFormDefault="qualified">
    <xsd:import namespace="http://schemas.microsoft.com/office/2006/documentManagement/types"/>
    <xsd:import namespace="http://schemas.microsoft.com/office/infopath/2007/PartnerControls"/>
    <xsd:element name="Security_x0020_Classification" ma:index="11" nillable="true" ma:displayName="Security Classification" ma:default="OFFICIAL" ma:format="Dropdown" ma:indexed="true" ma:internalName="Security_x0020_Classification">
      <xsd:simpleType>
        <xsd:restriction base="dms:Choice">
          <xsd:enumeration value="OFFICIAL"/>
          <xsd:enumeration value="OFFICIAL - SENSITIVE"/>
        </xsd:restriction>
      </xsd:simpleType>
    </xsd:element>
    <xsd:element name="Descriptor" ma:index="12" nillable="true" ma:displayName="Descriptor" ma:default="" ma:format="Dropdown" ma:indexed="true" ma:internalName="Descriptor">
      <xsd:simpleType>
        <xsd:restriction base="dms:Choice">
          <xsd:enumeration value="COMMERCIAL"/>
          <xsd:enumeration value="PERSONAL"/>
          <xsd:enumeration value="LOCSE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3c3fd-5a3b-4239-b985-69032e371c04" elementFormDefault="qualified">
    <xsd:import namespace="http://schemas.microsoft.com/office/2006/documentManagement/types"/>
    <xsd:import namespace="http://schemas.microsoft.com/office/infopath/2007/PartnerControls"/>
    <xsd:element name="Government_x0020_Body" ma:index="17" nillable="true" ma:displayName="Government Body" ma:default="DIT" ma:internalName="Government_x0020_Body">
      <xsd:simpleType>
        <xsd:restriction base="dms:Text">
          <xsd:maxLength value="255"/>
        </xsd:restriction>
      </xsd:simpleType>
    </xsd:element>
    <xsd:element name="Date_x0020_Opened" ma:index="18" nillable="true" ma:displayName="Date Opened" ma:default="[Today]" ma:format="DateOnly" ma:internalName="Date_x0020_Opened">
      <xsd:simpleType>
        <xsd:restriction base="dms:DateTime"/>
      </xsd:simpleType>
    </xsd:element>
    <xsd:element name="Date_x0020_Closed" ma:index="19" nillable="true" ma:displayName="Date Closed" ma:format="DateOnly" ma:internalName="Date_x0020_Clos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60570-4bd3-4f2b-950b-a996de8ab151" elementFormDefault="qualified">
    <xsd:import namespace="http://schemas.microsoft.com/office/2006/documentManagement/types"/>
    <xsd:import namespace="http://schemas.microsoft.com/office/infopath/2007/PartnerControls"/>
    <xsd:element name="Retention_x0020_Label" ma:index="20" nillable="true" ma:displayName="Retention Label" ma:internalName="Retention_x0020_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cb922-5235-4a66-b188-303b9b46fbd7" elementFormDefault="qualified">
    <xsd:import namespace="http://schemas.microsoft.com/office/2006/documentManagement/types"/>
    <xsd:import namespace="http://schemas.microsoft.com/office/infopath/2007/PartnerControls"/>
    <xsd:element name="LegacyData" ma:index="21" nillable="true" ma:displayName="Legacy Data" ma:internalName="Legacy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d876b-ef7b-45a9-8ee3-1572636e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07c4ed84-5fe0-43ce-92b1-d76889ed7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overnment_x0020_Body xmlns="b413c3fd-5a3b-4239-b985-69032e371c04">Archive 1</Government_x0020_Body>
    <Date_x0020_Opened xmlns="b413c3fd-5a3b-4239-b985-69032e371c04">2022-10-06T16:14:04+00:00</Date_x0020_Opened>
    <LegacyData xmlns="aaacb922-5235-4a66-b188-303b9b46fbd7" xsi:nil="true"/>
    <Retention_x0020_Label xmlns="a8f60570-4bd3-4f2b-950b-a996de8ab151">Group Review</Retention_x0020_Label>
    <Date_x0020_Closed xmlns="b413c3fd-5a3b-4239-b985-69032e371c04" xsi:nil="true"/>
    <Security_x0020_Classification xmlns="0063f72e-ace3-48fb-9c1f-5b513408b31f">OFFICIAL</Security_x0020_Classification>
    <Descriptor xmlns="0063f72e-ace3-48fb-9c1f-5b513408b31f" xsi:nil="true"/>
    <m975189f4ba442ecbf67d4147307b177 xmlns="d3cc0f2f-de79-43bf-a2db-e9bf0b0693f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Functions</TermName>
          <TermId xmlns="http://schemas.microsoft.com/office/infopath/2007/PartnerControls">677bf75b-aac7-40d7-80a4-3e3b2cdbb47d</TermId>
        </TermInfo>
      </Terms>
    </m975189f4ba442ecbf67d4147307b177>
    <TaxCatchAll xmlns="d3cc0f2f-de79-43bf-a2db-e9bf0b0693f7">
      <Value>46</Value>
    </TaxCatchAll>
    <_dlc_DocId xmlns="d3cc0f2f-de79-43bf-a2db-e9bf0b0693f7">PS5XZ3533UCW-464831532-2725</_dlc_DocId>
    <_dlc_DocIdUrl xmlns="d3cc0f2f-de79-43bf-a2db-e9bf0b0693f7">
      <Url>https://dbis.sharepoint.com/sites/DITNI/_layouts/15/DocIdRedir.aspx?ID=PS5XZ3533UCW-464831532-2725</Url>
      <Description>PS5XZ3533UCW-464831532-2725</Description>
    </_dlc_DocIdUrl>
    <lcf76f155ced4ddcb4097134ff3c332f xmlns="ff2d876b-ef7b-45a9-8ee3-1572636e0e92">
      <Terms xmlns="http://schemas.microsoft.com/office/infopath/2007/PartnerControls"/>
    </lcf76f155ced4ddcb4097134ff3c332f>
    <SharedWithUsers xmlns="d3cc0f2f-de79-43bf-a2db-e9bf0b0693f7">
      <UserInfo>
        <DisplayName>Isabelle DOBBINS (TRADE)</DisplayName>
        <AccountId>174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CAF4FA3-54AC-4B57-A6DB-2AE6864F00D8}">
  <ds:schemaRefs>
    <ds:schemaRef ds:uri="0063f72e-ace3-48fb-9c1f-5b513408b31f"/>
    <ds:schemaRef ds:uri="a8f60570-4bd3-4f2b-950b-a996de8ab151"/>
    <ds:schemaRef ds:uri="aaacb922-5235-4a66-b188-303b9b46fbd7"/>
    <ds:schemaRef ds:uri="b413c3fd-5a3b-4239-b985-69032e371c04"/>
    <ds:schemaRef ds:uri="d3cc0f2f-de79-43bf-a2db-e9bf0b0693f7"/>
    <ds:schemaRef ds:uri="ff2d876b-ef7b-45a9-8ee3-1572636e0e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AAA700-3445-4F26-8E22-A38A08D89547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65092916-0060-446C-B424-E08B0A01D2C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B5E1B74-2DB3-4BA0-BBC7-ED39E2937988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ff2d876b-ef7b-45a9-8ee3-1572636e0e92"/>
    <ds:schemaRef ds:uri="http://schemas.microsoft.com/office/2006/metadata/properties"/>
    <ds:schemaRef ds:uri="0063f72e-ace3-48fb-9c1f-5b513408b31f"/>
    <ds:schemaRef ds:uri="http://www.w3.org/XML/1998/namespace"/>
    <ds:schemaRef ds:uri="aaacb922-5235-4a66-b188-303b9b46fbd7"/>
    <ds:schemaRef ds:uri="a8f60570-4bd3-4f2b-950b-a996de8ab151"/>
    <ds:schemaRef ds:uri="http://purl.org/dc/terms/"/>
    <ds:schemaRef ds:uri="b413c3fd-5a3b-4239-b985-69032e371c04"/>
    <ds:schemaRef ds:uri="d3cc0f2f-de79-43bf-a2db-e9bf0b0693f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1237</Words>
  <Application>Microsoft Office PowerPoint</Application>
  <PresentationFormat>Widescreen</PresentationFormat>
  <Paragraphs>135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 </vt:lpstr>
      <vt:lpstr>Calibri</vt:lpstr>
      <vt:lpstr>Georgia</vt:lpstr>
      <vt:lpstr>Interstate</vt:lpstr>
      <vt:lpstr>Interstate-RegularItalic</vt:lpstr>
      <vt:lpstr>niweb</vt:lpstr>
      <vt:lpstr>System Font Regular</vt:lpstr>
      <vt:lpstr>Office Theme</vt:lpstr>
      <vt:lpstr>3_Office Theme</vt:lpstr>
      <vt:lpstr>1_Office Theme</vt:lpstr>
      <vt:lpstr>British – Polish Tech Forum 12th November 2024  Invest in  NORTHERN IRELAND</vt:lpstr>
      <vt:lpstr>Introductions</vt:lpstr>
      <vt:lpstr>Northern Ireland - Did you Know?</vt:lpstr>
      <vt:lpstr>Northern Ireland</vt:lpstr>
      <vt:lpstr>The Northern Ireland offer</vt:lpstr>
      <vt:lpstr>The Northern Ireland offer – Track record</vt:lpstr>
      <vt:lpstr>The Northern Ireland offer – Skills and Workforce</vt:lpstr>
      <vt:lpstr>The Northern Ireland offer -  Capability and expertise</vt:lpstr>
      <vt:lpstr>PowerPoint Presentation</vt:lpstr>
      <vt:lpstr>Investor Support </vt:lpstr>
      <vt:lpstr>Investor Support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 and can appear  in multiple lines</dc:title>
  <dc:creator>Anita BURNETT (TRADE)</dc:creator>
  <cp:lastModifiedBy>Sharon DE LA PUENTE (DBT)</cp:lastModifiedBy>
  <cp:revision>2</cp:revision>
  <dcterms:created xsi:type="dcterms:W3CDTF">2023-01-05T16:22:43Z</dcterms:created>
  <dcterms:modified xsi:type="dcterms:W3CDTF">2024-11-08T14:27:41Z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c05e37-788c-4c59-b50e-5c98323c0a70_Enabled">
    <vt:lpwstr>true</vt:lpwstr>
  </property>
  <property fmtid="{D5CDD505-2E9C-101B-9397-08002B2CF9AE}" pid="3" name="MSIP_Label_c1c05e37-788c-4c59-b50e-5c98323c0a70_SetDate">
    <vt:lpwstr>2022-10-05T12:52:39Z</vt:lpwstr>
  </property>
  <property fmtid="{D5CDD505-2E9C-101B-9397-08002B2CF9AE}" pid="4" name="MSIP_Label_c1c05e37-788c-4c59-b50e-5c98323c0a70_Method">
    <vt:lpwstr>Standard</vt:lpwstr>
  </property>
  <property fmtid="{D5CDD505-2E9C-101B-9397-08002B2CF9AE}" pid="5" name="MSIP_Label_c1c05e37-788c-4c59-b50e-5c98323c0a70_Name">
    <vt:lpwstr>OFFICIAL</vt:lpwstr>
  </property>
  <property fmtid="{D5CDD505-2E9C-101B-9397-08002B2CF9AE}" pid="6" name="MSIP_Label_c1c05e37-788c-4c59-b50e-5c98323c0a70_SiteId">
    <vt:lpwstr>8fa217ec-33aa-46fb-ad96-dfe68006bb86</vt:lpwstr>
  </property>
  <property fmtid="{D5CDD505-2E9C-101B-9397-08002B2CF9AE}" pid="7" name="MSIP_Label_c1c05e37-788c-4c59-b50e-5c98323c0a70_ActionId">
    <vt:lpwstr>2a2bf6e5-ba0a-4c61-8913-25a1ed2985b5</vt:lpwstr>
  </property>
  <property fmtid="{D5CDD505-2E9C-101B-9397-08002B2CF9AE}" pid="8" name="MSIP_Label_c1c05e37-788c-4c59-b50e-5c98323c0a70_ContentBits">
    <vt:lpwstr>0</vt:lpwstr>
  </property>
  <property fmtid="{D5CDD505-2E9C-101B-9397-08002B2CF9AE}" pid="9" name="ContentTypeId">
    <vt:lpwstr>0x01010034B6C208279EF345907E2EF03721695D</vt:lpwstr>
  </property>
  <property fmtid="{D5CDD505-2E9C-101B-9397-08002B2CF9AE}" pid="10" name="_dlc_DocIdItemGuid">
    <vt:lpwstr>d1706041-9ff8-49af-8549-087bff2d1762</vt:lpwstr>
  </property>
  <property fmtid="{D5CDD505-2E9C-101B-9397-08002B2CF9AE}" pid="11" name="MediaServiceImageTags">
    <vt:lpwstr/>
  </property>
  <property fmtid="{D5CDD505-2E9C-101B-9397-08002B2CF9AE}" pid="12" name="Business Unit">
    <vt:lpwstr>46;#Corporate Functions|677bf75b-aac7-40d7-80a4-3e3b2cdbb47d</vt:lpwstr>
  </property>
  <property fmtid="{D5CDD505-2E9C-101B-9397-08002B2CF9AE}" pid="13" name="Business_x0020_Unit">
    <vt:lpwstr>46;#Corporate Functions|677bf75b-aac7-40d7-80a4-3e3b2cdbb47d</vt:lpwstr>
  </property>
</Properties>
</file>