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4"/>
  </p:notesMasterIdLst>
  <p:sldIdLst>
    <p:sldId id="310" r:id="rId5"/>
    <p:sldId id="332" r:id="rId6"/>
    <p:sldId id="336" r:id="rId7"/>
    <p:sldId id="312" r:id="rId8"/>
    <p:sldId id="342" r:id="rId9"/>
    <p:sldId id="349" r:id="rId10"/>
    <p:sldId id="386" r:id="rId11"/>
    <p:sldId id="337" r:id="rId12"/>
    <p:sldId id="381" r:id="rId13"/>
    <p:sldId id="373" r:id="rId14"/>
    <p:sldId id="382" r:id="rId15"/>
    <p:sldId id="377" r:id="rId16"/>
    <p:sldId id="380" r:id="rId17"/>
    <p:sldId id="378" r:id="rId18"/>
    <p:sldId id="359" r:id="rId19"/>
    <p:sldId id="348" r:id="rId20"/>
    <p:sldId id="392" r:id="rId21"/>
    <p:sldId id="340" r:id="rId22"/>
    <p:sldId id="3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ty, Anne" initials="CA" lastIdx="5" clrIdx="0">
    <p:extLst>
      <p:ext uri="{19B8F6BF-5375-455C-9EA6-DF929625EA0E}">
        <p15:presenceInfo xmlns:p15="http://schemas.microsoft.com/office/powerpoint/2012/main" userId="S::k1771048@kcl.ac.uk::58c097d6-c91f-4fc1-8022-8a02e1ab23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3D54"/>
    <a:srgbClr val="FAC309"/>
    <a:srgbClr val="3AB5AD"/>
    <a:srgbClr val="9DC05F"/>
    <a:srgbClr val="2E046B"/>
    <a:srgbClr val="FDFAD6"/>
    <a:srgbClr val="CED8DC"/>
    <a:srgbClr val="C51A4F"/>
    <a:srgbClr val="82BA30"/>
    <a:srgbClr val="FD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8EEC52-797A-7D46-8FA1-AC4F0C4FAA77}" v="1" dt="2024-11-08T22:08:43.6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6"/>
    <p:restoredTop sz="74134"/>
  </p:normalViewPr>
  <p:slideViewPr>
    <p:cSldViewPr snapToGrid="0">
      <p:cViewPr varScale="1">
        <p:scale>
          <a:sx n="95" d="100"/>
          <a:sy n="95" d="100"/>
        </p:scale>
        <p:origin x="151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001C31-4818-2742-9B2E-8D7ABCCBF625}" type="doc">
      <dgm:prSet loTypeId="urn:microsoft.com/office/officeart/2005/8/layout/matrix1" loCatId="" qsTypeId="urn:microsoft.com/office/officeart/2005/8/quickstyle/simple3" qsCatId="simple" csTypeId="urn:microsoft.com/office/officeart/2005/8/colors/colorful1" csCatId="colorful" phldr="1"/>
      <dgm:spPr/>
      <dgm:t>
        <a:bodyPr/>
        <a:lstStyle/>
        <a:p>
          <a:endParaRPr lang="en-GB"/>
        </a:p>
      </dgm:t>
    </dgm:pt>
    <dgm:pt modelId="{9DF1D570-44DD-634D-B561-B9A26FB2C48E}">
      <dgm:prSet phldrT="[Text]"/>
      <dgm:spPr>
        <a:gradFill rotWithShape="0">
          <a:gsLst>
            <a:gs pos="0">
              <a:schemeClr val="bg2"/>
            </a:gs>
            <a:gs pos="100000">
              <a:schemeClr val="bg1"/>
            </a:gs>
            <a:gs pos="100000">
              <a:schemeClr val="accent3">
                <a:hueOff val="0"/>
                <a:satOff val="0"/>
                <a:lumOff val="0"/>
                <a:alphaOff val="0"/>
                <a:tint val="15000"/>
                <a:satMod val="350000"/>
              </a:schemeClr>
            </a:gs>
          </a:gsLst>
        </a:gradFill>
        <a:ln>
          <a:noFill/>
        </a:ln>
        <a:effectLst>
          <a:outerShdw blurRad="1270000" dist="50800" dir="5400000" sx="200000" sy="200000" algn="ctr" rotWithShape="0">
            <a:srgbClr val="000000">
              <a:alpha val="0"/>
            </a:srgbClr>
          </a:outerShdw>
          <a:softEdge rad="1270000"/>
        </a:effectLst>
      </dgm:spPr>
      <dgm:t>
        <a:bodyPr/>
        <a:lstStyle/>
        <a:p>
          <a:r>
            <a:rPr lang="en-GB"/>
            <a:t> </a:t>
          </a:r>
        </a:p>
      </dgm:t>
    </dgm:pt>
    <dgm:pt modelId="{9B56B814-0D24-F147-A0C8-B9EAE1E73C1C}" type="parTrans" cxnId="{D8A4E603-8B7F-1E43-847B-7383D17FFC23}">
      <dgm:prSet/>
      <dgm:spPr/>
      <dgm:t>
        <a:bodyPr/>
        <a:lstStyle/>
        <a:p>
          <a:endParaRPr lang="en-GB"/>
        </a:p>
      </dgm:t>
    </dgm:pt>
    <dgm:pt modelId="{34E09421-9377-C344-B8E9-FF3CCD6507B8}" type="sibTrans" cxnId="{D8A4E603-8B7F-1E43-847B-7383D17FFC23}">
      <dgm:prSet/>
      <dgm:spPr/>
      <dgm:t>
        <a:bodyPr/>
        <a:lstStyle/>
        <a:p>
          <a:endParaRPr lang="en-GB"/>
        </a:p>
      </dgm:t>
    </dgm:pt>
    <dgm:pt modelId="{C2EBC9C4-D2B6-7E42-9092-92E747FDC1D4}">
      <dgm:prSet phldrT="[Text]"/>
      <dgm:spPr>
        <a:gradFill rotWithShape="0">
          <a:gsLst>
            <a:gs pos="0">
              <a:srgbClr val="FDEBE4"/>
            </a:gs>
            <a:gs pos="0">
              <a:schemeClr val="accent1">
                <a:lumMod val="16000"/>
                <a:lumOff val="84000"/>
              </a:schemeClr>
            </a:gs>
            <a:gs pos="100000">
              <a:srgbClr val="FDEBE4"/>
            </a:gs>
          </a:gsLst>
        </a:gradFill>
      </dgm:spPr>
      <dgm:t>
        <a:bodyPr/>
        <a:lstStyle/>
        <a:p>
          <a:r>
            <a:rPr lang="en-GB"/>
            <a:t> </a:t>
          </a:r>
        </a:p>
      </dgm:t>
    </dgm:pt>
    <dgm:pt modelId="{6C980A01-CC72-D648-8169-9C4AFF32E6AE}" type="parTrans" cxnId="{54DF41D9-3AB1-D04A-AE84-227633456FD1}">
      <dgm:prSet/>
      <dgm:spPr/>
      <dgm:t>
        <a:bodyPr/>
        <a:lstStyle/>
        <a:p>
          <a:endParaRPr lang="en-GB"/>
        </a:p>
      </dgm:t>
    </dgm:pt>
    <dgm:pt modelId="{CCDD8A13-D50D-C749-A8C5-BBB604A324B6}" type="sibTrans" cxnId="{54DF41D9-3AB1-D04A-AE84-227633456FD1}">
      <dgm:prSet/>
      <dgm:spPr/>
      <dgm:t>
        <a:bodyPr/>
        <a:lstStyle/>
        <a:p>
          <a:endParaRPr lang="en-GB"/>
        </a:p>
      </dgm:t>
    </dgm:pt>
    <dgm:pt modelId="{955CB306-FE18-0A4E-BAB8-77D94777B589}">
      <dgm:prSet phldrT="[Text]"/>
      <dgm:spPr>
        <a:gradFill rotWithShape="0">
          <a:gsLst>
            <a:gs pos="0">
              <a:schemeClr val="accent5">
                <a:hueOff val="0"/>
                <a:satOff val="0"/>
                <a:lumOff val="0"/>
                <a:alphaOff val="0"/>
                <a:tint val="50000"/>
                <a:satMod val="300000"/>
              </a:schemeClr>
            </a:gs>
            <a:gs pos="0">
              <a:srgbClr val="DAF4F3">
                <a:alpha val="69652"/>
              </a:srgbClr>
            </a:gs>
            <a:gs pos="100000">
              <a:schemeClr val="accent5">
                <a:hueOff val="0"/>
                <a:satOff val="0"/>
                <a:lumOff val="0"/>
                <a:alphaOff val="0"/>
                <a:tint val="15000"/>
                <a:satMod val="350000"/>
              </a:schemeClr>
            </a:gs>
          </a:gsLst>
        </a:gradFill>
      </dgm:spPr>
      <dgm:t>
        <a:bodyPr/>
        <a:lstStyle/>
        <a:p>
          <a:r>
            <a:rPr lang="en-GB"/>
            <a:t> </a:t>
          </a:r>
        </a:p>
      </dgm:t>
    </dgm:pt>
    <dgm:pt modelId="{60699400-0B27-0E4C-8928-4AD1EF0C8A28}" type="sibTrans" cxnId="{2DC01463-3EEB-A643-930D-CDAF5205B860}">
      <dgm:prSet/>
      <dgm:spPr/>
      <dgm:t>
        <a:bodyPr/>
        <a:lstStyle/>
        <a:p>
          <a:endParaRPr lang="en-GB"/>
        </a:p>
      </dgm:t>
    </dgm:pt>
    <dgm:pt modelId="{DE7F91F0-9609-9046-B568-CC5555578DF4}" type="parTrans" cxnId="{2DC01463-3EEB-A643-930D-CDAF5205B860}">
      <dgm:prSet/>
      <dgm:spPr/>
      <dgm:t>
        <a:bodyPr/>
        <a:lstStyle/>
        <a:p>
          <a:endParaRPr lang="en-GB"/>
        </a:p>
      </dgm:t>
    </dgm:pt>
    <dgm:pt modelId="{92173387-6B9D-B44B-8606-3DABBF5F845C}">
      <dgm:prSet phldrT="[Text]" phldr="1"/>
      <dgm:spPr/>
      <dgm:t>
        <a:bodyPr/>
        <a:lstStyle/>
        <a:p>
          <a:endParaRPr lang="en-GB"/>
        </a:p>
      </dgm:t>
    </dgm:pt>
    <dgm:pt modelId="{9784FF66-0CFD-5C46-B240-684819B7D2F3}" type="sibTrans" cxnId="{9362D3EC-7AA4-2C4D-A4AF-1F5FCF4A4FE1}">
      <dgm:prSet/>
      <dgm:spPr/>
      <dgm:t>
        <a:bodyPr/>
        <a:lstStyle/>
        <a:p>
          <a:endParaRPr lang="en-GB"/>
        </a:p>
      </dgm:t>
    </dgm:pt>
    <dgm:pt modelId="{BC5945AA-73AA-AC42-975C-A372E90CB540}" type="parTrans" cxnId="{9362D3EC-7AA4-2C4D-A4AF-1F5FCF4A4FE1}">
      <dgm:prSet/>
      <dgm:spPr/>
      <dgm:t>
        <a:bodyPr/>
        <a:lstStyle/>
        <a:p>
          <a:endParaRPr lang="en-GB"/>
        </a:p>
      </dgm:t>
    </dgm:pt>
    <dgm:pt modelId="{EDA1FCD2-444F-BA4A-A3CA-460D431E8148}" type="pres">
      <dgm:prSet presAssocID="{05001C31-4818-2742-9B2E-8D7ABCCBF625}" presName="diagram" presStyleCnt="0">
        <dgm:presLayoutVars>
          <dgm:chMax val="1"/>
          <dgm:dir/>
          <dgm:animLvl val="ctr"/>
          <dgm:resizeHandles val="exact"/>
        </dgm:presLayoutVars>
      </dgm:prSet>
      <dgm:spPr/>
    </dgm:pt>
    <dgm:pt modelId="{B33656F2-90E1-FA44-B8E5-AFACFC167339}" type="pres">
      <dgm:prSet presAssocID="{05001C31-4818-2742-9B2E-8D7ABCCBF625}" presName="matrix" presStyleCnt="0"/>
      <dgm:spPr/>
    </dgm:pt>
    <dgm:pt modelId="{D99C1EB5-0D55-6C47-9BE2-2E821733219E}" type="pres">
      <dgm:prSet presAssocID="{05001C31-4818-2742-9B2E-8D7ABCCBF625}" presName="tile1" presStyleLbl="node1" presStyleIdx="0" presStyleCnt="4"/>
      <dgm:spPr/>
    </dgm:pt>
    <dgm:pt modelId="{7465FAAB-37AF-D44B-A759-3FF77B09E21B}" type="pres">
      <dgm:prSet presAssocID="{05001C31-4818-2742-9B2E-8D7ABCCBF625}" presName="tile1text" presStyleLbl="node1" presStyleIdx="0" presStyleCnt="4">
        <dgm:presLayoutVars>
          <dgm:chMax val="0"/>
          <dgm:chPref val="0"/>
          <dgm:bulletEnabled val="1"/>
        </dgm:presLayoutVars>
      </dgm:prSet>
      <dgm:spPr/>
    </dgm:pt>
    <dgm:pt modelId="{057B46F2-CC7C-4A4D-B1AB-D78ABB2BBDD2}" type="pres">
      <dgm:prSet presAssocID="{05001C31-4818-2742-9B2E-8D7ABCCBF625}" presName="tile2" presStyleLbl="node1" presStyleIdx="1" presStyleCnt="4"/>
      <dgm:spPr/>
    </dgm:pt>
    <dgm:pt modelId="{B70892EC-3BDD-BD45-AF83-A96C638FB1FF}" type="pres">
      <dgm:prSet presAssocID="{05001C31-4818-2742-9B2E-8D7ABCCBF625}" presName="tile2text" presStyleLbl="node1" presStyleIdx="1" presStyleCnt="4">
        <dgm:presLayoutVars>
          <dgm:chMax val="0"/>
          <dgm:chPref val="0"/>
          <dgm:bulletEnabled val="1"/>
        </dgm:presLayoutVars>
      </dgm:prSet>
      <dgm:spPr/>
    </dgm:pt>
    <dgm:pt modelId="{3A5ED482-8320-2A42-AA31-AD901EBC8291}" type="pres">
      <dgm:prSet presAssocID="{05001C31-4818-2742-9B2E-8D7ABCCBF625}" presName="tile3" presStyleLbl="node1" presStyleIdx="2" presStyleCnt="4"/>
      <dgm:spPr/>
    </dgm:pt>
    <dgm:pt modelId="{577EFDEA-4882-984E-8541-18D68EC480BB}" type="pres">
      <dgm:prSet presAssocID="{05001C31-4818-2742-9B2E-8D7ABCCBF625}" presName="tile3text" presStyleLbl="node1" presStyleIdx="2" presStyleCnt="4">
        <dgm:presLayoutVars>
          <dgm:chMax val="0"/>
          <dgm:chPref val="0"/>
          <dgm:bulletEnabled val="1"/>
        </dgm:presLayoutVars>
      </dgm:prSet>
      <dgm:spPr/>
    </dgm:pt>
    <dgm:pt modelId="{1051BA4B-B57F-0D40-A1CE-56189424EE2A}" type="pres">
      <dgm:prSet presAssocID="{05001C31-4818-2742-9B2E-8D7ABCCBF625}" presName="tile4" presStyleLbl="node1" presStyleIdx="3" presStyleCnt="4"/>
      <dgm:spPr>
        <a:gradFill rotWithShape="0">
          <a:gsLst>
            <a:gs pos="0">
              <a:schemeClr val="accent5">
                <a:hueOff val="0"/>
                <a:satOff val="0"/>
                <a:lumOff val="0"/>
                <a:alphaOff val="0"/>
                <a:tint val="50000"/>
                <a:satMod val="300000"/>
              </a:schemeClr>
            </a:gs>
            <a:gs pos="0">
              <a:srgbClr val="E0FFFF"/>
            </a:gs>
            <a:gs pos="100000">
              <a:schemeClr val="bg1"/>
            </a:gs>
          </a:gsLst>
        </a:gradFill>
      </dgm:spPr>
    </dgm:pt>
    <dgm:pt modelId="{4C4140B8-2F75-8B4E-9FB4-3682C1DC95E7}" type="pres">
      <dgm:prSet presAssocID="{05001C31-4818-2742-9B2E-8D7ABCCBF625}" presName="tile4text" presStyleLbl="node1" presStyleIdx="3" presStyleCnt="4">
        <dgm:presLayoutVars>
          <dgm:chMax val="0"/>
          <dgm:chPref val="0"/>
          <dgm:bulletEnabled val="1"/>
        </dgm:presLayoutVars>
      </dgm:prSet>
      <dgm:spPr/>
    </dgm:pt>
    <dgm:pt modelId="{5F920020-44E6-C147-94C6-979F6264E149}" type="pres">
      <dgm:prSet presAssocID="{05001C31-4818-2742-9B2E-8D7ABCCBF625}" presName="centerTile" presStyleLbl="fgShp" presStyleIdx="0" presStyleCnt="1" custScaleX="5963" custScaleY="11060">
        <dgm:presLayoutVars>
          <dgm:chMax val="0"/>
          <dgm:chPref val="0"/>
        </dgm:presLayoutVars>
      </dgm:prSet>
      <dgm:spPr/>
    </dgm:pt>
  </dgm:ptLst>
  <dgm:cxnLst>
    <dgm:cxn modelId="{D8A4E603-8B7F-1E43-847B-7383D17FFC23}" srcId="{92173387-6B9D-B44B-8606-3DABBF5F845C}" destId="{9DF1D570-44DD-634D-B561-B9A26FB2C48E}" srcOrd="0" destOrd="0" parTransId="{9B56B814-0D24-F147-A0C8-B9EAE1E73C1C}" sibTransId="{34E09421-9377-C344-B8E9-FF3CCD6507B8}"/>
    <dgm:cxn modelId="{78962E20-89A0-F141-B767-07F0458B59FE}" type="presOf" srcId="{9DF1D570-44DD-634D-B561-B9A26FB2C48E}" destId="{7465FAAB-37AF-D44B-A759-3FF77B09E21B}" srcOrd="1" destOrd="0" presId="urn:microsoft.com/office/officeart/2005/8/layout/matrix1"/>
    <dgm:cxn modelId="{6EB53725-6B17-A04E-A5AF-55B78284C26E}" type="presOf" srcId="{9DF1D570-44DD-634D-B561-B9A26FB2C48E}" destId="{D99C1EB5-0D55-6C47-9BE2-2E821733219E}" srcOrd="0" destOrd="0" presId="urn:microsoft.com/office/officeart/2005/8/layout/matrix1"/>
    <dgm:cxn modelId="{5BCF1C2E-C8B8-0846-AC64-50928AC331CE}" type="presOf" srcId="{05001C31-4818-2742-9B2E-8D7ABCCBF625}" destId="{EDA1FCD2-444F-BA4A-A3CA-460D431E8148}" srcOrd="0" destOrd="0" presId="urn:microsoft.com/office/officeart/2005/8/layout/matrix1"/>
    <dgm:cxn modelId="{2DC01463-3EEB-A643-930D-CDAF5205B860}" srcId="{92173387-6B9D-B44B-8606-3DABBF5F845C}" destId="{955CB306-FE18-0A4E-BAB8-77D94777B589}" srcOrd="2" destOrd="0" parTransId="{DE7F91F0-9609-9046-B568-CC5555578DF4}" sibTransId="{60699400-0B27-0E4C-8928-4AD1EF0C8A28}"/>
    <dgm:cxn modelId="{ED667D73-5865-A040-A440-6D1FEF86772C}" type="presOf" srcId="{955CB306-FE18-0A4E-BAB8-77D94777B589}" destId="{3A5ED482-8320-2A42-AA31-AD901EBC8291}" srcOrd="0" destOrd="0" presId="urn:microsoft.com/office/officeart/2005/8/layout/matrix1"/>
    <dgm:cxn modelId="{63F1EF82-0F04-C64D-A505-BC3E865566A1}" type="presOf" srcId="{92173387-6B9D-B44B-8606-3DABBF5F845C}" destId="{5F920020-44E6-C147-94C6-979F6264E149}" srcOrd="0" destOrd="0" presId="urn:microsoft.com/office/officeart/2005/8/layout/matrix1"/>
    <dgm:cxn modelId="{EA92329D-FB26-8547-B947-9F840818BB38}" type="presOf" srcId="{C2EBC9C4-D2B6-7E42-9092-92E747FDC1D4}" destId="{B70892EC-3BDD-BD45-AF83-A96C638FB1FF}" srcOrd="1" destOrd="0" presId="urn:microsoft.com/office/officeart/2005/8/layout/matrix1"/>
    <dgm:cxn modelId="{54DF41D9-3AB1-D04A-AE84-227633456FD1}" srcId="{92173387-6B9D-B44B-8606-3DABBF5F845C}" destId="{C2EBC9C4-D2B6-7E42-9092-92E747FDC1D4}" srcOrd="1" destOrd="0" parTransId="{6C980A01-CC72-D648-8169-9C4AFF32E6AE}" sibTransId="{CCDD8A13-D50D-C749-A8C5-BBB604A324B6}"/>
    <dgm:cxn modelId="{266675EB-F060-7B41-B0A3-0C35F31FD14B}" type="presOf" srcId="{955CB306-FE18-0A4E-BAB8-77D94777B589}" destId="{577EFDEA-4882-984E-8541-18D68EC480BB}" srcOrd="1" destOrd="0" presId="urn:microsoft.com/office/officeart/2005/8/layout/matrix1"/>
    <dgm:cxn modelId="{9362D3EC-7AA4-2C4D-A4AF-1F5FCF4A4FE1}" srcId="{05001C31-4818-2742-9B2E-8D7ABCCBF625}" destId="{92173387-6B9D-B44B-8606-3DABBF5F845C}" srcOrd="0" destOrd="0" parTransId="{BC5945AA-73AA-AC42-975C-A372E90CB540}" sibTransId="{9784FF66-0CFD-5C46-B240-684819B7D2F3}"/>
    <dgm:cxn modelId="{C50970FD-5AEF-3A49-A744-1F5791D6DBAE}" type="presOf" srcId="{C2EBC9C4-D2B6-7E42-9092-92E747FDC1D4}" destId="{057B46F2-CC7C-4A4D-B1AB-D78ABB2BBDD2}" srcOrd="0" destOrd="0" presId="urn:microsoft.com/office/officeart/2005/8/layout/matrix1"/>
    <dgm:cxn modelId="{2B6A5AAB-2D74-FE44-AC42-96582442B137}" type="presParOf" srcId="{EDA1FCD2-444F-BA4A-A3CA-460D431E8148}" destId="{B33656F2-90E1-FA44-B8E5-AFACFC167339}" srcOrd="0" destOrd="0" presId="urn:microsoft.com/office/officeart/2005/8/layout/matrix1"/>
    <dgm:cxn modelId="{FC99C7EE-F857-CD4E-9A2E-F7D3415D03C6}" type="presParOf" srcId="{B33656F2-90E1-FA44-B8E5-AFACFC167339}" destId="{D99C1EB5-0D55-6C47-9BE2-2E821733219E}" srcOrd="0" destOrd="0" presId="urn:microsoft.com/office/officeart/2005/8/layout/matrix1"/>
    <dgm:cxn modelId="{2ADF6600-5790-0B42-AAD5-941966D155C2}" type="presParOf" srcId="{B33656F2-90E1-FA44-B8E5-AFACFC167339}" destId="{7465FAAB-37AF-D44B-A759-3FF77B09E21B}" srcOrd="1" destOrd="0" presId="urn:microsoft.com/office/officeart/2005/8/layout/matrix1"/>
    <dgm:cxn modelId="{F088831D-1D27-0B42-83AF-F6BCF2CF30D3}" type="presParOf" srcId="{B33656F2-90E1-FA44-B8E5-AFACFC167339}" destId="{057B46F2-CC7C-4A4D-B1AB-D78ABB2BBDD2}" srcOrd="2" destOrd="0" presId="urn:microsoft.com/office/officeart/2005/8/layout/matrix1"/>
    <dgm:cxn modelId="{CB1BC5EA-92AB-1A4B-8B86-FC3681F322F0}" type="presParOf" srcId="{B33656F2-90E1-FA44-B8E5-AFACFC167339}" destId="{B70892EC-3BDD-BD45-AF83-A96C638FB1FF}" srcOrd="3" destOrd="0" presId="urn:microsoft.com/office/officeart/2005/8/layout/matrix1"/>
    <dgm:cxn modelId="{1ED41C60-FB0E-CF44-AD80-DD15237B5E7F}" type="presParOf" srcId="{B33656F2-90E1-FA44-B8E5-AFACFC167339}" destId="{3A5ED482-8320-2A42-AA31-AD901EBC8291}" srcOrd="4" destOrd="0" presId="urn:microsoft.com/office/officeart/2005/8/layout/matrix1"/>
    <dgm:cxn modelId="{18DF4B11-498E-034E-B726-4ED27C784848}" type="presParOf" srcId="{B33656F2-90E1-FA44-B8E5-AFACFC167339}" destId="{577EFDEA-4882-984E-8541-18D68EC480BB}" srcOrd="5" destOrd="0" presId="urn:microsoft.com/office/officeart/2005/8/layout/matrix1"/>
    <dgm:cxn modelId="{3E9EB6DB-8004-6B4B-B723-2A486ADAA6D3}" type="presParOf" srcId="{B33656F2-90E1-FA44-B8E5-AFACFC167339}" destId="{1051BA4B-B57F-0D40-A1CE-56189424EE2A}" srcOrd="6" destOrd="0" presId="urn:microsoft.com/office/officeart/2005/8/layout/matrix1"/>
    <dgm:cxn modelId="{CEBA96F8-0EB6-044C-8AA7-C6F5F336AEBD}" type="presParOf" srcId="{B33656F2-90E1-FA44-B8E5-AFACFC167339}" destId="{4C4140B8-2F75-8B4E-9FB4-3682C1DC95E7}" srcOrd="7" destOrd="0" presId="urn:microsoft.com/office/officeart/2005/8/layout/matrix1"/>
    <dgm:cxn modelId="{7CC95FD2-BD89-AB4E-8FC7-50422C236338}" type="presParOf" srcId="{EDA1FCD2-444F-BA4A-A3CA-460D431E8148}" destId="{5F920020-44E6-C147-94C6-979F6264E149}" srcOrd="1" destOrd="0" presId="urn:microsoft.com/office/officeart/2005/8/layout/matrix1"/>
  </dgm:cxnLst>
  <dgm:bg>
    <a:noFill/>
    <a:effectLst>
      <a:softEdge rad="779103"/>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C1EB5-0D55-6C47-9BE2-2E821733219E}">
      <dsp:nvSpPr>
        <dsp:cNvPr id="0" name=""/>
        <dsp:cNvSpPr/>
      </dsp:nvSpPr>
      <dsp:spPr>
        <a:xfrm rot="16200000">
          <a:off x="684832" y="-684832"/>
          <a:ext cx="2930918" cy="4300583"/>
        </a:xfrm>
        <a:prstGeom prst="round1Rect">
          <a:avLst/>
        </a:prstGeom>
        <a:gradFill rotWithShape="0">
          <a:gsLst>
            <a:gs pos="0">
              <a:schemeClr val="bg2"/>
            </a:gs>
            <a:gs pos="100000">
              <a:schemeClr val="bg1"/>
            </a:gs>
            <a:gs pos="100000">
              <a:schemeClr val="accent3">
                <a:hueOff val="0"/>
                <a:satOff val="0"/>
                <a:lumOff val="0"/>
                <a:alphaOff val="0"/>
                <a:tint val="15000"/>
                <a:satMod val="350000"/>
              </a:schemeClr>
            </a:gs>
          </a:gsLst>
          <a:lin ang="16200000" scaled="1"/>
        </a:gradFill>
        <a:ln>
          <a:noFill/>
        </a:ln>
        <a:effectLst>
          <a:outerShdw blurRad="1270000" dist="50800" dir="5400000" sx="200000" sy="200000" algn="ctr" rotWithShape="0">
            <a:srgbClr val="000000">
              <a:alpha val="0"/>
            </a:srgbClr>
          </a:outerShdw>
          <a:softEdge rad="1270000"/>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rot="5400000">
        <a:off x="0" y="0"/>
        <a:ext cx="4300583" cy="2198188"/>
      </dsp:txXfrm>
    </dsp:sp>
    <dsp:sp modelId="{057B46F2-CC7C-4A4D-B1AB-D78ABB2BBDD2}">
      <dsp:nvSpPr>
        <dsp:cNvPr id="0" name=""/>
        <dsp:cNvSpPr/>
      </dsp:nvSpPr>
      <dsp:spPr>
        <a:xfrm>
          <a:off x="4300583" y="0"/>
          <a:ext cx="4300583" cy="2930918"/>
        </a:xfrm>
        <a:prstGeom prst="round1Rect">
          <a:avLst/>
        </a:prstGeom>
        <a:gradFill rotWithShape="0">
          <a:gsLst>
            <a:gs pos="0">
              <a:srgbClr val="FDEBE4"/>
            </a:gs>
            <a:gs pos="0">
              <a:schemeClr val="accent1">
                <a:lumMod val="16000"/>
                <a:lumOff val="84000"/>
              </a:schemeClr>
            </a:gs>
            <a:gs pos="100000">
              <a:srgbClr val="FDEBE4"/>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a:off x="4300583" y="0"/>
        <a:ext cx="4300583" cy="2198188"/>
      </dsp:txXfrm>
    </dsp:sp>
    <dsp:sp modelId="{3A5ED482-8320-2A42-AA31-AD901EBC8291}">
      <dsp:nvSpPr>
        <dsp:cNvPr id="0" name=""/>
        <dsp:cNvSpPr/>
      </dsp:nvSpPr>
      <dsp:spPr>
        <a:xfrm rot="10800000">
          <a:off x="0" y="2930918"/>
          <a:ext cx="4300583" cy="2930918"/>
        </a:xfrm>
        <a:prstGeom prst="round1Rect">
          <a:avLst/>
        </a:prstGeom>
        <a:gradFill rotWithShape="0">
          <a:gsLst>
            <a:gs pos="0">
              <a:schemeClr val="accent5">
                <a:hueOff val="0"/>
                <a:satOff val="0"/>
                <a:lumOff val="0"/>
                <a:alphaOff val="0"/>
                <a:tint val="50000"/>
                <a:satMod val="300000"/>
              </a:schemeClr>
            </a:gs>
            <a:gs pos="0">
              <a:srgbClr val="DAF4F3">
                <a:alpha val="69652"/>
              </a:srgb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rot="10800000">
        <a:off x="0" y="3663647"/>
        <a:ext cx="4300583" cy="2198188"/>
      </dsp:txXfrm>
    </dsp:sp>
    <dsp:sp modelId="{1051BA4B-B57F-0D40-A1CE-56189424EE2A}">
      <dsp:nvSpPr>
        <dsp:cNvPr id="0" name=""/>
        <dsp:cNvSpPr/>
      </dsp:nvSpPr>
      <dsp:spPr>
        <a:xfrm rot="5400000">
          <a:off x="4985415" y="2246085"/>
          <a:ext cx="2930918" cy="4300583"/>
        </a:xfrm>
        <a:prstGeom prst="round1Rect">
          <a:avLst/>
        </a:prstGeom>
        <a:gradFill rotWithShape="0">
          <a:gsLst>
            <a:gs pos="0">
              <a:schemeClr val="accent5">
                <a:hueOff val="0"/>
                <a:satOff val="0"/>
                <a:lumOff val="0"/>
                <a:alphaOff val="0"/>
                <a:tint val="50000"/>
                <a:satMod val="300000"/>
              </a:schemeClr>
            </a:gs>
            <a:gs pos="0">
              <a:srgbClr val="E0FFFF"/>
            </a:gs>
            <a:gs pos="100000">
              <a:schemeClr val="bg1"/>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F920020-44E6-C147-94C6-979F6264E149}">
      <dsp:nvSpPr>
        <dsp:cNvPr id="0" name=""/>
        <dsp:cNvSpPr/>
      </dsp:nvSpPr>
      <dsp:spPr>
        <a:xfrm>
          <a:off x="4223649" y="2849878"/>
          <a:ext cx="153866" cy="162079"/>
        </a:xfrm>
        <a:prstGeom prst="roundRect">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231160" y="2857389"/>
        <a:ext cx="138844" cy="14705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20CBB-D972-D444-8592-B23A7758CEF7}"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49CD-7E1B-C543-B23F-34FDB672E370}" type="slidenum">
              <a:rPr lang="en-US" smtClean="0"/>
              <a:t>‹#›</a:t>
            </a:fld>
            <a:endParaRPr lang="en-US"/>
          </a:p>
        </p:txBody>
      </p:sp>
    </p:spTree>
    <p:extLst>
      <p:ext uri="{BB962C8B-B14F-4D97-AF65-F5344CB8AC3E}">
        <p14:creationId xmlns:p14="http://schemas.microsoft.com/office/powerpoint/2010/main" val="220404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a:t>
            </a:fld>
            <a:endParaRPr lang="en-US"/>
          </a:p>
        </p:txBody>
      </p:sp>
    </p:spTree>
    <p:extLst>
      <p:ext uri="{BB962C8B-B14F-4D97-AF65-F5344CB8AC3E}">
        <p14:creationId xmlns:p14="http://schemas.microsoft.com/office/powerpoint/2010/main" val="1267693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approach is already bearing fruits. From a recent exit in MedTech to Karl </a:t>
            </a:r>
            <a:r>
              <a:rPr lang="en-US" dirty="0" err="1"/>
              <a:t>Störz</a:t>
            </a:r>
            <a:r>
              <a:rPr lang="en-US" dirty="0"/>
              <a:t>, to a significant financing round, to a number of grants, we are already seeing the fruits of this co-location and of our extensive ecosystem.</a:t>
            </a:r>
          </a:p>
        </p:txBody>
      </p:sp>
      <p:sp>
        <p:nvSpPr>
          <p:cNvPr id="4" name="Slide Number Placeholder 3"/>
          <p:cNvSpPr>
            <a:spLocks noGrp="1"/>
          </p:cNvSpPr>
          <p:nvPr>
            <p:ph type="sldNum" sz="quarter" idx="5"/>
          </p:nvPr>
        </p:nvSpPr>
        <p:spPr/>
        <p:txBody>
          <a:bodyPr/>
          <a:lstStyle/>
          <a:p>
            <a:fld id="{9C3B49CD-7E1B-C543-B23F-34FDB672E370}" type="slidenum">
              <a:rPr lang="en-US" smtClean="0"/>
              <a:t>10</a:t>
            </a:fld>
            <a:endParaRPr lang="en-US"/>
          </a:p>
        </p:txBody>
      </p:sp>
    </p:spTree>
    <p:extLst>
      <p:ext uri="{BB962C8B-B14F-4D97-AF65-F5344CB8AC3E}">
        <p14:creationId xmlns:p14="http://schemas.microsoft.com/office/powerpoint/2010/main" val="70505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LIHE is a community, and as such it is meant to provide value to all its members and stakeholders. </a:t>
            </a:r>
          </a:p>
          <a:p>
            <a:endParaRPr lang="en-US" dirty="0"/>
          </a:p>
          <a:p>
            <a:r>
              <a:rPr lang="en-US" dirty="0"/>
              <a:t>Innovators with bench-level prototypes will receive the support they need to develop robust MedTech startups. </a:t>
            </a:r>
          </a:p>
          <a:p>
            <a:endParaRPr lang="en-US" dirty="0"/>
          </a:p>
          <a:p>
            <a:r>
              <a:rPr lang="en-US" dirty="0"/>
              <a:t>These startups can reach out to our extensive network of partners (only a few shown) to help them in their scaling-up journey. Similarly, scale-ups can join LIHE to take advantage of our network and leverage it to support their growth. </a:t>
            </a:r>
          </a:p>
          <a:p>
            <a:endParaRPr lang="en-US" dirty="0"/>
          </a:p>
          <a:p>
            <a:r>
              <a:rPr lang="en-US" dirty="0"/>
              <a:t>Finally, scale-ups and/or more mature technologies can partner with the largest incumbents in MedTech. The latter will get value from a deeper research collaboration with KCL, and from having access to all technologies/startups coming through LIHE, as well as being very connected to the London MedTech ecosystem. </a:t>
            </a:r>
          </a:p>
          <a:p>
            <a:endParaRPr lang="en-US" dirty="0"/>
          </a:p>
        </p:txBody>
      </p:sp>
      <p:sp>
        <p:nvSpPr>
          <p:cNvPr id="4" name="Slide Number Placeholder 3"/>
          <p:cNvSpPr>
            <a:spLocks noGrp="1"/>
          </p:cNvSpPr>
          <p:nvPr>
            <p:ph type="sldNum" sz="quarter" idx="5"/>
          </p:nvPr>
        </p:nvSpPr>
        <p:spPr/>
        <p:txBody>
          <a:bodyPr/>
          <a:lstStyle/>
          <a:p>
            <a:fld id="{9C3B49CD-7E1B-C543-B23F-34FDB672E370}" type="slidenum">
              <a:rPr lang="en-US" smtClean="0"/>
              <a:t>11</a:t>
            </a:fld>
            <a:endParaRPr lang="en-US"/>
          </a:p>
        </p:txBody>
      </p:sp>
    </p:spTree>
    <p:extLst>
      <p:ext uri="{BB962C8B-B14F-4D97-AF65-F5344CB8AC3E}">
        <p14:creationId xmlns:p14="http://schemas.microsoft.com/office/powerpoint/2010/main" val="202072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12</a:t>
            </a:fld>
            <a:endParaRPr lang="en-US"/>
          </a:p>
        </p:txBody>
      </p:sp>
    </p:spTree>
    <p:extLst>
      <p:ext uri="{BB962C8B-B14F-4D97-AF65-F5344CB8AC3E}">
        <p14:creationId xmlns:p14="http://schemas.microsoft.com/office/powerpoint/2010/main" val="42684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13</a:t>
            </a:fld>
            <a:endParaRPr lang="en-US"/>
          </a:p>
        </p:txBody>
      </p:sp>
    </p:spTree>
    <p:extLst>
      <p:ext uri="{BB962C8B-B14F-4D97-AF65-F5344CB8AC3E}">
        <p14:creationId xmlns:p14="http://schemas.microsoft.com/office/powerpoint/2010/main" val="1969924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14</a:t>
            </a:fld>
            <a:endParaRPr lang="en-US"/>
          </a:p>
        </p:txBody>
      </p:sp>
    </p:spTree>
    <p:extLst>
      <p:ext uri="{BB962C8B-B14F-4D97-AF65-F5344CB8AC3E}">
        <p14:creationId xmlns:p14="http://schemas.microsoft.com/office/powerpoint/2010/main" val="2632456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15</a:t>
            </a:fld>
            <a:endParaRPr lang="en-US"/>
          </a:p>
        </p:txBody>
      </p:sp>
    </p:spTree>
    <p:extLst>
      <p:ext uri="{BB962C8B-B14F-4D97-AF65-F5344CB8AC3E}">
        <p14:creationId xmlns:p14="http://schemas.microsoft.com/office/powerpoint/2010/main" val="886644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itself has been designed to foster collaboration. </a:t>
            </a:r>
          </a:p>
          <a:p>
            <a:endParaRPr lang="en-US" dirty="0"/>
          </a:p>
          <a:p>
            <a:r>
              <a:rPr lang="en-US" dirty="0"/>
              <a:t>Starting from the ground floor, the LIHE team, including experts of RA/QA, market access, commercialization etc. will support all other activities in the building. The lecture theatres will ensure training and industry events take place in a space dedicated to MedTech, where exchange of ideas and knowledge should happen naturally</a:t>
            </a:r>
          </a:p>
        </p:txBody>
      </p:sp>
      <p:sp>
        <p:nvSpPr>
          <p:cNvPr id="4" name="Slide Number Placeholder 3"/>
          <p:cNvSpPr>
            <a:spLocks noGrp="1"/>
          </p:cNvSpPr>
          <p:nvPr>
            <p:ph type="sldNum" sz="quarter" idx="5"/>
          </p:nvPr>
        </p:nvSpPr>
        <p:spPr/>
        <p:txBody>
          <a:bodyPr/>
          <a:lstStyle/>
          <a:p>
            <a:fld id="{9C3B49CD-7E1B-C543-B23F-34FDB672E370}" type="slidenum">
              <a:rPr lang="en-US" smtClean="0"/>
              <a:t>16</a:t>
            </a:fld>
            <a:endParaRPr lang="en-US"/>
          </a:p>
        </p:txBody>
      </p:sp>
    </p:spTree>
    <p:extLst>
      <p:ext uri="{BB962C8B-B14F-4D97-AF65-F5344CB8AC3E}">
        <p14:creationId xmlns:p14="http://schemas.microsoft.com/office/powerpoint/2010/main" val="3496820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few months of the building opening we have hosted over 160 events, all dedicated to strengthening our ecosystem and driving impact. </a:t>
            </a:r>
          </a:p>
          <a:p>
            <a:endParaRPr lang="en-US" dirty="0"/>
          </a:p>
          <a:p>
            <a:r>
              <a:rPr lang="en-US" dirty="0"/>
              <a:t>We currently host the NVIDIA series of meetups in </a:t>
            </a:r>
            <a:r>
              <a:rPr lang="en-US" dirty="0" err="1"/>
              <a:t>GenAI</a:t>
            </a:r>
            <a:r>
              <a:rPr lang="en-US" dirty="0"/>
              <a:t> for Healthcare. We host the SEHTA industry awards. We host the KHP “Surgical Challenges” clinical and scientific education </a:t>
            </a:r>
            <a:r>
              <a:rPr lang="en-US" dirty="0" err="1"/>
              <a:t>programme</a:t>
            </a:r>
            <a:r>
              <a:rPr lang="en-US" dirty="0"/>
              <a:t>. We host the investor mixers of the </a:t>
            </a:r>
            <a:r>
              <a:rPr lang="en-US" dirty="0" err="1"/>
              <a:t>BioCapital</a:t>
            </a:r>
            <a:r>
              <a:rPr lang="en-US" dirty="0"/>
              <a:t> Network, introducing select startups. And we have hosted the RAENG Diversity Impact </a:t>
            </a:r>
            <a:r>
              <a:rPr lang="en-US" dirty="0" err="1"/>
              <a:t>Programme</a:t>
            </a:r>
            <a:r>
              <a:rPr lang="en-US" dirty="0"/>
              <a:t>.</a:t>
            </a:r>
          </a:p>
        </p:txBody>
      </p:sp>
      <p:sp>
        <p:nvSpPr>
          <p:cNvPr id="4" name="Slide Number Placeholder 3"/>
          <p:cNvSpPr>
            <a:spLocks noGrp="1"/>
          </p:cNvSpPr>
          <p:nvPr>
            <p:ph type="sldNum" sz="quarter" idx="5"/>
          </p:nvPr>
        </p:nvSpPr>
        <p:spPr/>
        <p:txBody>
          <a:bodyPr/>
          <a:lstStyle/>
          <a:p>
            <a:fld id="{9C3B49CD-7E1B-C543-B23F-34FDB672E370}" type="slidenum">
              <a:rPr lang="en-US" smtClean="0"/>
              <a:t>17</a:t>
            </a:fld>
            <a:endParaRPr lang="en-US"/>
          </a:p>
        </p:txBody>
      </p:sp>
    </p:spTree>
    <p:extLst>
      <p:ext uri="{BB962C8B-B14F-4D97-AF65-F5344CB8AC3E}">
        <p14:creationId xmlns:p14="http://schemas.microsoft.com/office/powerpoint/2010/main" val="2171320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these components work seamlessly together, we will be able to make some bold statements about LIHE that will be validated.</a:t>
            </a:r>
          </a:p>
          <a:p>
            <a:endParaRPr lang="en-US"/>
          </a:p>
          <a:p>
            <a:r>
              <a:rPr lang="en-US"/>
              <a:t>First and foremost, LIHE is dedicated to </a:t>
            </a:r>
            <a:r>
              <a:rPr lang="en-US" u="sng"/>
              <a:t>medical device translation</a:t>
            </a:r>
            <a:r>
              <a:rPr lang="en-US" u="none"/>
              <a:t>. Contrary to most other accelerators, including deep-tech ones, LIHE is entirely dedicated to MedTech (and this excludes </a:t>
            </a:r>
            <a:r>
              <a:rPr lang="en-US" u="none" err="1"/>
              <a:t>BioTech</a:t>
            </a:r>
            <a:r>
              <a:rPr lang="en-US" u="none"/>
              <a:t>), and this sets it apart from all the other efforts in London/UK/EU. Crucially, we are a not-for-profit, and our work and costs are to support and expand LIHE’s work.</a:t>
            </a:r>
          </a:p>
          <a:p>
            <a:endParaRPr lang="en-US" u="none"/>
          </a:p>
          <a:p>
            <a:r>
              <a:rPr lang="en-US"/>
              <a:t>Secondly, the acceleration program is structured to provide fit-for-purpose tools (QMS/Regulatory/Clinical Roadmap), which are not provided directly by any other accelerators. This is because providing such tools requires significant support and guidance.</a:t>
            </a:r>
          </a:p>
          <a:p>
            <a:endParaRPr lang="en-US"/>
          </a:p>
          <a:p>
            <a:r>
              <a:rPr lang="en-US"/>
              <a:t>So, thirdly, our experts will work closely with startups and spinouts to provide strategic support, as well as hands-on guidance and support. Importantly, there will be periodic review of progress on the use of the tools (i.e. is the QMS being populated and is it moving the company closer to filing for reg approval?). This progress review is sorely lacking in other </a:t>
            </a:r>
            <a:r>
              <a:rPr lang="en-US" err="1"/>
              <a:t>programmes</a:t>
            </a:r>
            <a:r>
              <a:rPr lang="en-US"/>
              <a:t> offering support of startups. The hope is that such periodic review will embed good MedTech practices into the startups to become professional MedTech companies.</a:t>
            </a:r>
          </a:p>
          <a:p>
            <a:endParaRPr lang="en-US"/>
          </a:p>
          <a:p>
            <a:r>
              <a:rPr lang="en-US"/>
              <a:t>Fourthly, LIHE is uniquely collocated within a hospital campus. Such proximity to clinicians (and through events organized at LIHE) will facilitate the understanding by the startups of the end-user needs, so crucial to new device adoption. Through KHP, there will be a very extensive network of interested clinicians, who companies can collaborate with under relevant research agreements/grants.</a:t>
            </a:r>
          </a:p>
          <a:p>
            <a:endParaRPr lang="en-US"/>
          </a:p>
          <a:p>
            <a:r>
              <a:rPr lang="en-US"/>
              <a:t>Finally, startups can have access to our research facilities and resources, including clinical data, where applicable. Again, this will be under ethics approval and may require a research agreement to be in place between the startup and KCL/GSTT.</a:t>
            </a:r>
          </a:p>
          <a:p>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18</a:t>
            </a:fld>
            <a:endParaRPr lang="en-US"/>
          </a:p>
        </p:txBody>
      </p:sp>
    </p:spTree>
    <p:extLst>
      <p:ext uri="{BB962C8B-B14F-4D97-AF65-F5344CB8AC3E}">
        <p14:creationId xmlns:p14="http://schemas.microsoft.com/office/powerpoint/2010/main" val="143112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19</a:t>
            </a:fld>
            <a:endParaRPr lang="en-US"/>
          </a:p>
        </p:txBody>
      </p:sp>
    </p:spTree>
    <p:extLst>
      <p:ext uri="{BB962C8B-B14F-4D97-AF65-F5344CB8AC3E}">
        <p14:creationId xmlns:p14="http://schemas.microsoft.com/office/powerpoint/2010/main" val="246031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an inordinate challenge to introduce any new innovation in healthcare. </a:t>
            </a:r>
          </a:p>
          <a:p>
            <a:endParaRPr lang="en-US"/>
          </a:p>
          <a:p>
            <a:r>
              <a:rPr lang="en-US"/>
              <a:t>To make any MedTech innovation a clinical and commercial success, a multitude of elements must be considered at the outset. </a:t>
            </a:r>
          </a:p>
          <a:p>
            <a:endParaRPr lang="en-US"/>
          </a:p>
          <a:p>
            <a:pPr marL="171450" indent="-171450">
              <a:buFont typeface="Arial" panose="020B0604020202020204" pitchFamily="34" charset="0"/>
              <a:buChar char="•"/>
            </a:pPr>
            <a:r>
              <a:rPr lang="en-US"/>
              <a:t>First and foremost, it has to be cutting edge to be pushing boundaries, and absolutely have real clinical value</a:t>
            </a:r>
          </a:p>
          <a:p>
            <a:pPr marL="171450" indent="-171450">
              <a:buFont typeface="Arial" panose="020B0604020202020204" pitchFamily="34" charset="0"/>
              <a:buChar char="•"/>
            </a:pPr>
            <a:r>
              <a:rPr lang="en-US"/>
              <a:t>Secondly, there has to be a realistic, and scalable business model to attract investment (is the opportunity big enough?), a clear, or at least clearly understood, route to market, and also an understanding of the regulatory pathways, as well as industry trends and appetites (e.g. all investment in TB disappeared overnight when Covid struck)</a:t>
            </a:r>
          </a:p>
          <a:p>
            <a:pPr marL="171450" indent="-171450">
              <a:buFont typeface="Arial" panose="020B0604020202020204" pitchFamily="34" charset="0"/>
              <a:buChar char="•"/>
            </a:pPr>
            <a:r>
              <a:rPr lang="en-US"/>
              <a:t>Thirdly, it has to take into consideration the operational and financial impact the innovation will have on stretched financial systems, burned out hospital staff, and, last but not least, on the patients themselves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This is on top of having to develop skills in finance, IP operations, HR and governance.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Each one of these challenges is unique, and it requires unique skillsets in a variety of functions. However, this is often expected to be fully understood, mapped out and executed on by the small number of founders.</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academic founders, this journey can appear as very daunting.</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C3B49CD-7E1B-C543-B23F-34FDB672E370}" type="slidenum">
              <a:rPr lang="en-US" smtClean="0"/>
              <a:t>2</a:t>
            </a:fld>
            <a:endParaRPr lang="en-US"/>
          </a:p>
        </p:txBody>
      </p:sp>
    </p:spTree>
    <p:extLst>
      <p:ext uri="{BB962C8B-B14F-4D97-AF65-F5344CB8AC3E}">
        <p14:creationId xmlns:p14="http://schemas.microsoft.com/office/powerpoint/2010/main" val="263245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simplified manner are shown the critical elements for the successful commercial release of a new device.</a:t>
            </a:r>
          </a:p>
          <a:p>
            <a:endParaRPr lang="en-US" dirty="0"/>
          </a:p>
          <a:p>
            <a:r>
              <a:rPr lang="en-US" dirty="0"/>
              <a:t>Note that conception to prototyping and most of the development are just the beginning. To have any chance of success, a MedTech company has to deliver on a number of interconnected threads. Note also the fact that the company gets paid for its work in real terms (i.e. there is reimbursement for the use of their tech) almost at the end of the process, and after almost the entirety of investment in the millions required has been expended (shown by the black vectors at the bottom of the screen)</a:t>
            </a:r>
          </a:p>
          <a:p>
            <a:endParaRPr lang="en-US" dirty="0"/>
          </a:p>
          <a:p>
            <a:r>
              <a:rPr lang="en-US" dirty="0"/>
              <a:t>This process takes on average more than 7 years, and usually over 10 years. </a:t>
            </a:r>
          </a:p>
          <a:p>
            <a:endParaRPr lang="en-US" dirty="0"/>
          </a:p>
          <a:p>
            <a:r>
              <a:rPr lang="en-US" dirty="0"/>
              <a:t>Source: FUS Foundation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C3B49CD-7E1B-C543-B23F-34FDB672E370}" type="slidenum">
              <a:rPr lang="en-US" smtClean="0"/>
              <a:t>3</a:t>
            </a:fld>
            <a:endParaRPr lang="en-US"/>
          </a:p>
        </p:txBody>
      </p:sp>
    </p:spTree>
    <p:extLst>
      <p:ext uri="{BB962C8B-B14F-4D97-AF65-F5344CB8AC3E}">
        <p14:creationId xmlns:p14="http://schemas.microsoft.com/office/powerpoint/2010/main" val="273694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is the outcome. The numbers speak for themselves</a:t>
            </a:r>
          </a:p>
        </p:txBody>
      </p:sp>
      <p:sp>
        <p:nvSpPr>
          <p:cNvPr id="4" name="Slide Number Placeholder 3"/>
          <p:cNvSpPr>
            <a:spLocks noGrp="1"/>
          </p:cNvSpPr>
          <p:nvPr>
            <p:ph type="sldNum" sz="quarter" idx="5"/>
          </p:nvPr>
        </p:nvSpPr>
        <p:spPr/>
        <p:txBody>
          <a:bodyPr/>
          <a:lstStyle/>
          <a:p>
            <a:fld id="{9C3B49CD-7E1B-C543-B23F-34FDB672E370}" type="slidenum">
              <a:rPr lang="en-US" smtClean="0"/>
              <a:t>4</a:t>
            </a:fld>
            <a:endParaRPr lang="en-US"/>
          </a:p>
        </p:txBody>
      </p:sp>
    </p:spTree>
    <p:extLst>
      <p:ext uri="{BB962C8B-B14F-4D97-AF65-F5344CB8AC3E}">
        <p14:creationId xmlns:p14="http://schemas.microsoft.com/office/powerpoint/2010/main" val="367399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it is such a challenge, how do established MedTech companies do this repeatedly?</a:t>
            </a:r>
          </a:p>
          <a:p>
            <a:endParaRPr lang="en-US"/>
          </a:p>
          <a:p>
            <a:r>
              <a:rPr lang="en-US"/>
              <a:t>The answer is, they have the critical elements of the process, i.e. Quality and Regulatory, Market Access </a:t>
            </a:r>
            <a:r>
              <a:rPr lang="en-US" err="1"/>
              <a:t>etc</a:t>
            </a:r>
            <a:r>
              <a:rPr lang="en-US"/>
              <a:t> as verticals serving their product lines. </a:t>
            </a:r>
          </a:p>
          <a:p>
            <a:endParaRPr lang="en-US"/>
          </a:p>
          <a:p>
            <a:r>
              <a:rPr lang="en-US"/>
              <a:t>Here is a version of the </a:t>
            </a:r>
            <a:r>
              <a:rPr lang="en-US" err="1"/>
              <a:t>MedTronic</a:t>
            </a:r>
            <a:r>
              <a:rPr lang="en-US"/>
              <a:t> Org Chart </a:t>
            </a:r>
            <a:r>
              <a:rPr lang="en-US" err="1"/>
              <a:t>fro</a:t>
            </a:r>
            <a:r>
              <a:rPr lang="en-US"/>
              <a:t> 2015-2016. You can see that Quality Assurance is a separate vertical, and so is Med/Reg/Scientific affairs, basically Regulatory and Market Access, as a separate vertical. Note that these are at the board level of the company, and they are critical to the release of any new product (and maintenance of existing ones) as released by each business line.</a:t>
            </a:r>
          </a:p>
          <a:p>
            <a:endParaRPr lang="en-US"/>
          </a:p>
          <a:p>
            <a:r>
              <a:rPr lang="en-US"/>
              <a:t>In effect, the release of new medical device to market requires a robust, rigorous approach that is driven for RA/QA/Market access from the top, and permeates all other effort. </a:t>
            </a:r>
          </a:p>
        </p:txBody>
      </p:sp>
      <p:sp>
        <p:nvSpPr>
          <p:cNvPr id="4" name="Slide Number Placeholder 3"/>
          <p:cNvSpPr>
            <a:spLocks noGrp="1"/>
          </p:cNvSpPr>
          <p:nvPr>
            <p:ph type="sldNum" sz="quarter" idx="5"/>
          </p:nvPr>
        </p:nvSpPr>
        <p:spPr/>
        <p:txBody>
          <a:bodyPr/>
          <a:lstStyle/>
          <a:p>
            <a:fld id="{9C3B49CD-7E1B-C543-B23F-34FDB672E370}" type="slidenum">
              <a:rPr lang="en-US" smtClean="0"/>
              <a:t>5</a:t>
            </a:fld>
            <a:endParaRPr lang="en-US"/>
          </a:p>
        </p:txBody>
      </p:sp>
    </p:spTree>
    <p:extLst>
      <p:ext uri="{BB962C8B-B14F-4D97-AF65-F5344CB8AC3E}">
        <p14:creationId xmlns:p14="http://schemas.microsoft.com/office/powerpoint/2010/main" val="84021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they implement a New Product Introduction (NPI) process to bring all this expertise together. </a:t>
            </a:r>
          </a:p>
          <a:p>
            <a:endParaRPr lang="en-US"/>
          </a:p>
          <a:p>
            <a:r>
              <a:rPr lang="en-US"/>
              <a:t>A</a:t>
            </a:r>
            <a:r>
              <a:rPr lang="en-US" dirty="0"/>
              <a:t> typical NPI for medical devices</a:t>
            </a:r>
            <a:r>
              <a:rPr lang="en-US"/>
              <a:t> is shown here. You can think of this as a cookie cutter approach for releasing medical devices to the market if the corporate structures are in place.</a:t>
            </a:r>
          </a:p>
          <a:p>
            <a:endParaRPr lang="en-US"/>
          </a:p>
          <a:p>
            <a:r>
              <a:rPr lang="en-US"/>
              <a:t>We will have most of the necessary expertise in LIHE to implement a NPI process. All the areas I am highlighting are covered, to some degree, by our experts. We will then create a stage-gate approach to how we move companies from their starting point at joining to their next inflection point, which we will work out in collaboration with the company. </a:t>
            </a:r>
          </a:p>
          <a:p>
            <a:endParaRPr lang="en-US"/>
          </a:p>
          <a:p>
            <a:r>
              <a:rPr lang="en-US"/>
              <a:t>Hence, LIHE will become a </a:t>
            </a:r>
            <a:r>
              <a:rPr lang="en-US" err="1"/>
              <a:t>medtech</a:t>
            </a:r>
            <a:r>
              <a:rPr lang="en-US"/>
              <a:t> company builder. It is a venture studio more than an accelerator, and one that is fully dedicated to </a:t>
            </a:r>
            <a:r>
              <a:rPr lang="en-US" err="1"/>
              <a:t>medtech</a:t>
            </a:r>
            <a:r>
              <a:rPr lang="en-US"/>
              <a:t>.</a:t>
            </a:r>
            <a:endParaRPr lang="en-US" dirty="0"/>
          </a:p>
        </p:txBody>
      </p:sp>
      <p:sp>
        <p:nvSpPr>
          <p:cNvPr id="4" name="Slide Number Placeholder 3"/>
          <p:cNvSpPr>
            <a:spLocks noGrp="1"/>
          </p:cNvSpPr>
          <p:nvPr>
            <p:ph type="sldNum" sz="quarter" idx="5"/>
          </p:nvPr>
        </p:nvSpPr>
        <p:spPr/>
        <p:txBody>
          <a:bodyPr/>
          <a:lstStyle/>
          <a:p>
            <a:fld id="{9C3B49CD-7E1B-C543-B23F-34FDB672E370}" type="slidenum">
              <a:rPr lang="en-US" smtClean="0"/>
              <a:t>6</a:t>
            </a:fld>
            <a:endParaRPr lang="en-US"/>
          </a:p>
        </p:txBody>
      </p:sp>
    </p:spTree>
    <p:extLst>
      <p:ext uri="{BB962C8B-B14F-4D97-AF65-F5344CB8AC3E}">
        <p14:creationId xmlns:p14="http://schemas.microsoft.com/office/powerpoint/2010/main" val="788206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want LIHE to become is a National Asset.</a:t>
            </a:r>
          </a:p>
        </p:txBody>
      </p:sp>
      <p:sp>
        <p:nvSpPr>
          <p:cNvPr id="4" name="Slide Number Placeholder 3"/>
          <p:cNvSpPr>
            <a:spLocks noGrp="1"/>
          </p:cNvSpPr>
          <p:nvPr>
            <p:ph type="sldNum" sz="quarter" idx="5"/>
          </p:nvPr>
        </p:nvSpPr>
        <p:spPr/>
        <p:txBody>
          <a:bodyPr/>
          <a:lstStyle/>
          <a:p>
            <a:fld id="{9C3B49CD-7E1B-C543-B23F-34FDB672E370}" type="slidenum">
              <a:rPr lang="en-US" smtClean="0"/>
              <a:t>7</a:t>
            </a:fld>
            <a:endParaRPr lang="en-US"/>
          </a:p>
        </p:txBody>
      </p:sp>
    </p:spTree>
    <p:extLst>
      <p:ext uri="{BB962C8B-B14F-4D97-AF65-F5344CB8AC3E}">
        <p14:creationId xmlns:p14="http://schemas.microsoft.com/office/powerpoint/2010/main" val="293905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uniquely feasible due to the ecosystem surrounding LIHE. The resources available to the BMEIS school in terms of support infrastructure, the links with KHP, NICE and MHRA we hold, our extensive network of funders (for- and not-for-profits) and industry partners, and our ability to source and accelerate ventures, all come together at LIHE seamlessly.</a:t>
            </a:r>
          </a:p>
        </p:txBody>
      </p:sp>
      <p:sp>
        <p:nvSpPr>
          <p:cNvPr id="4" name="Slide Number Placeholder 3"/>
          <p:cNvSpPr>
            <a:spLocks noGrp="1"/>
          </p:cNvSpPr>
          <p:nvPr>
            <p:ph type="sldNum" sz="quarter" idx="5"/>
          </p:nvPr>
        </p:nvSpPr>
        <p:spPr/>
        <p:txBody>
          <a:bodyPr/>
          <a:lstStyle/>
          <a:p>
            <a:fld id="{9C3B49CD-7E1B-C543-B23F-34FDB672E370}" type="slidenum">
              <a:rPr lang="en-US" smtClean="0"/>
              <a:t>8</a:t>
            </a:fld>
            <a:endParaRPr lang="en-US"/>
          </a:p>
        </p:txBody>
      </p:sp>
    </p:spTree>
    <p:extLst>
      <p:ext uri="{BB962C8B-B14F-4D97-AF65-F5344CB8AC3E}">
        <p14:creationId xmlns:p14="http://schemas.microsoft.com/office/powerpoint/2010/main" val="67403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more detail, here are the main contributors to LIHE’s strategic acceleration </a:t>
            </a:r>
            <a:r>
              <a:rPr lang="en-US" dirty="0" err="1"/>
              <a:t>programmes</a:t>
            </a:r>
            <a:r>
              <a:rPr lang="en-US" dirty="0"/>
              <a:t> in terms of resources and infrastructure. (READ OUT EACH ONE AND EXPLAIN VALUE OF EACH)</a:t>
            </a:r>
          </a:p>
          <a:p>
            <a:endParaRPr lang="en-US" dirty="0"/>
          </a:p>
        </p:txBody>
      </p:sp>
      <p:sp>
        <p:nvSpPr>
          <p:cNvPr id="4" name="Slide Number Placeholder 3"/>
          <p:cNvSpPr>
            <a:spLocks noGrp="1"/>
          </p:cNvSpPr>
          <p:nvPr>
            <p:ph type="sldNum" sz="quarter" idx="5"/>
          </p:nvPr>
        </p:nvSpPr>
        <p:spPr/>
        <p:txBody>
          <a:bodyPr/>
          <a:lstStyle/>
          <a:p>
            <a:fld id="{9C3B49CD-7E1B-C543-B23F-34FDB672E370}" type="slidenum">
              <a:rPr lang="en-US" smtClean="0"/>
              <a:t>9</a:t>
            </a:fld>
            <a:endParaRPr lang="en-US"/>
          </a:p>
        </p:txBody>
      </p:sp>
    </p:spTree>
    <p:extLst>
      <p:ext uri="{BB962C8B-B14F-4D97-AF65-F5344CB8AC3E}">
        <p14:creationId xmlns:p14="http://schemas.microsoft.com/office/powerpoint/2010/main" val="3572806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mac1/Desktop/KCL%20LOGO%20WO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UK Cover slide">
    <p:bg>
      <p:bgPr>
        <a:solidFill>
          <a:srgbClr val="CDD7D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5DBA87-7AB9-4144-A17F-43A9C30380F1}"/>
              </a:ext>
            </a:extLst>
          </p:cNvPr>
          <p:cNvGrpSpPr/>
          <p:nvPr userDrawn="1"/>
        </p:nvGrpSpPr>
        <p:grpSpPr>
          <a:xfrm>
            <a:off x="2744511" y="869793"/>
            <a:ext cx="6692677" cy="5118415"/>
            <a:chOff x="1211282" y="869792"/>
            <a:chExt cx="6721435" cy="5118415"/>
          </a:xfrm>
        </p:grpSpPr>
        <p:sp>
          <p:nvSpPr>
            <p:cNvPr id="4" name="Rectangle 3">
              <a:extLst>
                <a:ext uri="{FF2B5EF4-FFF2-40B4-BE49-F238E27FC236}">
                  <a16:creationId xmlns:a16="http://schemas.microsoft.com/office/drawing/2014/main" id="{7ECAA9C9-0BE4-5F43-B408-44CF4ECDD428}"/>
                </a:ext>
              </a:extLst>
            </p:cNvPr>
            <p:cNvSpPr/>
            <p:nvPr userDrawn="1"/>
          </p:nvSpPr>
          <p:spPr>
            <a:xfrm>
              <a:off x="1211282" y="869792"/>
              <a:ext cx="6721435" cy="5118415"/>
            </a:xfrm>
            <a:prstGeom prst="rect">
              <a:avLst/>
            </a:prstGeom>
            <a:solidFill>
              <a:srgbClr val="E223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2"/>
            </a:p>
          </p:txBody>
        </p:sp>
        <p:pic>
          <p:nvPicPr>
            <p:cNvPr id="5" name="KCL-LOGO-INTERNATIONAL.png">
              <a:extLst>
                <a:ext uri="{FF2B5EF4-FFF2-40B4-BE49-F238E27FC236}">
                  <a16:creationId xmlns:a16="http://schemas.microsoft.com/office/drawing/2014/main" id="{B036F538-478A-B641-903C-F7985F6DF1D7}"/>
                </a:ext>
              </a:extLst>
            </p:cNvPr>
            <p:cNvPicPr>
              <a:picLocks noChangeAspect="1"/>
            </p:cNvPicPr>
            <p:nvPr/>
          </p:nvPicPr>
          <p:blipFill>
            <a:blip r:embed="rId2" r:link="rId3" cstate="screen">
              <a:extLst>
                <a:ext uri="{28A0092B-C50C-407E-A947-70E740481C1C}">
                  <a14:useLocalDpi xmlns:a14="http://schemas.microsoft.com/office/drawing/2010/main"/>
                </a:ext>
              </a:extLst>
            </a:blip>
            <a:stretch>
              <a:fillRect/>
            </a:stretch>
          </p:blipFill>
          <p:spPr>
            <a:xfrm>
              <a:off x="2024655" y="1671090"/>
              <a:ext cx="5127602" cy="3554053"/>
            </a:xfrm>
            <a:prstGeom prst="rect">
              <a:avLst/>
            </a:prstGeom>
          </p:spPr>
        </p:pic>
      </p:grpSp>
    </p:spTree>
    <p:extLst>
      <p:ext uri="{BB962C8B-B14F-4D97-AF65-F5344CB8AC3E}">
        <p14:creationId xmlns:p14="http://schemas.microsoft.com/office/powerpoint/2010/main" val="25288949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bullets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KingsBureauGrot ThreeSeven" panose="02000506040000020004" pitchFamily="2" charset="0"/>
              </a:defRPr>
            </a:lvl1pPr>
          </a:lstStyle>
          <a:p>
            <a:r>
              <a:rPr lang="en-GB"/>
              <a:t>Click to edit Master title style</a:t>
            </a:r>
            <a:endParaRPr lang="en-US"/>
          </a:p>
        </p:txBody>
      </p:sp>
      <p:sp>
        <p:nvSpPr>
          <p:cNvPr id="3" name="Content Placeholder 2"/>
          <p:cNvSpPr>
            <a:spLocks noGrp="1"/>
          </p:cNvSpPr>
          <p:nvPr>
            <p:ph idx="1" hasCustomPrompt="1"/>
          </p:nvPr>
        </p:nvSpPr>
        <p:spPr/>
        <p:txBody>
          <a:bodyPr>
            <a:normAutofit/>
          </a:bodyPr>
          <a:lstStyle>
            <a:lvl1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5pPr>
            <a:lvl6pPr marL="2286000" indent="0">
              <a:buNone/>
              <a:defRPr/>
            </a:lvl6pPr>
          </a:lstStyle>
          <a:p>
            <a:r>
              <a:rPr lang="en-US"/>
              <a:t>First level bullet point (indent x0)</a:t>
            </a:r>
          </a:p>
          <a:p>
            <a:pPr lvl="3"/>
            <a:r>
              <a:rPr lang="en-US"/>
              <a:t>Second level bullet point (indent x1)</a:t>
            </a:r>
          </a:p>
          <a:p>
            <a:pPr lvl="4"/>
            <a:r>
              <a:rPr lang="en-US"/>
              <a:t>Third level bullet point (indent x2)</a:t>
            </a:r>
          </a:p>
          <a:p>
            <a:pPr lvl="1"/>
            <a:endParaRPr lang="en-US"/>
          </a:p>
        </p:txBody>
      </p:sp>
      <p:sp>
        <p:nvSpPr>
          <p:cNvPr id="4" name="Date Placeholder 3"/>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3712146-472C-B64F-8693-78F965C55193}" type="datetime1">
              <a:rPr lang="en-GB" smtClean="0"/>
              <a:t>08/11/2024</a:t>
            </a:fld>
            <a:endParaRPr lang="en-US"/>
          </a:p>
        </p:txBody>
      </p:sp>
      <p:sp>
        <p:nvSpPr>
          <p:cNvPr id="5" name="Footer Placeholder 4"/>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7" name="Straight Connector 6"/>
          <p:cNvCxnSpPr/>
          <p:nvPr/>
        </p:nvCxnSpPr>
        <p:spPr>
          <a:xfrm>
            <a:off x="480001" y="909220"/>
            <a:ext cx="112320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247274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lumns - text and bullet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KingsBureauGrot ThreeSeven" panose="02000506040000020004" pitchFamily="2" charset="0"/>
              </a:defRPr>
            </a:lvl1pPr>
          </a:lstStyle>
          <a:p>
            <a:r>
              <a:rPr lang="en-US"/>
              <a:t>Two columns – text and bullets</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sz="2000" b="1" i="0">
                <a:solidFill>
                  <a:srgbClr val="0A2D50"/>
                </a:solidFill>
                <a:latin typeface="KingsBureauGrot ThreeSeven" panose="02000506040000020004" pitchFamily="2" charset="0"/>
                <a:cs typeface="KingsBureauGrot ThreeSeven" panose="02000506040000020004" pitchFamily="2" charset="0"/>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pPr marL="0" indent="0">
              <a:buNone/>
            </a:pPr>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a:p>
            <a:endParaRPr lang="en-US"/>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buNone/>
              <a:defRPr sz="2000" b="1" i="0">
                <a:solidFill>
                  <a:srgbClr val="0A2D50"/>
                </a:solidFill>
                <a:latin typeface="KingsBureauGrot ThreeSeven" panose="02000506040000020004" pitchFamily="2" charset="0"/>
                <a:cs typeface="KingsBureauGrot ThreeSeven" panose="02000506040000020004" pitchFamily="2" charset="0"/>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72533-C37C-1744-A73E-0D82A39970C5}"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5421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s - bullets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KingsBureauGrot ThreeSeven" panose="02000506040000020004" pitchFamily="2" charset="0"/>
              </a:defRPr>
            </a:lvl1pPr>
          </a:lstStyle>
          <a:p>
            <a:r>
              <a:rPr lang="en-GB"/>
              <a:t>Two columns – bullets only</a:t>
            </a:r>
            <a:endParaRPr lang="en-US"/>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pPr lvl="0"/>
            <a:endParaRPr lang="en-US"/>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buNone/>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DAD35B-E8DC-834B-B424-171761C8C80F}"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5075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 text/bullets and image - alt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KingsBureauGrot ThreeSeven" panose="02000506040000020004" pitchFamily="2" charset="0"/>
              </a:defRPr>
            </a:lvl1pPr>
          </a:lstStyle>
          <a:p>
            <a:r>
              <a:rPr lang="en-US"/>
              <a:t>Two columns – text/bullets and image – alt 1</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buNone/>
              <a:defRPr sz="2000" b="1" i="0">
                <a:solidFill>
                  <a:srgbClr val="0A2D50"/>
                </a:solidFill>
                <a:latin typeface="KingsBureauGrot ThreeSeven" panose="02000506040000020004" pitchFamily="2" charset="0"/>
                <a:cs typeface="KingsBureauGrot ThreeSeven" panose="02000506040000020004" pitchFamily="2" charset="0"/>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1991"/>
            </a:lvl4pPr>
            <a:lvl5pPr marL="806144" indent="-268715">
              <a:defRPr sz="1991"/>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7806FA-91D0-ED45-B914-25C9C9066C3C}"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hasCustomPrompt="1"/>
          </p:nvPr>
        </p:nvSpPr>
        <p:spPr>
          <a:xfrm>
            <a:off x="6335667" y="1089025"/>
            <a:ext cx="5376333" cy="4860925"/>
          </a:xfrm>
        </p:spPr>
        <p:txBody>
          <a:bodyPr/>
          <a:lstStyle>
            <a:lvl1pPr>
              <a:defRPr b="0" i="0">
                <a:latin typeface="Kings Caslon Text" panose="02000503000000020003" pitchFamily="2" charset="77"/>
              </a:defRPr>
            </a:lvl1p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22196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 text/bullets and image – alt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KingsBureauGrot ThreeSeven" panose="02000506040000020004" pitchFamily="2" charset="0"/>
              </a:defRPr>
            </a:lvl1pPr>
          </a:lstStyle>
          <a:p>
            <a:r>
              <a:rPr lang="en-US"/>
              <a:t>Two columns – text/bullets and image – alt 2</a:t>
            </a:r>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buNone/>
              <a:defRPr sz="2000" b="1" i="0">
                <a:solidFill>
                  <a:srgbClr val="0A2D50"/>
                </a:solidFill>
                <a:latin typeface="KingsBureauGrot ThreeSeven" panose="02000506040000020004" pitchFamily="2" charset="0"/>
                <a:cs typeface="KingsBureauGrot ThreeSeven" panose="02000506040000020004" pitchFamily="2" charset="0"/>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r>
              <a:rPr lang="en-US"/>
              <a:t>First line of text/heading/intro would go here, remove bullet (indent x0)</a:t>
            </a:r>
          </a:p>
          <a:p>
            <a:pPr lvl="1"/>
            <a:r>
              <a:rPr lang="en-US"/>
              <a:t>Second line of text would go here (remove bullet, indent x1)</a:t>
            </a:r>
          </a:p>
          <a:p>
            <a:pPr lvl="2"/>
            <a:r>
              <a:rPr lang="en-US"/>
              <a:t>First level bullet point (indent x2)</a:t>
            </a:r>
          </a:p>
          <a:p>
            <a:pPr lvl="3"/>
            <a:r>
              <a:rPr lang="en-US"/>
              <a:t>Second level bullet point (indent x3)</a:t>
            </a:r>
          </a:p>
          <a:p>
            <a:pPr lvl="4"/>
            <a:r>
              <a:rPr lang="en-US"/>
              <a:t>Third level bullet point (indent x4)</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9FC62B2-4B21-4B4A-BDE5-79B388048EE3}"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hasCustomPrompt="1"/>
          </p:nvPr>
        </p:nvSpPr>
        <p:spPr>
          <a:xfrm>
            <a:off x="480001" y="1088356"/>
            <a:ext cx="5376333" cy="4860925"/>
          </a:xfrm>
        </p:spPr>
        <p:txBody>
          <a:bodyPr/>
          <a:lstStyle>
            <a:lvl1pPr>
              <a:defRPr b="0" i="0">
                <a:latin typeface="Kings Caslon Text" panose="02000503000000020003" pitchFamily="2" charset="77"/>
              </a:defRPr>
            </a:lvl1p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1938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 bullets and image – alt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KingsBureauGrot ThreeSeven" panose="02000506040000020004" pitchFamily="2" charset="0"/>
              </a:defRPr>
            </a:lvl1pPr>
          </a:lstStyle>
          <a:p>
            <a:r>
              <a:rPr lang="en-US"/>
              <a:t>Two columns – bullets and image – alt 1</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gn="l" defTabSz="457200" rtl="0" eaLnBrk="1" latinLnBrk="0" hangingPunct="1">
              <a:lnSpc>
                <a:spcPct val="120000"/>
              </a:lnSpc>
              <a:spcBef>
                <a:spcPts val="0"/>
              </a:spcBef>
              <a:buClr>
                <a:srgbClr val="0A2D50"/>
              </a:buClr>
              <a:buFont typeface="Arial"/>
              <a:buNone/>
              <a:defRPr lang="en-GB" sz="2000" b="0" i="0" kern="1200" dirty="0" smtClean="0">
                <a:solidFill>
                  <a:schemeClr val="tx1"/>
                </a:solidFill>
                <a:latin typeface="Kings Caslon Text" panose="02000503000000020003" pitchFamily="2" charset="77"/>
                <a:ea typeface="+mn-ea"/>
                <a:cs typeface="Kings Caslon Text" panose="02000503000000020003" pitchFamily="2" charset="77"/>
              </a:defRPr>
            </a:lvl1pPr>
            <a:lvl2pPr marL="0" indent="0">
              <a:buNone/>
              <a:defRPr sz="2000" b="0" i="0">
                <a:latin typeface="Kings Caslon Text" panose="02000503000000020003" pitchFamily="2" charset="77"/>
              </a:defRPr>
            </a:lvl2pPr>
            <a:lvl3pPr marL="268715" indent="-268715">
              <a:defRPr sz="2000" b="0" i="0">
                <a:latin typeface="Kings Caslon Text" panose="02000503000000020003" pitchFamily="2" charset="77"/>
              </a:defRPr>
            </a:lvl3pPr>
            <a:lvl4pPr marL="537429" indent="-268715">
              <a:defRPr sz="2000" b="0" i="0">
                <a:latin typeface="Kings Caslon Text" panose="02000503000000020003" pitchFamily="2" charset="77"/>
              </a:defRPr>
            </a:lvl4pPr>
            <a:lvl5pPr marL="806144" indent="-268715">
              <a:defRPr sz="2000" b="0" i="0">
                <a:latin typeface="Kings Caslon Text" panose="02000503000000020003" pitchFamily="2" charset="77"/>
              </a:defRPr>
            </a:lvl5pPr>
            <a:lvl6pPr>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pPr lvl="0"/>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F6D6919-AF37-3043-BAD0-F0E74FC33AE8}"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6335667" y="1089025"/>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16388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 bullets and image – alt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Two columns – bullets and image – alt 2</a:t>
            </a:r>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buFont typeface="Arial" panose="020B0604020202020204" pitchFamily="34" charset="0"/>
              <a:buNone/>
              <a:defRPr lang="en-US" sz="2000" b="0" i="0" kern="1200" dirty="0" smtClean="0">
                <a:solidFill>
                  <a:schemeClr val="tx1"/>
                </a:solidFill>
                <a:latin typeface="Kings Caslon Text" panose="02000503000000020003" pitchFamily="2" charset="77"/>
                <a:ea typeface="+mn-ea"/>
                <a:cs typeface="Kings Caslon Text" panose="02000503000000020003" pitchFamily="2" charset="77"/>
              </a:defRPr>
            </a:lvl1pPr>
            <a:lvl2pPr marL="342900" indent="-342900">
              <a:buFont typeface="Arial" panose="020B0604020202020204" pitchFamily="34" charset="0"/>
              <a:buChar char="•"/>
              <a:defRPr sz="2000" b="0" i="0">
                <a:latin typeface="Kings Caslon Text" panose="02000503000000020003" pitchFamily="2" charset="77"/>
              </a:defRPr>
            </a:lvl2pPr>
            <a:lvl3pPr marL="342900" indent="-342900">
              <a:buFont typeface="Arial" panose="020B0604020202020204" pitchFamily="34" charset="0"/>
              <a:buChar char="•"/>
              <a:defRPr sz="2000" b="0" i="0">
                <a:latin typeface="Kings Caslon Text" panose="02000503000000020003" pitchFamily="2" charset="77"/>
              </a:defRPr>
            </a:lvl3pPr>
            <a:lvl4pPr marL="268714" indent="0">
              <a:buFont typeface="Arial" panose="020B0604020202020204" pitchFamily="34" charset="0"/>
              <a:buNone/>
              <a:defRPr sz="2000" b="0" i="0">
                <a:latin typeface="Kings Caslon Text" panose="02000503000000020003" pitchFamily="2" charset="77"/>
              </a:defRPr>
            </a:lvl4pPr>
            <a:lvl5pPr marL="537429" indent="0">
              <a:buFont typeface="Arial" panose="020B0604020202020204" pitchFamily="34" charset="0"/>
              <a:buNone/>
              <a:defRPr sz="2000" b="0" i="0">
                <a:latin typeface="Kings Caslon Text" panose="02000503000000020003" pitchFamily="2" charset="77"/>
              </a:defRPr>
            </a:lvl5pPr>
            <a:lvl6pPr marL="2286000" indent="0">
              <a:buNone/>
              <a:defRPr sz="1792"/>
            </a:lvl6pPr>
            <a:lvl7pPr>
              <a:defRPr sz="1792"/>
            </a:lvl7pPr>
            <a:lvl8pPr>
              <a:defRPr sz="1792"/>
            </a:lvl8pPr>
            <a:lvl9pPr>
              <a:defRPr sz="1792"/>
            </a:lvl9pPr>
          </a:lstStyle>
          <a:p>
            <a:r>
              <a:rPr lang="en-US"/>
              <a:t>First level bullet point (indent x0)</a:t>
            </a:r>
          </a:p>
          <a:p>
            <a:pPr lvl="1"/>
            <a:r>
              <a:rPr lang="en-US"/>
              <a:t>Second level bullet point (indent x1)</a:t>
            </a:r>
          </a:p>
          <a:p>
            <a:pPr lvl="2"/>
            <a:r>
              <a:rPr lang="en-US"/>
              <a:t>Third level bullet point (indent x2)</a:t>
            </a:r>
          </a:p>
          <a:p>
            <a:pPr lvl="3"/>
            <a:r>
              <a:rPr lang="en-US"/>
              <a:t>Fourth level bullet point (indent x3)</a:t>
            </a:r>
          </a:p>
          <a:p>
            <a:pPr lvl="4"/>
            <a:r>
              <a:rPr lang="en-US"/>
              <a:t>Fifth level bullet point (indent x4)</a:t>
            </a:r>
          </a:p>
          <a:p>
            <a:endParaRPr lang="en-US"/>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02EF926-AB6E-0E4A-BB94-C51454085567}"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1" name="Picture Placeholder 10"/>
          <p:cNvSpPr>
            <a:spLocks noGrp="1"/>
          </p:cNvSpPr>
          <p:nvPr>
            <p:ph type="pic" sz="quarter" idx="13"/>
          </p:nvPr>
        </p:nvSpPr>
        <p:spPr>
          <a:xfrm>
            <a:off x="480001" y="1088356"/>
            <a:ext cx="5376333" cy="4860925"/>
          </a:xfrm>
        </p:spPr>
        <p:txBody>
          <a:bodyPr/>
          <a:lstStyle/>
          <a:p>
            <a:r>
              <a:rPr lang="en-GB"/>
              <a:t>Drag picture to placeholder or click icon to add</a:t>
            </a:r>
            <a:endParaRPr lang="en-US"/>
          </a:p>
        </p:txBody>
      </p:sp>
      <p:cxnSp>
        <p:nvCxnSpPr>
          <p:cNvPr id="12" name="Straight Connector 11"/>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4348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x1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Picture x1</a:t>
            </a:r>
          </a:p>
        </p:txBody>
      </p:sp>
      <p:sp>
        <p:nvSpPr>
          <p:cNvPr id="4" name="Date Placeholder 3"/>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5AA67DB-40AB-C74B-969C-45E7DB01398C}" type="datetime1">
              <a:rPr lang="en-GB" smtClean="0"/>
              <a:t>08/11/2024</a:t>
            </a:fld>
            <a:endParaRPr lang="en-US"/>
          </a:p>
        </p:txBody>
      </p:sp>
      <p:sp>
        <p:nvSpPr>
          <p:cNvPr id="5" name="Footer Placeholder 4"/>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cxnSp>
        <p:nvCxnSpPr>
          <p:cNvPr id="7" name="Straight Connector 6"/>
          <p:cNvCxnSpPr/>
          <p:nvPr/>
        </p:nvCxnSpPr>
        <p:spPr>
          <a:xfrm>
            <a:off x="480001" y="909220"/>
            <a:ext cx="11232000" cy="0"/>
          </a:xfrm>
          <a:prstGeom prst="line">
            <a:avLst/>
          </a:prstGeom>
          <a:ln w="12700">
            <a:solidFill>
              <a:srgbClr val="C2B6A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9">
            <a:extLst>
              <a:ext uri="{FF2B5EF4-FFF2-40B4-BE49-F238E27FC236}">
                <a16:creationId xmlns:a16="http://schemas.microsoft.com/office/drawing/2014/main" id="{B134C904-740B-E84D-B324-36B6DE7B233C}"/>
              </a:ext>
            </a:extLst>
          </p:cNvPr>
          <p:cNvSpPr>
            <a:spLocks noGrp="1"/>
          </p:cNvSpPr>
          <p:nvPr>
            <p:ph type="pic" sz="quarter" idx="13"/>
          </p:nvPr>
        </p:nvSpPr>
        <p:spPr>
          <a:xfrm>
            <a:off x="479425" y="1049338"/>
            <a:ext cx="11233150" cy="4758792"/>
          </a:xfrm>
        </p:spPr>
        <p:txBody>
          <a:bodyPr/>
          <a:lstStyle/>
          <a:p>
            <a:endParaRPr lang="en-US"/>
          </a:p>
        </p:txBody>
      </p:sp>
      <p:sp>
        <p:nvSpPr>
          <p:cNvPr id="11" name="Text Placeholder 3">
            <a:extLst>
              <a:ext uri="{FF2B5EF4-FFF2-40B4-BE49-F238E27FC236}">
                <a16:creationId xmlns:a16="http://schemas.microsoft.com/office/drawing/2014/main" id="{3029D345-CF89-564D-B6D0-39BB56CBE9BE}"/>
              </a:ext>
            </a:extLst>
          </p:cNvPr>
          <p:cNvSpPr>
            <a:spLocks noGrp="1"/>
          </p:cNvSpPr>
          <p:nvPr>
            <p:ph type="body" sz="half" idx="2"/>
          </p:nvPr>
        </p:nvSpPr>
        <p:spPr>
          <a:xfrm>
            <a:off x="482063" y="5949280"/>
            <a:ext cx="11280263" cy="5487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6853188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icture x 4 with caption">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2" y="1088720"/>
            <a:ext cx="5496000"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1" y="5949280"/>
            <a:ext cx="11232000" cy="548720"/>
          </a:xfrm>
        </p:spPr>
        <p:txBody>
          <a:bodyPr/>
          <a:lstStyle>
            <a:lvl1pPr marL="0" indent="0">
              <a:buNone/>
              <a:defRPr sz="1394"/>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GB"/>
              <a:t>Click to edit Master text styles</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8C5CC9-55E8-984A-A679-96341C4FB5B9}"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2" y="3519000"/>
            <a:ext cx="5496000"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8" name="Picture Placeholder 2"/>
          <p:cNvSpPr>
            <a:spLocks noGrp="1"/>
          </p:cNvSpPr>
          <p:nvPr>
            <p:ph type="pic" idx="14"/>
          </p:nvPr>
        </p:nvSpPr>
        <p:spPr>
          <a:xfrm>
            <a:off x="6215999" y="1088720"/>
            <a:ext cx="5499043"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9" name="Picture Placeholder 2"/>
          <p:cNvSpPr>
            <a:spLocks noGrp="1"/>
          </p:cNvSpPr>
          <p:nvPr>
            <p:ph type="pic" idx="15"/>
          </p:nvPr>
        </p:nvSpPr>
        <p:spPr>
          <a:xfrm>
            <a:off x="6215999" y="3519000"/>
            <a:ext cx="5499043"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 name="Title 1"/>
          <p:cNvSpPr>
            <a:spLocks noGrp="1"/>
          </p:cNvSpPr>
          <p:nvPr>
            <p:ph type="title" hasCustomPrompt="1"/>
          </p:nvPr>
        </p:nvSpPr>
        <p:spPr/>
        <p:txBody>
          <a:bodyPr/>
          <a:lstStyle/>
          <a:p>
            <a:r>
              <a:rPr lang="en-US"/>
              <a:t>Picture x4</a:t>
            </a:r>
          </a:p>
        </p:txBody>
      </p:sp>
      <p:cxnSp>
        <p:nvCxnSpPr>
          <p:cNvPr id="14" name="Straight Connector 13"/>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4169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x 6 with caption">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0003" y="1088720"/>
            <a:ext cx="3600028"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4" name="Text Placeholder 3"/>
          <p:cNvSpPr>
            <a:spLocks noGrp="1"/>
          </p:cNvSpPr>
          <p:nvPr>
            <p:ph type="body" sz="half" idx="2"/>
          </p:nvPr>
        </p:nvSpPr>
        <p:spPr>
          <a:xfrm>
            <a:off x="480001" y="5949280"/>
            <a:ext cx="11232000" cy="548720"/>
          </a:xfrm>
        </p:spPr>
        <p:txBody>
          <a:bodyPr/>
          <a:lstStyle>
            <a:lvl1pPr marL="0" indent="0">
              <a:buNone/>
              <a:defRPr sz="1394"/>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GB"/>
              <a:t>Click to edit Master text styles</a:t>
            </a:r>
          </a:p>
        </p:txBody>
      </p:sp>
      <p:sp>
        <p:nvSpPr>
          <p:cNvPr id="5" name="Date Placeholder 4"/>
          <p:cNvSpPr>
            <a:spLocks noGrp="1"/>
          </p:cNvSpPr>
          <p:nvPr>
            <p:ph type="dt" sz="half" idx="10"/>
          </p:nvPr>
        </p:nvSpPr>
        <p:spPr>
          <a:xfrm>
            <a:off x="482063" y="6498000"/>
            <a:ext cx="964125"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E8C603-B094-5D4E-A585-ABF896278C50}" type="datetime1">
              <a:rPr lang="en-GB" smtClean="0"/>
              <a:t>08/11/2024</a:t>
            </a:fld>
            <a:endParaRPr lang="en-US"/>
          </a:p>
        </p:txBody>
      </p:sp>
      <p:sp>
        <p:nvSpPr>
          <p:cNvPr id="6" name="Footer Placeholder 5"/>
          <p:cNvSpPr>
            <a:spLocks noGrp="1"/>
          </p:cNvSpPr>
          <p:nvPr>
            <p:ph type="ftr" sz="quarter" idx="11"/>
          </p:nvPr>
        </p:nvSpPr>
        <p:spPr>
          <a:xfrm>
            <a:off x="1446188" y="6498000"/>
            <a:ext cx="9352013" cy="360000"/>
          </a:xfrm>
          <a:prstGeom prst="rect">
            <a:avLst/>
          </a:prstGeom>
        </p:spPr>
        <p:txBody>
          <a:bodyPr vert="horz" lIns="0" tIns="0" rIns="0" bIns="0" rtlCol="0" anchor="t" anchorCtr="0"/>
          <a:lstStyle>
            <a:defPPr>
              <a:defRPr lang="en-US"/>
            </a:defPPr>
            <a:lvl1pPr marL="0" algn="l"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10798200" y="6498000"/>
            <a:ext cx="964125" cy="360000"/>
          </a:xfrm>
          <a:prstGeom prst="rect">
            <a:avLst/>
          </a:prstGeom>
        </p:spPr>
        <p:txBody>
          <a:bodyPr vert="horz" lIns="91440" tIns="0" rIns="0" bIns="0" rtlCol="0" anchor="t" anchorCtr="0"/>
          <a:lstStyle>
            <a:defPPr>
              <a:defRPr lang="en-US"/>
            </a:defPPr>
            <a:lvl1pPr marL="0" algn="r" defTabSz="457200" rtl="0" eaLnBrk="1" latinLnBrk="0" hangingPunct="1">
              <a:defRPr sz="1000" kern="1200">
                <a:solidFill>
                  <a:schemeClr val="tx2"/>
                </a:solidFill>
                <a:latin typeface="+mn-lt"/>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04D54F-FA85-F344-8424-FB00D2AE8D01}" type="slidenum">
              <a:rPr lang="en-US" smtClean="0"/>
              <a:pPr/>
              <a:t>‹#›</a:t>
            </a:fld>
            <a:endParaRPr lang="en-US"/>
          </a:p>
        </p:txBody>
      </p:sp>
      <p:sp>
        <p:nvSpPr>
          <p:cNvPr id="17" name="Picture Placeholder 2"/>
          <p:cNvSpPr>
            <a:spLocks noGrp="1"/>
          </p:cNvSpPr>
          <p:nvPr>
            <p:ph type="pic" idx="13"/>
          </p:nvPr>
        </p:nvSpPr>
        <p:spPr>
          <a:xfrm>
            <a:off x="480003" y="3519000"/>
            <a:ext cx="3600028"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8" name="Picture Placeholder 2"/>
          <p:cNvSpPr>
            <a:spLocks noGrp="1"/>
          </p:cNvSpPr>
          <p:nvPr>
            <p:ph type="pic" idx="14"/>
          </p:nvPr>
        </p:nvSpPr>
        <p:spPr>
          <a:xfrm>
            <a:off x="8111970"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19" name="Picture Placeholder 2"/>
          <p:cNvSpPr>
            <a:spLocks noGrp="1"/>
          </p:cNvSpPr>
          <p:nvPr>
            <p:ph type="pic" idx="15"/>
          </p:nvPr>
        </p:nvSpPr>
        <p:spPr>
          <a:xfrm>
            <a:off x="8111970"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 name="Title 1"/>
          <p:cNvSpPr>
            <a:spLocks noGrp="1"/>
          </p:cNvSpPr>
          <p:nvPr>
            <p:ph type="title" hasCustomPrompt="1"/>
          </p:nvPr>
        </p:nvSpPr>
        <p:spPr/>
        <p:txBody>
          <a:bodyPr/>
          <a:lstStyle/>
          <a:p>
            <a:r>
              <a:rPr lang="en-US"/>
              <a:t>Picture x6</a:t>
            </a:r>
          </a:p>
        </p:txBody>
      </p:sp>
      <p:sp>
        <p:nvSpPr>
          <p:cNvPr id="24" name="Picture Placeholder 2"/>
          <p:cNvSpPr>
            <a:spLocks noGrp="1"/>
          </p:cNvSpPr>
          <p:nvPr>
            <p:ph type="pic" idx="16"/>
          </p:nvPr>
        </p:nvSpPr>
        <p:spPr>
          <a:xfrm>
            <a:off x="4295986"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sp>
        <p:nvSpPr>
          <p:cNvPr id="25" name="Picture Placeholder 2"/>
          <p:cNvSpPr>
            <a:spLocks noGrp="1"/>
          </p:cNvSpPr>
          <p:nvPr>
            <p:ph type="pic" idx="17"/>
          </p:nvPr>
        </p:nvSpPr>
        <p:spPr>
          <a:xfrm>
            <a:off x="4295986"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GB"/>
              <a:t>Drag picture to placeholder or click icon to add</a:t>
            </a:r>
            <a:endParaRPr lang="en-US"/>
          </a:p>
        </p:txBody>
      </p:sp>
      <p:cxnSp>
        <p:nvCxnSpPr>
          <p:cNvPr id="20" name="Straight Connector 19"/>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02871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 joint - alt 3">
    <p:spTree>
      <p:nvGrpSpPr>
        <p:cNvPr id="1" name=""/>
        <p:cNvGrpSpPr/>
        <p:nvPr/>
      </p:nvGrpSpPr>
      <p:grpSpPr>
        <a:xfrm>
          <a:off x="0" y="0"/>
          <a:ext cx="0" cy="0"/>
          <a:chOff x="0" y="0"/>
          <a:chExt cx="0" cy="0"/>
        </a:xfrm>
      </p:grpSpPr>
      <p:pic>
        <p:nvPicPr>
          <p:cNvPr id="15" name="Picture 14" descr="Two statues in front of Bush House building&#10;&#10;">
            <a:extLst>
              <a:ext uri="{FF2B5EF4-FFF2-40B4-BE49-F238E27FC236}">
                <a16:creationId xmlns:a16="http://schemas.microsoft.com/office/drawing/2014/main" id="{F4793EB2-2819-E843-A12D-5A71221FF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275" y="0"/>
            <a:ext cx="8125725"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hasCustomPrompt="1"/>
          </p:nvPr>
        </p:nvSpPr>
        <p:spPr>
          <a:xfrm>
            <a:off x="310718" y="5733981"/>
            <a:ext cx="3551067" cy="944280"/>
          </a:xfrm>
        </p:spPr>
        <p:txBody>
          <a:bodyPr/>
          <a:lstStyle>
            <a:lvl1pPr>
              <a:defRPr b="0" i="0">
                <a:latin typeface="Kings Caslon Text" panose="02000503000000020003" pitchFamily="2" charset="77"/>
                <a:cs typeface="Calibri" panose="020F0502020204030204" pitchFamily="34" charset="0"/>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5597810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vider - tea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41545537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vider - sea blu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12337567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vider - oran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1080000"/>
          </a:xfrm>
        </p:spPr>
        <p:txBody>
          <a:bodyPr/>
          <a:lstStyle>
            <a:lvl1pPr marL="0" indent="0" algn="l">
              <a:buNone/>
              <a:defRPr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16605686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vider - sky blue">
    <p:bg>
      <p:bgPr>
        <a:solidFill>
          <a:srgbClr val="9999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4689281"/>
            <a:ext cx="11232000" cy="728721"/>
          </a:xfrm>
        </p:spPr>
        <p:txBody>
          <a:bodyPr>
            <a:normAutofit/>
          </a:bodyPr>
          <a:lstStyle>
            <a:lvl1pPr>
              <a:defRPr sz="4500">
                <a:solidFill>
                  <a:srgbClr val="FFFFFF"/>
                </a:solidFill>
              </a:defRPr>
            </a:lvl1pPr>
          </a:lstStyle>
          <a:p>
            <a:r>
              <a:rPr lang="en-US"/>
              <a:t>Section title</a:t>
            </a:r>
          </a:p>
        </p:txBody>
      </p:sp>
      <p:sp>
        <p:nvSpPr>
          <p:cNvPr id="3" name="Subtitle 2"/>
          <p:cNvSpPr>
            <a:spLocks noGrp="1"/>
          </p:cNvSpPr>
          <p:nvPr>
            <p:ph type="subTitle" idx="1" hasCustomPrompt="1"/>
          </p:nvPr>
        </p:nvSpPr>
        <p:spPr>
          <a:xfrm>
            <a:off x="480000" y="5598000"/>
            <a:ext cx="11232000" cy="891700"/>
          </a:xfrm>
        </p:spPr>
        <p:txBody>
          <a:bodyPr/>
          <a:lstStyle>
            <a:lvl1pPr marL="0" indent="0" algn="l">
              <a:buNone/>
              <a:defRPr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Section subtitle</a:t>
            </a:r>
            <a:endParaRPr lang="en-US"/>
          </a:p>
        </p:txBody>
      </p:sp>
    </p:spTree>
    <p:extLst>
      <p:ext uri="{BB962C8B-B14F-4D97-AF65-F5344CB8AC3E}">
        <p14:creationId xmlns:p14="http://schemas.microsoft.com/office/powerpoint/2010/main" val="63342053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5A6469"/>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ED64C56-7BE9-5D41-824D-0319FFA616DD}"/>
              </a:ext>
            </a:extLst>
          </p:cNvPr>
          <p:cNvSpPr>
            <a:spLocks noGrp="1"/>
          </p:cNvSpPr>
          <p:nvPr>
            <p:ph type="body" sz="quarter" idx="10" hasCustomPrompt="1"/>
          </p:nvPr>
        </p:nvSpPr>
        <p:spPr>
          <a:xfrm>
            <a:off x="489623" y="3420000"/>
            <a:ext cx="11231999" cy="2520000"/>
          </a:xfrm>
        </p:spPr>
        <p:txBody>
          <a:bodyPr>
            <a:noAutofit/>
          </a:bodyPr>
          <a:lstStyle>
            <a:lvl1pPr marL="0" indent="0">
              <a:buNone/>
              <a:defRPr sz="2000">
                <a:solidFill>
                  <a:schemeClr val="bg1"/>
                </a:solidFill>
              </a:defRPr>
            </a:lvl1pPr>
          </a:lstStyle>
          <a:p>
            <a:pPr lvl="0"/>
            <a:r>
              <a:rPr lang="en-GB" b="1">
                <a:solidFill>
                  <a:schemeClr val="bg1"/>
                </a:solidFill>
              </a:rPr>
              <a:t>Contact details/for more information</a:t>
            </a:r>
            <a:br>
              <a:rPr lang="en-GB">
                <a:solidFill>
                  <a:schemeClr val="bg1"/>
                </a:solidFill>
              </a:rPr>
            </a:br>
            <a:r>
              <a:rPr lang="en-GB">
                <a:solidFill>
                  <a:schemeClr val="bg1"/>
                </a:solidFill>
              </a:rPr>
              <a:t>Contact details 1</a:t>
            </a:r>
            <a:br>
              <a:rPr lang="en-GB">
                <a:solidFill>
                  <a:schemeClr val="bg1"/>
                </a:solidFill>
              </a:rPr>
            </a:br>
            <a:r>
              <a:rPr lang="en-GB">
                <a:solidFill>
                  <a:schemeClr val="bg1"/>
                </a:solidFill>
              </a:rPr>
              <a:t>Contact details 2</a:t>
            </a:r>
            <a:br>
              <a:rPr lang="en-GB">
                <a:solidFill>
                  <a:schemeClr val="bg1"/>
                </a:solidFill>
              </a:rPr>
            </a:br>
            <a:r>
              <a:rPr lang="en-GB">
                <a:solidFill>
                  <a:schemeClr val="bg1"/>
                </a:solidFill>
              </a:rPr>
              <a:t>Contact details 3</a:t>
            </a:r>
            <a:br>
              <a:rPr lang="en-GB">
                <a:solidFill>
                  <a:schemeClr val="bg1"/>
                </a:solidFill>
              </a:rPr>
            </a:br>
            <a:r>
              <a:rPr lang="en-GB">
                <a:solidFill>
                  <a:schemeClr val="bg1"/>
                </a:solidFill>
              </a:rPr>
              <a:t>+44 (0)20 7848 XXXX</a:t>
            </a:r>
            <a:br>
              <a:rPr lang="en-GB">
                <a:solidFill>
                  <a:schemeClr val="bg1"/>
                </a:solidFill>
              </a:rPr>
            </a:br>
            <a:r>
              <a:rPr lang="en-GB" err="1">
                <a:solidFill>
                  <a:schemeClr val="bg1"/>
                </a:solidFill>
              </a:rPr>
              <a:t>xxxx@kcl.ac.uk</a:t>
            </a:r>
            <a:br>
              <a:rPr lang="en-GB">
                <a:solidFill>
                  <a:schemeClr val="bg1"/>
                </a:solidFill>
              </a:rPr>
            </a:br>
            <a:r>
              <a:rPr lang="en-GB" err="1">
                <a:solidFill>
                  <a:schemeClr val="bg1"/>
                </a:solidFill>
              </a:rPr>
              <a:t>www.kcl.ac.uk</a:t>
            </a:r>
            <a:r>
              <a:rPr lang="en-GB">
                <a:solidFill>
                  <a:schemeClr val="bg1"/>
                </a:solidFill>
              </a:rPr>
              <a:t>/</a:t>
            </a:r>
            <a:r>
              <a:rPr lang="en-GB" err="1">
                <a:solidFill>
                  <a:schemeClr val="bg1"/>
                </a:solidFill>
              </a:rPr>
              <a:t>xxxx</a:t>
            </a:r>
            <a:endParaRPr lang="en-US"/>
          </a:p>
        </p:txBody>
      </p:sp>
      <p:sp>
        <p:nvSpPr>
          <p:cNvPr id="2" name="Title 1"/>
          <p:cNvSpPr>
            <a:spLocks noGrp="1"/>
          </p:cNvSpPr>
          <p:nvPr>
            <p:ph type="ctrTitle" hasCustomPrompt="1"/>
          </p:nvPr>
        </p:nvSpPr>
        <p:spPr>
          <a:xfrm>
            <a:off x="489623" y="2184934"/>
            <a:ext cx="7662972" cy="1053665"/>
          </a:xfrm>
        </p:spPr>
        <p:txBody>
          <a:bodyPr anchor="b" anchorCtr="0">
            <a:normAutofit/>
          </a:bodyPr>
          <a:lstStyle>
            <a:lvl1pPr>
              <a:defRPr sz="4500" b="1" i="0">
                <a:solidFill>
                  <a:srgbClr val="FFFFFF"/>
                </a:solidFill>
                <a:latin typeface="KingsBureauGrot ThreeSeven" panose="02000506040000020004" pitchFamily="2" charset="0"/>
              </a:defRPr>
            </a:lvl1pPr>
          </a:lstStyle>
          <a:p>
            <a:r>
              <a:rPr lang="en-GB"/>
              <a:t>Thank you</a:t>
            </a:r>
            <a:endParaRPr lang="en-US"/>
          </a:p>
        </p:txBody>
      </p:sp>
      <p:grpSp>
        <p:nvGrpSpPr>
          <p:cNvPr id="7" name="Group 6"/>
          <p:cNvGrpSpPr>
            <a:grpSpLocks noChangeAspect="1"/>
          </p:cNvGrpSpPr>
          <p:nvPr userDrawn="1"/>
        </p:nvGrpSpPr>
        <p:grpSpPr>
          <a:xfrm>
            <a:off x="10489316" y="1"/>
            <a:ext cx="1702684" cy="1303021"/>
            <a:chOff x="7949775" y="1"/>
            <a:chExt cx="1194225" cy="910000"/>
          </a:xfrm>
        </p:grpSpPr>
        <p:sp>
          <p:nvSpPr>
            <p:cNvPr id="8" name="Rectangle 7"/>
            <p:cNvSpPr/>
            <p:nvPr userDrawn="1"/>
          </p:nvSpPr>
          <p:spPr>
            <a:xfrm>
              <a:off x="7949775" y="1"/>
              <a:ext cx="1194225" cy="91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2"/>
            </a:p>
          </p:txBody>
        </p:sp>
        <p:pic>
          <p:nvPicPr>
            <p:cNvPr id="9" name="KCL-LOGO-UK-1.png"/>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7949775" y="258"/>
              <a:ext cx="1194225" cy="909486"/>
            </a:xfrm>
            <a:prstGeom prst="rect">
              <a:avLst/>
            </a:prstGeom>
          </p:spPr>
        </p:pic>
      </p:grpSp>
      <p:sp>
        <p:nvSpPr>
          <p:cNvPr id="18" name="Text Placeholder 9">
            <a:extLst>
              <a:ext uri="{FF2B5EF4-FFF2-40B4-BE49-F238E27FC236}">
                <a16:creationId xmlns:a16="http://schemas.microsoft.com/office/drawing/2014/main" id="{62F5BC61-7D93-C442-AAE8-F327F7EC1854}"/>
              </a:ext>
            </a:extLst>
          </p:cNvPr>
          <p:cNvSpPr>
            <a:spLocks noGrp="1"/>
          </p:cNvSpPr>
          <p:nvPr>
            <p:ph type="body" sz="quarter" idx="11" hasCustomPrompt="1"/>
          </p:nvPr>
        </p:nvSpPr>
        <p:spPr>
          <a:xfrm>
            <a:off x="489623" y="6121401"/>
            <a:ext cx="11231999" cy="380749"/>
          </a:xfrm>
        </p:spPr>
        <p:txBody>
          <a:bodyPr wrap="square">
            <a:noAutofit/>
          </a:bodyPr>
          <a:lstStyle>
            <a:lvl1pPr marL="0" marR="0" indent="0" algn="l" defTabSz="457200" rtl="0" eaLnBrk="1" fontAlgn="auto" latinLnBrk="0" hangingPunct="1">
              <a:lnSpc>
                <a:spcPct val="120000"/>
              </a:lnSpc>
              <a:spcBef>
                <a:spcPts val="0"/>
              </a:spcBef>
              <a:spcAft>
                <a:spcPts val="0"/>
              </a:spcAft>
              <a:buClr>
                <a:srgbClr val="0A2D50"/>
              </a:buClr>
              <a:buSzTx/>
              <a:buFont typeface="Arial"/>
              <a:buNone/>
              <a:tabLst/>
              <a:defRPr sz="1200" b="0" i="0">
                <a:solidFill>
                  <a:schemeClr val="bg1"/>
                </a:solidFill>
                <a:latin typeface="Kings Caslon Text" panose="02000503000000020003" pitchFamily="2" charset="77"/>
              </a:defRPr>
            </a:lvl1pPr>
          </a:lstStyle>
          <a:p>
            <a:pPr marL="0" marR="0" lvl="0" indent="0" algn="l" defTabSz="457200" rtl="0" eaLnBrk="1" fontAlgn="auto" latinLnBrk="0" hangingPunct="1">
              <a:lnSpc>
                <a:spcPct val="120000"/>
              </a:lnSpc>
              <a:spcBef>
                <a:spcPts val="0"/>
              </a:spcBef>
              <a:spcAft>
                <a:spcPts val="0"/>
              </a:spcAft>
              <a:buClr>
                <a:srgbClr val="0A2D50"/>
              </a:buClr>
              <a:buSzTx/>
              <a:buFont typeface="Arial"/>
              <a:buNone/>
              <a:tabLst/>
              <a:defRPr/>
            </a:pPr>
            <a:r>
              <a:rPr lang="en-US" sz="1600">
                <a:latin typeface="Georgia" panose="02040502050405020303" pitchFamily="18" charset="0"/>
              </a:rPr>
              <a:t>© 2020 King’s College London. All rights reserved</a:t>
            </a:r>
          </a:p>
          <a:p>
            <a:pPr lvl="0"/>
            <a:endParaRPr lang="en-US"/>
          </a:p>
        </p:txBody>
      </p:sp>
    </p:spTree>
    <p:extLst>
      <p:ext uri="{BB962C8B-B14F-4D97-AF65-F5344CB8AC3E}">
        <p14:creationId xmlns:p14="http://schemas.microsoft.com/office/powerpoint/2010/main" val="356053055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 joint - alt 3">
    <p:bg>
      <p:bgPr>
        <a:solidFill>
          <a:srgbClr val="5A6469"/>
        </a:solidFill>
        <a:effectLst/>
      </p:bgPr>
    </p:bg>
    <p:spTree>
      <p:nvGrpSpPr>
        <p:cNvPr id="1" name=""/>
        <p:cNvGrpSpPr/>
        <p:nvPr/>
      </p:nvGrpSpPr>
      <p:grpSpPr>
        <a:xfrm>
          <a:off x="0" y="0"/>
          <a:ext cx="0" cy="0"/>
          <a:chOff x="0" y="0"/>
          <a:chExt cx="0" cy="0"/>
        </a:xfrm>
      </p:grpSpPr>
      <p:pic>
        <p:nvPicPr>
          <p:cNvPr id="15" name="Picture 14" descr="Two statues in front of Bush House building&#10;&#10;">
            <a:extLst>
              <a:ext uri="{FF2B5EF4-FFF2-40B4-BE49-F238E27FC236}">
                <a16:creationId xmlns:a16="http://schemas.microsoft.com/office/drawing/2014/main" id="{F4793EB2-2819-E843-A12D-5A71221FF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6275" y="0"/>
            <a:ext cx="8125725"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8875180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 joint - alt 3">
    <p:spTree>
      <p:nvGrpSpPr>
        <p:cNvPr id="1" name=""/>
        <p:cNvGrpSpPr/>
        <p:nvPr/>
      </p:nvGrpSpPr>
      <p:grpSpPr>
        <a:xfrm>
          <a:off x="0" y="0"/>
          <a:ext cx="0" cy="0"/>
          <a:chOff x="0" y="0"/>
          <a:chExt cx="0" cy="0"/>
        </a:xfrm>
      </p:grpSpPr>
      <p:pic>
        <p:nvPicPr>
          <p:cNvPr id="6" name="Picture 5" descr="Bush House entrance">
            <a:extLst>
              <a:ext uri="{FF2B5EF4-FFF2-40B4-BE49-F238E27FC236}">
                <a16:creationId xmlns:a16="http://schemas.microsoft.com/office/drawing/2014/main" id="{BB2856B8-0170-3D42-B170-7ED5ACB03B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2950" y="-736"/>
            <a:ext cx="8126158"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hasCustomPrompt="1"/>
          </p:nvPr>
        </p:nvSpPr>
        <p:spPr>
          <a:xfrm>
            <a:off x="310718" y="5733981"/>
            <a:ext cx="3551067" cy="944280"/>
          </a:xfrm>
        </p:spPr>
        <p:txBody>
          <a:bodyPr>
            <a:noAutofit/>
          </a:bodyPr>
          <a:lstStyle>
            <a:lvl1pPr>
              <a:defRPr sz="2000" b="0" i="0">
                <a:latin typeface="Kings Caslon Text" panose="02000503000000020003" pitchFamily="2" charset="77"/>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6246152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 joint - alt 3">
    <p:bg>
      <p:bgPr>
        <a:solidFill>
          <a:srgbClr val="5A6469"/>
        </a:solidFill>
        <a:effectLst/>
      </p:bgPr>
    </p:bg>
    <p:spTree>
      <p:nvGrpSpPr>
        <p:cNvPr id="1" name=""/>
        <p:cNvGrpSpPr/>
        <p:nvPr/>
      </p:nvGrpSpPr>
      <p:grpSpPr>
        <a:xfrm>
          <a:off x="0" y="0"/>
          <a:ext cx="0" cy="0"/>
          <a:chOff x="0" y="0"/>
          <a:chExt cx="0" cy="0"/>
        </a:xfrm>
      </p:grpSpPr>
      <p:pic>
        <p:nvPicPr>
          <p:cNvPr id="6" name="Picture 5" descr="Bush House entrance">
            <a:extLst>
              <a:ext uri="{FF2B5EF4-FFF2-40B4-BE49-F238E27FC236}">
                <a16:creationId xmlns:a16="http://schemas.microsoft.com/office/drawing/2014/main" id="{BB2856B8-0170-3D42-B170-7ED5ACB03B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2950" y="-736"/>
            <a:ext cx="8126158"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cs typeface="Calibri" panose="020F0502020204030204" pitchFamily="34"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23913872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slide - joint - alt 3">
    <p:spTree>
      <p:nvGrpSpPr>
        <p:cNvPr id="1" name=""/>
        <p:cNvGrpSpPr/>
        <p:nvPr/>
      </p:nvGrpSpPr>
      <p:grpSpPr>
        <a:xfrm>
          <a:off x="0" y="0"/>
          <a:ext cx="0" cy="0"/>
          <a:chOff x="0" y="0"/>
          <a:chExt cx="0" cy="0"/>
        </a:xfrm>
      </p:grpSpPr>
      <p:pic>
        <p:nvPicPr>
          <p:cNvPr id="5" name="Picture 4" descr="A group of graduates standing in front of a crowd posing for the camera&#10;">
            <a:extLst>
              <a:ext uri="{FF2B5EF4-FFF2-40B4-BE49-F238E27FC236}">
                <a16:creationId xmlns:a16="http://schemas.microsoft.com/office/drawing/2014/main" id="{BE2D952E-64D5-A64E-9959-50F7F867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3512" y="0"/>
            <a:ext cx="8125034"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hasCustomPrompt="1"/>
          </p:nvPr>
        </p:nvSpPr>
        <p:spPr>
          <a:xfrm>
            <a:off x="310718" y="5733981"/>
            <a:ext cx="3551067" cy="944280"/>
          </a:xfrm>
        </p:spPr>
        <p:txBody>
          <a:bodyPr/>
          <a:lstStyle>
            <a:lvl1pPr>
              <a:defRPr b="0" i="0">
                <a:latin typeface="Kings Caslon Text" panose="02000503000000020003" pitchFamily="2" charset="77"/>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20514653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 joint - alt 3">
    <p:bg>
      <p:bgPr>
        <a:solidFill>
          <a:srgbClr val="5A6469"/>
        </a:solidFill>
        <a:effectLst/>
      </p:bgPr>
    </p:bg>
    <p:spTree>
      <p:nvGrpSpPr>
        <p:cNvPr id="1" name=""/>
        <p:cNvGrpSpPr/>
        <p:nvPr/>
      </p:nvGrpSpPr>
      <p:grpSpPr>
        <a:xfrm>
          <a:off x="0" y="0"/>
          <a:ext cx="0" cy="0"/>
          <a:chOff x="0" y="0"/>
          <a:chExt cx="0" cy="0"/>
        </a:xfrm>
      </p:grpSpPr>
      <p:pic>
        <p:nvPicPr>
          <p:cNvPr id="5" name="Picture 4" descr="A group of graduates standing in front of a crowd posing for the camera&#10;">
            <a:extLst>
              <a:ext uri="{FF2B5EF4-FFF2-40B4-BE49-F238E27FC236}">
                <a16:creationId xmlns:a16="http://schemas.microsoft.com/office/drawing/2014/main" id="{BE2D952E-64D5-A64E-9959-50F7F867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3512" y="0"/>
            <a:ext cx="8125034"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21023186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slide - joint - alt 3">
    <p:spTree>
      <p:nvGrpSpPr>
        <p:cNvPr id="1" name=""/>
        <p:cNvGrpSpPr/>
        <p:nvPr/>
      </p:nvGrpSpPr>
      <p:grpSpPr>
        <a:xfrm>
          <a:off x="0" y="0"/>
          <a:ext cx="0" cy="0"/>
          <a:chOff x="0" y="0"/>
          <a:chExt cx="0" cy="0"/>
        </a:xfrm>
      </p:grpSpPr>
      <p:pic>
        <p:nvPicPr>
          <p:cNvPr id="5" name="Picture 4" descr="Group of students walking around Strand Campus">
            <a:extLst>
              <a:ext uri="{FF2B5EF4-FFF2-40B4-BE49-F238E27FC236}">
                <a16:creationId xmlns:a16="http://schemas.microsoft.com/office/drawing/2014/main" id="{178B1CE5-1B5E-C947-8C99-B485A71AE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160" y="-736"/>
            <a:ext cx="8123738" cy="6858000"/>
          </a:xfrm>
          <a:prstGeom prst="rect">
            <a:avLst/>
          </a:prstGeom>
        </p:spPr>
      </p:pic>
      <p:sp>
        <p:nvSpPr>
          <p:cNvPr id="16" name="Rectangle 15"/>
          <p:cNvSpPr/>
          <p:nvPr userDrawn="1"/>
        </p:nvSpPr>
        <p:spPr>
          <a:xfrm>
            <a:off x="0" y="-1"/>
            <a:ext cx="4065973" cy="5554979"/>
          </a:xfrm>
          <a:prstGeom prst="rect">
            <a:avLst/>
          </a:prstGeom>
          <a:solidFill>
            <a:srgbClr val="5A646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11" name="Picture Placeholder 10"/>
          <p:cNvSpPr>
            <a:spLocks noGrp="1"/>
          </p:cNvSpPr>
          <p:nvPr>
            <p:ph type="pic" sz="quarter" idx="10" hasCustomPrompt="1"/>
          </p:nvPr>
        </p:nvSpPr>
        <p:spPr>
          <a:xfrm>
            <a:off x="310718" y="5733981"/>
            <a:ext cx="3551067" cy="944280"/>
          </a:xfrm>
        </p:spPr>
        <p:txBody>
          <a:bodyPr/>
          <a:lstStyle>
            <a:lvl1pPr>
              <a:defRPr b="0" i="0">
                <a:latin typeface="Kings Caslon Text" panose="02000503000000020003" pitchFamily="2" charset="77"/>
              </a:defRPr>
            </a:lvl1pPr>
          </a:lstStyle>
          <a:p>
            <a:r>
              <a:rPr lang="en-GB"/>
              <a:t>Drag picture to placeholder or click icon to add</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17704415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 joint - alt 3">
    <p:bg>
      <p:bgPr>
        <a:solidFill>
          <a:srgbClr val="5A6469"/>
        </a:solidFill>
        <a:effectLst/>
      </p:bgPr>
    </p:bg>
    <p:spTree>
      <p:nvGrpSpPr>
        <p:cNvPr id="1" name=""/>
        <p:cNvGrpSpPr/>
        <p:nvPr/>
      </p:nvGrpSpPr>
      <p:grpSpPr>
        <a:xfrm>
          <a:off x="0" y="0"/>
          <a:ext cx="0" cy="0"/>
          <a:chOff x="0" y="0"/>
          <a:chExt cx="0" cy="0"/>
        </a:xfrm>
      </p:grpSpPr>
      <p:pic>
        <p:nvPicPr>
          <p:cNvPr id="5" name="Picture 4" descr="Group of students walking around Strand Campus">
            <a:extLst>
              <a:ext uri="{FF2B5EF4-FFF2-40B4-BE49-F238E27FC236}">
                <a16:creationId xmlns:a16="http://schemas.microsoft.com/office/drawing/2014/main" id="{178B1CE5-1B5E-C947-8C99-B485A71AE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160" y="-736"/>
            <a:ext cx="8123738" cy="6858000"/>
          </a:xfrm>
          <a:prstGeom prst="rect">
            <a:avLst/>
          </a:prstGeom>
        </p:spPr>
      </p:pic>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KingsBureauGrot ThreeSeven" panose="02000506040000020004" pitchFamily="2" charset="0"/>
              </a:defRPr>
            </a:lvl1pPr>
          </a:lstStyle>
          <a:p>
            <a:r>
              <a:rPr lang="en-GB"/>
              <a:t>Click to edit master title style</a:t>
            </a:r>
            <a:endParaRPr lang="en-US"/>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Kings Caslon Text" panose="02000503000000020003" pitchFamily="2" charset="77"/>
                <a:cs typeface="Kings Caslon Text" panose="02000503000000020003" pitchFamily="2" charset="7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Tree>
    <p:extLst>
      <p:ext uri="{BB962C8B-B14F-4D97-AF65-F5344CB8AC3E}">
        <p14:creationId xmlns:p14="http://schemas.microsoft.com/office/powerpoint/2010/main" val="28305537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916981"/>
      </p:ext>
    </p:extLst>
  </p:cSld>
  <p:clrMap bg1="lt1" tx1="dk1" bg2="lt2" tx2="dk2" accent1="accent1" accent2="accent2" accent3="accent3" accent4="accent4" accent5="accent5" accent6="accent6" hlink="hlink" folHlink="folHlink"/>
  <p:sldLayoutIdLst>
    <p:sldLayoutId id="2147483722" r:id="rId1"/>
    <p:sldLayoutId id="2147483754" r:id="rId2"/>
    <p:sldLayoutId id="2147483758" r:id="rId3"/>
    <p:sldLayoutId id="2147483755" r:id="rId4"/>
    <p:sldLayoutId id="2147483759" r:id="rId5"/>
    <p:sldLayoutId id="2147483756" r:id="rId6"/>
    <p:sldLayoutId id="2147483760" r:id="rId7"/>
    <p:sldLayoutId id="2147483757" r:id="rId8"/>
    <p:sldLayoutId id="2147483761" r:id="rId9"/>
    <p:sldLayoutId id="2147483734" r:id="rId10"/>
    <p:sldLayoutId id="2147483725" r:id="rId11"/>
    <p:sldLayoutId id="2147483753" r:id="rId12"/>
    <p:sldLayoutId id="2147483732" r:id="rId13"/>
    <p:sldLayoutId id="2147483733" r:id="rId14"/>
    <p:sldLayoutId id="2147483751" r:id="rId15"/>
    <p:sldLayoutId id="2147483752" r:id="rId16"/>
    <p:sldLayoutId id="2147483750" r:id="rId17"/>
    <p:sldLayoutId id="2147483729" r:id="rId18"/>
    <p:sldLayoutId id="2147483728" r:id="rId19"/>
    <p:sldLayoutId id="2147483667" r:id="rId20"/>
    <p:sldLayoutId id="2147483668" r:id="rId21"/>
    <p:sldLayoutId id="2147483669" r:id="rId22"/>
    <p:sldLayoutId id="2147483670" r:id="rId23"/>
    <p:sldLayoutId id="2147483745" r:id="rId24"/>
  </p:sldLayoutIdLst>
  <p:transition>
    <p:fade/>
  </p:transition>
  <p:hf hdr="0" ftr="0" dt="0"/>
  <p:txStyles>
    <p:title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p:titleStyle>
    <p:bodyStyle>
      <a:lvl1pPr marL="26987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 Caslon Text" panose="02000503000000020003" pitchFamily="2" charset="77"/>
          <a:ea typeface="+mn-ea"/>
          <a:cs typeface="Kings Caslon Text" panose="02000503000000020003" pitchFamily="2" charset="77"/>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 Caslon Text" panose="02000503000000020003" pitchFamily="2" charset="77"/>
          <a:ea typeface="+mn-ea"/>
          <a:cs typeface="Kings Caslon Text" panose="02000503000000020003" pitchFamily="2" charset="77"/>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 Caslon Text" panose="02000503000000020003" pitchFamily="2" charset="77"/>
          <a:ea typeface="+mn-ea"/>
          <a:cs typeface="Kings Caslon Text" panose="02000503000000020003" pitchFamily="2" charset="77"/>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 Caslon Text" panose="02000503000000020003" pitchFamily="2" charset="77"/>
          <a:ea typeface="+mn-ea"/>
          <a:cs typeface="Kings Caslon Text" panose="02000503000000020003" pitchFamily="2" charset="77"/>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 Caslon Text" panose="02000503000000020003" pitchFamily="2" charset="77"/>
          <a:ea typeface="+mn-ea"/>
          <a:cs typeface="Kings Caslon Text" panose="02000503000000020003" pitchFamily="2" charset="77"/>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56.png"/><Relationship Id="rId21" Type="http://schemas.openxmlformats.org/officeDocument/2006/relationships/image" Target="../media/image82.png"/><Relationship Id="rId7" Type="http://schemas.openxmlformats.org/officeDocument/2006/relationships/image" Target="../media/image70.sv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78.jpeg"/><Relationship Id="rId20" Type="http://schemas.microsoft.com/office/2007/relationships/hdphoto" Target="../media/hdphoto1.wdp"/><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jpeg"/><Relationship Id="rId15" Type="http://schemas.openxmlformats.org/officeDocument/2006/relationships/image" Target="../media/image77.jpeg"/><Relationship Id="rId23" Type="http://schemas.openxmlformats.org/officeDocument/2006/relationships/image" Target="../media/image61.jpe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57.pn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jpeg"/><Relationship Id="rId7"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86.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svg"/><Relationship Id="rId3" Type="http://schemas.openxmlformats.org/officeDocument/2006/relationships/image" Target="../media/image11.png"/><Relationship Id="rId21" Type="http://schemas.openxmlformats.org/officeDocument/2006/relationships/image" Target="../media/image29.png"/><Relationship Id="rId34" Type="http://schemas.openxmlformats.org/officeDocument/2006/relationships/image" Target="../media/image42.sv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image" Target="../media/image18.sv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 Id="rId35" Type="http://schemas.openxmlformats.org/officeDocument/2006/relationships/image" Target="../media/image9.png"/><Relationship Id="rId8"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gif"/><Relationship Id="rId18" Type="http://schemas.openxmlformats.org/officeDocument/2006/relationships/image" Target="../media/image57.png"/><Relationship Id="rId3" Type="http://schemas.openxmlformats.org/officeDocument/2006/relationships/diagramData" Target="../diagrams/data1.xml"/><Relationship Id="rId21" Type="http://schemas.openxmlformats.org/officeDocument/2006/relationships/image" Target="../media/image9.png"/><Relationship Id="rId7" Type="http://schemas.microsoft.com/office/2007/relationships/diagramDrawing" Target="../diagrams/drawing1.xml"/><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8.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50.png"/><Relationship Id="rId5" Type="http://schemas.openxmlformats.org/officeDocument/2006/relationships/diagramQuickStyle" Target="../diagrams/quickStyle1.xml"/><Relationship Id="rId15" Type="http://schemas.openxmlformats.org/officeDocument/2006/relationships/image" Target="../media/image54.jpeg"/><Relationship Id="rId23" Type="http://schemas.openxmlformats.org/officeDocument/2006/relationships/image" Target="../media/image61.jpe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diagramLayout" Target="../diagrams/layout1.xml"/><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hyperlink" Target="https://www.kcl.ac.uk/entrepreneurship" TargetMode="External"/><Relationship Id="rId13" Type="http://schemas.openxmlformats.org/officeDocument/2006/relationships/hyperlink" Target="https://www.kingshealthpartners.org/" TargetMode="External"/><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hyperlink" Target="https://www.aicentre.co.uk/" TargetMode="External"/><Relationship Id="rId17" Type="http://schemas.openxmlformats.org/officeDocument/2006/relationships/image" Target="../media/image9.png"/><Relationship Id="rId2" Type="http://schemas.openxmlformats.org/officeDocument/2006/relationships/notesSlide" Target="../notesSlides/notesSlide9.xml"/><Relationship Id="rId16"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3.jpeg"/><Relationship Id="rId11" Type="http://schemas.openxmlformats.org/officeDocument/2006/relationships/hyperlink" Target="https://www.kcl.ac.uk/bmeis/our-centres/maisi" TargetMode="External"/><Relationship Id="rId5" Type="http://schemas.openxmlformats.org/officeDocument/2006/relationships/image" Target="../media/image52.gif"/><Relationship Id="rId15" Type="http://schemas.openxmlformats.org/officeDocument/2006/relationships/hyperlink" Target="https://www.kcl.ac.uk/bmeis/our-departments/surgical-interventional-engineering" TargetMode="External"/><Relationship Id="rId10" Type="http://schemas.openxmlformats.org/officeDocument/2006/relationships/hyperlink" Target="https://kitec.co.uk/" TargetMode="External"/><Relationship Id="rId4" Type="http://schemas.openxmlformats.org/officeDocument/2006/relationships/image" Target="../media/image62.jpeg"/><Relationship Id="rId9" Type="http://schemas.openxmlformats.org/officeDocument/2006/relationships/hyperlink" Target="https://www.kcl.ac.uk/bmeis/research-impact/research-facilities" TargetMode="External"/><Relationship Id="rId14" Type="http://schemas.openxmlformats.org/officeDocument/2006/relationships/hyperlink" Target="https://medicalengineering.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220621_LIHE_courtyard_01">
            <a:extLst>
              <a:ext uri="{FF2B5EF4-FFF2-40B4-BE49-F238E27FC236}">
                <a16:creationId xmlns:a16="http://schemas.microsoft.com/office/drawing/2014/main" id="{B535B8BF-90C0-301B-030C-013FAA05B2E6}"/>
              </a:ext>
            </a:extLst>
          </p:cNvPr>
          <p:cNvPicPr>
            <a:picLocks noChangeAspect="1" noChangeArrowheads="1"/>
          </p:cNvPicPr>
          <p:nvPr/>
        </p:nvPicPr>
        <p:blipFill>
          <a:blip r:embed="rId3" cstate="hqprint">
            <a:alphaModFix amt="71000"/>
            <a:extLst>
              <a:ext uri="{28A0092B-C50C-407E-A947-70E740481C1C}">
                <a14:useLocalDpi xmlns:a14="http://schemas.microsoft.com/office/drawing/2010/main"/>
              </a:ext>
            </a:extLst>
          </a:blip>
          <a:srcRect/>
          <a:stretch>
            <a:fillRect/>
          </a:stretch>
        </p:blipFill>
        <p:spPr bwMode="auto">
          <a:xfrm>
            <a:off x="-131133" y="-264054"/>
            <a:ext cx="12323133" cy="7642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097FE40-88CE-B82C-097A-737B75ED388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227875" y="0"/>
            <a:ext cx="964125" cy="73439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C5C33F6-D03D-735F-D6B6-8563B66DE35C}"/>
              </a:ext>
            </a:extLst>
          </p:cNvPr>
          <p:cNvSpPr>
            <a:spLocks noGrp="1"/>
          </p:cNvSpPr>
          <p:nvPr>
            <p:ph type="title"/>
          </p:nvPr>
        </p:nvSpPr>
        <p:spPr>
          <a:xfrm>
            <a:off x="1728913" y="214834"/>
            <a:ext cx="8603040" cy="6421097"/>
          </a:xfrm>
          <a:solidFill>
            <a:schemeClr val="bg1">
              <a:alpha val="65823"/>
            </a:schemeClr>
          </a:solidFill>
        </p:spPr>
        <p:txBody>
          <a:bodyPr tIns="180000">
            <a:normAutofit/>
          </a:bodyPr>
          <a:lstStyle/>
          <a:p>
            <a:pPr algn="ctr"/>
            <a:br>
              <a:rPr lang="en-US" sz="4000" dirty="0">
                <a:solidFill>
                  <a:srgbClr val="002060"/>
                </a:solidFill>
              </a:rPr>
            </a:br>
            <a:br>
              <a:rPr lang="en-US" sz="4000" dirty="0">
                <a:solidFill>
                  <a:srgbClr val="002060"/>
                </a:solidFill>
              </a:rPr>
            </a:br>
            <a:br>
              <a:rPr lang="en-US" sz="4000" dirty="0">
                <a:solidFill>
                  <a:srgbClr val="002060"/>
                </a:solidFill>
              </a:rPr>
            </a:br>
            <a:br>
              <a:rPr lang="en-US" sz="4000" dirty="0">
                <a:solidFill>
                  <a:srgbClr val="002060"/>
                </a:solidFill>
              </a:rPr>
            </a:br>
            <a:br>
              <a:rPr lang="en-US" sz="4000" dirty="0">
                <a:solidFill>
                  <a:srgbClr val="002060"/>
                </a:solidFill>
              </a:rPr>
            </a:br>
            <a:r>
              <a:rPr lang="en-US" sz="4000" i="1" dirty="0">
                <a:solidFill>
                  <a:srgbClr val="002060"/>
                </a:solidFill>
              </a:rPr>
              <a:t>From Bench to Bedside</a:t>
            </a:r>
            <a:br>
              <a:rPr lang="en-US" sz="4000" i="1" dirty="0">
                <a:solidFill>
                  <a:srgbClr val="002060"/>
                </a:solidFill>
              </a:rPr>
            </a:br>
            <a:r>
              <a:rPr lang="en-US" sz="4000" i="1" dirty="0">
                <a:solidFill>
                  <a:srgbClr val="002060"/>
                </a:solidFill>
              </a:rPr>
              <a:t>to Boardroom</a:t>
            </a:r>
            <a:br>
              <a:rPr lang="en-US" sz="4000" dirty="0">
                <a:solidFill>
                  <a:srgbClr val="002060"/>
                </a:solidFill>
              </a:rPr>
            </a:br>
            <a:br>
              <a:rPr lang="en-US" sz="4000" dirty="0">
                <a:solidFill>
                  <a:srgbClr val="002060"/>
                </a:solidFill>
              </a:rPr>
            </a:br>
            <a:endParaRPr lang="en-US" sz="4000" i="1" dirty="0">
              <a:solidFill>
                <a:srgbClr val="002060"/>
              </a:solidFill>
            </a:endParaRPr>
          </a:p>
        </p:txBody>
      </p:sp>
      <p:sp>
        <p:nvSpPr>
          <p:cNvPr id="4" name="Slide Number Placeholder 3">
            <a:extLst>
              <a:ext uri="{FF2B5EF4-FFF2-40B4-BE49-F238E27FC236}">
                <a16:creationId xmlns:a16="http://schemas.microsoft.com/office/drawing/2014/main" id="{68291296-DC01-CE74-2EE8-2B86F6610884}"/>
              </a:ext>
            </a:extLst>
          </p:cNvPr>
          <p:cNvSpPr>
            <a:spLocks noGrp="1"/>
          </p:cNvSpPr>
          <p:nvPr>
            <p:ph type="sldNum" sz="quarter" idx="12"/>
          </p:nvPr>
        </p:nvSpPr>
        <p:spPr/>
        <p:txBody>
          <a:bodyPr/>
          <a:lstStyle/>
          <a:p>
            <a:fld id="{8A04D54F-FA85-F344-8424-FB00D2AE8D01}" type="slidenum">
              <a:rPr lang="en-US" smtClean="0"/>
              <a:pPr/>
              <a:t>1</a:t>
            </a:fld>
            <a:endParaRPr lang="en-US"/>
          </a:p>
        </p:txBody>
      </p:sp>
      <p:pic>
        <p:nvPicPr>
          <p:cNvPr id="3" name="Picture 2">
            <a:extLst>
              <a:ext uri="{FF2B5EF4-FFF2-40B4-BE49-F238E27FC236}">
                <a16:creationId xmlns:a16="http://schemas.microsoft.com/office/drawing/2014/main" id="{A97FF92D-D842-CD83-A10B-02F1F5C10C7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70302" y="464858"/>
            <a:ext cx="6651396" cy="1458340"/>
          </a:xfrm>
          <a:prstGeom prst="rect">
            <a:avLst/>
          </a:prstGeom>
        </p:spPr>
      </p:pic>
    </p:spTree>
    <p:extLst>
      <p:ext uri="{BB962C8B-B14F-4D97-AF65-F5344CB8AC3E}">
        <p14:creationId xmlns:p14="http://schemas.microsoft.com/office/powerpoint/2010/main" val="365609069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AB5B52A-8AFD-66E7-BE08-74E7F7E13BD6}"/>
              </a:ext>
            </a:extLst>
          </p:cNvPr>
          <p:cNvSpPr>
            <a:spLocks noGrp="1"/>
          </p:cNvSpPr>
          <p:nvPr>
            <p:ph type="sldNum" sz="quarter" idx="12"/>
          </p:nvPr>
        </p:nvSpPr>
        <p:spPr/>
        <p:txBody>
          <a:bodyPr/>
          <a:lstStyle/>
          <a:p>
            <a:fld id="{8A04D54F-FA85-F344-8424-FB00D2AE8D01}" type="slidenum">
              <a:rPr lang="en-US" smtClean="0"/>
              <a:pPr/>
              <a:t>10</a:t>
            </a:fld>
            <a:endParaRPr lang="en-US"/>
          </a:p>
        </p:txBody>
      </p:sp>
      <p:pic>
        <p:nvPicPr>
          <p:cNvPr id="4" name="Picture 8">
            <a:extLst>
              <a:ext uri="{FF2B5EF4-FFF2-40B4-BE49-F238E27FC236}">
                <a16:creationId xmlns:a16="http://schemas.microsoft.com/office/drawing/2014/main" id="{285C3666-BD26-9E93-0E79-84765563C27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FF0BE3-DD5C-8BF7-1432-514D961546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1"/>
            <a:ext cx="5194169" cy="4534294"/>
          </a:xfrm>
          <a:prstGeom prst="rect">
            <a:avLst/>
          </a:prstGeom>
          <a:ln w="12700">
            <a:solidFill>
              <a:schemeClr val="tx2"/>
            </a:solidFill>
          </a:ln>
        </p:spPr>
      </p:pic>
      <p:pic>
        <p:nvPicPr>
          <p:cNvPr id="6" name="Picture 5">
            <a:extLst>
              <a:ext uri="{FF2B5EF4-FFF2-40B4-BE49-F238E27FC236}">
                <a16:creationId xmlns:a16="http://schemas.microsoft.com/office/drawing/2014/main" id="{2BEF8089-ACE3-445F-A3A5-149C3528BD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731853" y="-14022"/>
            <a:ext cx="5278653" cy="4548316"/>
          </a:xfrm>
          <a:prstGeom prst="rect">
            <a:avLst/>
          </a:prstGeom>
          <a:ln w="12700">
            <a:solidFill>
              <a:schemeClr val="tx2"/>
            </a:solidFill>
          </a:ln>
        </p:spPr>
      </p:pic>
      <p:pic>
        <p:nvPicPr>
          <p:cNvPr id="3" name="Picture 2">
            <a:extLst>
              <a:ext uri="{FF2B5EF4-FFF2-40B4-BE49-F238E27FC236}">
                <a16:creationId xmlns:a16="http://schemas.microsoft.com/office/drawing/2014/main" id="{D58D211C-FAF3-EE65-4430-2F81151B8A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625694" y="3242513"/>
            <a:ext cx="4312435" cy="3797113"/>
          </a:xfrm>
          <a:prstGeom prst="rect">
            <a:avLst/>
          </a:prstGeom>
          <a:ln w="12700">
            <a:solidFill>
              <a:schemeClr val="tx2"/>
            </a:solidFill>
          </a:ln>
        </p:spPr>
      </p:pic>
      <p:pic>
        <p:nvPicPr>
          <p:cNvPr id="2" name="Picture 1">
            <a:extLst>
              <a:ext uri="{FF2B5EF4-FFF2-40B4-BE49-F238E27FC236}">
                <a16:creationId xmlns:a16="http://schemas.microsoft.com/office/drawing/2014/main" id="{33602731-F85E-A797-3B6F-58630C7AC6FD}"/>
              </a:ext>
            </a:extLst>
          </p:cNvPr>
          <p:cNvPicPr>
            <a:picLocks noChangeAspect="1"/>
          </p:cNvPicPr>
          <p:nvPr/>
        </p:nvPicPr>
        <p:blipFill>
          <a:blip r:embed="rId7"/>
          <a:stretch>
            <a:fillRect/>
          </a:stretch>
        </p:blipFill>
        <p:spPr>
          <a:xfrm>
            <a:off x="6269537" y="3242514"/>
            <a:ext cx="5076508" cy="4240001"/>
          </a:xfrm>
          <a:prstGeom prst="rect">
            <a:avLst/>
          </a:prstGeom>
          <a:ln>
            <a:solidFill>
              <a:schemeClr val="tx2"/>
            </a:solidFill>
          </a:ln>
        </p:spPr>
      </p:pic>
    </p:spTree>
    <p:extLst>
      <p:ext uri="{BB962C8B-B14F-4D97-AF65-F5344CB8AC3E}">
        <p14:creationId xmlns:p14="http://schemas.microsoft.com/office/powerpoint/2010/main" val="20220005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C11-96DF-974D-8C39-92A06637B956}"/>
              </a:ext>
            </a:extLst>
          </p:cNvPr>
          <p:cNvSpPr>
            <a:spLocks noGrp="1"/>
          </p:cNvSpPr>
          <p:nvPr>
            <p:ph type="title"/>
          </p:nvPr>
        </p:nvSpPr>
        <p:spPr/>
        <p:txBody>
          <a:bodyPr>
            <a:normAutofit/>
          </a:bodyPr>
          <a:lstStyle/>
          <a:p>
            <a:r>
              <a:rPr lang="en-US" dirty="0">
                <a:solidFill>
                  <a:srgbClr val="002060"/>
                </a:solidFill>
              </a:rPr>
              <a:t>Progression of value from bench to boardroom</a:t>
            </a:r>
          </a:p>
        </p:txBody>
      </p:sp>
      <p:pic>
        <p:nvPicPr>
          <p:cNvPr id="1026" name="Picture 2">
            <a:extLst>
              <a:ext uri="{FF2B5EF4-FFF2-40B4-BE49-F238E27FC236}">
                <a16:creationId xmlns:a16="http://schemas.microsoft.com/office/drawing/2014/main" id="{A98F62AB-30B8-E789-E28B-606E77D4BA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7526" y="1232929"/>
            <a:ext cx="1411869" cy="351399"/>
          </a:xfrm>
          <a:prstGeom prst="rect">
            <a:avLst/>
          </a:prstGeom>
          <a:noFill/>
          <a:ln>
            <a:solidFill>
              <a:srgbClr val="2E046B"/>
            </a:solidFill>
          </a:ln>
          <a:extLst>
            <a:ext uri="{909E8E84-426E-40DD-AFC4-6F175D3DCCD1}">
              <a14:hiddenFill xmlns:a14="http://schemas.microsoft.com/office/drawing/2010/main">
                <a:solidFill>
                  <a:srgbClr val="FFFFFF"/>
                </a:solidFill>
              </a14:hiddenFill>
            </a:ext>
          </a:extLst>
        </p:spPr>
      </p:pic>
      <p:pic>
        <p:nvPicPr>
          <p:cNvPr id="1028" name="Picture 4" descr="1. Medtronic plc : Top Global Medical Device Companies in 2017 | Medical  Product Outsourcing">
            <a:extLst>
              <a:ext uri="{FF2B5EF4-FFF2-40B4-BE49-F238E27FC236}">
                <a16:creationId xmlns:a16="http://schemas.microsoft.com/office/drawing/2014/main" id="{C0EE9352-8649-0836-425A-0F4D22370B7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22301" b="22218"/>
          <a:stretch/>
        </p:blipFill>
        <p:spPr bwMode="auto">
          <a:xfrm>
            <a:off x="6484241" y="1197438"/>
            <a:ext cx="1411869" cy="422377"/>
          </a:xfrm>
          <a:prstGeom prst="rect">
            <a:avLst/>
          </a:prstGeom>
          <a:noFill/>
          <a:ln>
            <a:solidFill>
              <a:srgbClr val="2E046B"/>
            </a:solidFill>
          </a:ln>
          <a:extLst>
            <a:ext uri="{909E8E84-426E-40DD-AFC4-6F175D3DCCD1}">
              <a14:hiddenFill xmlns:a14="http://schemas.microsoft.com/office/drawing/2010/main">
                <a:solidFill>
                  <a:srgbClr val="FFFFFF"/>
                </a:solidFill>
              </a14:hiddenFill>
            </a:ext>
          </a:extLst>
        </p:spPr>
      </p:pic>
      <p:pic>
        <p:nvPicPr>
          <p:cNvPr id="10" name="Picture 6" descr="Partners | School of Neuroscience | King's College London">
            <a:extLst>
              <a:ext uri="{FF2B5EF4-FFF2-40B4-BE49-F238E27FC236}">
                <a16:creationId xmlns:a16="http://schemas.microsoft.com/office/drawing/2014/main" id="{4DA63F45-F1D2-3D00-54F7-CD5EC8EB27D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491627" y="5056640"/>
            <a:ext cx="1230829" cy="407940"/>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11" name="Pentagon 10">
            <a:extLst>
              <a:ext uri="{FF2B5EF4-FFF2-40B4-BE49-F238E27FC236}">
                <a16:creationId xmlns:a16="http://schemas.microsoft.com/office/drawing/2014/main" id="{0E5F2BCE-6DB2-2671-94F0-5980C3E8FD17}"/>
              </a:ext>
            </a:extLst>
          </p:cNvPr>
          <p:cNvSpPr/>
          <p:nvPr/>
        </p:nvSpPr>
        <p:spPr>
          <a:xfrm>
            <a:off x="3934198" y="919298"/>
            <a:ext cx="6746322" cy="1738898"/>
          </a:xfrm>
          <a:prstGeom prst="homePlate">
            <a:avLst>
              <a:gd name="adj" fmla="val 12206"/>
            </a:avLst>
          </a:prstGeom>
          <a:noFill/>
          <a:ln w="19050">
            <a:solidFill>
              <a:srgbClr val="2E046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dirty="0">
              <a:solidFill>
                <a:schemeClr val="tx1"/>
              </a:solidFill>
              <a:cs typeface="Georgia"/>
            </a:endParaRPr>
          </a:p>
        </p:txBody>
      </p:sp>
      <p:sp>
        <p:nvSpPr>
          <p:cNvPr id="26" name="Pentagon 25">
            <a:extLst>
              <a:ext uri="{FF2B5EF4-FFF2-40B4-BE49-F238E27FC236}">
                <a16:creationId xmlns:a16="http://schemas.microsoft.com/office/drawing/2014/main" id="{18193A44-2F94-8F51-BA1C-83A7EA29BD81}"/>
              </a:ext>
            </a:extLst>
          </p:cNvPr>
          <p:cNvSpPr/>
          <p:nvPr/>
        </p:nvSpPr>
        <p:spPr>
          <a:xfrm>
            <a:off x="1354912" y="4860266"/>
            <a:ext cx="6665539" cy="1738898"/>
          </a:xfrm>
          <a:prstGeom prst="homePlate">
            <a:avLst>
              <a:gd name="adj" fmla="val 12206"/>
            </a:avLst>
          </a:prstGeom>
          <a:noFill/>
          <a:ln w="19050">
            <a:solidFill>
              <a:srgbClr val="2E046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dirty="0">
              <a:solidFill>
                <a:schemeClr val="tx1"/>
              </a:solidFill>
              <a:cs typeface="Georgia"/>
            </a:endParaRPr>
          </a:p>
        </p:txBody>
      </p:sp>
      <p:sp>
        <p:nvSpPr>
          <p:cNvPr id="1030" name="Pentagon 1029">
            <a:extLst>
              <a:ext uri="{FF2B5EF4-FFF2-40B4-BE49-F238E27FC236}">
                <a16:creationId xmlns:a16="http://schemas.microsoft.com/office/drawing/2014/main" id="{F30D936C-DAC5-8310-625A-341F618389B5}"/>
              </a:ext>
            </a:extLst>
          </p:cNvPr>
          <p:cNvSpPr/>
          <p:nvPr/>
        </p:nvSpPr>
        <p:spPr>
          <a:xfrm>
            <a:off x="2575311" y="2821919"/>
            <a:ext cx="6666868" cy="1738898"/>
          </a:xfrm>
          <a:prstGeom prst="homePlate">
            <a:avLst>
              <a:gd name="adj" fmla="val 12206"/>
            </a:avLst>
          </a:prstGeom>
          <a:noFill/>
          <a:ln w="19050">
            <a:solidFill>
              <a:srgbClr val="2E046B"/>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dirty="0">
              <a:solidFill>
                <a:schemeClr val="tx1"/>
              </a:solidFill>
              <a:cs typeface="Georgia"/>
            </a:endParaRPr>
          </a:p>
        </p:txBody>
      </p:sp>
      <p:pic>
        <p:nvPicPr>
          <p:cNvPr id="27" name="Graphic 26" descr="Lights On with solid fill">
            <a:extLst>
              <a:ext uri="{FF2B5EF4-FFF2-40B4-BE49-F238E27FC236}">
                <a16:creationId xmlns:a16="http://schemas.microsoft.com/office/drawing/2014/main" id="{565C1C44-66C7-32CB-FFCD-3C2280801F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522" y="3351297"/>
            <a:ext cx="680141" cy="680141"/>
          </a:xfrm>
          <a:prstGeom prst="rect">
            <a:avLst/>
          </a:prstGeom>
        </p:spPr>
      </p:pic>
      <p:sp>
        <p:nvSpPr>
          <p:cNvPr id="35" name="Title 1">
            <a:extLst>
              <a:ext uri="{FF2B5EF4-FFF2-40B4-BE49-F238E27FC236}">
                <a16:creationId xmlns:a16="http://schemas.microsoft.com/office/drawing/2014/main" id="{F05B4610-4C8B-8DF9-4894-DE8B5A61E8BB}"/>
              </a:ext>
            </a:extLst>
          </p:cNvPr>
          <p:cNvSpPr txBox="1">
            <a:spLocks/>
          </p:cNvSpPr>
          <p:nvPr/>
        </p:nvSpPr>
        <p:spPr>
          <a:xfrm>
            <a:off x="8149447" y="6027186"/>
            <a:ext cx="1053685" cy="486439"/>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MedTech startup</a:t>
            </a:r>
          </a:p>
        </p:txBody>
      </p:sp>
      <p:pic>
        <p:nvPicPr>
          <p:cNvPr id="42" name="Picture 2" descr="NVIDIA logo in transparent PNG and vectorized SVG formats">
            <a:extLst>
              <a:ext uri="{FF2B5EF4-FFF2-40B4-BE49-F238E27FC236}">
                <a16:creationId xmlns:a16="http://schemas.microsoft.com/office/drawing/2014/main" id="{20023B4D-10EF-8F31-F8E8-6531550F60A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638890" y="1274554"/>
            <a:ext cx="1411870" cy="2681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Graphic 43" descr="Lights On outline">
            <a:extLst>
              <a:ext uri="{FF2B5EF4-FFF2-40B4-BE49-F238E27FC236}">
                <a16:creationId xmlns:a16="http://schemas.microsoft.com/office/drawing/2014/main" id="{1FBAB5A2-1F06-242D-96C5-14F8F9BEB4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7707" y="5310011"/>
            <a:ext cx="662857" cy="662857"/>
          </a:xfrm>
          <a:prstGeom prst="rect">
            <a:avLst/>
          </a:prstGeom>
        </p:spPr>
      </p:pic>
      <p:pic>
        <p:nvPicPr>
          <p:cNvPr id="45" name="Graphic 44" descr="Lights On with solid fill">
            <a:extLst>
              <a:ext uri="{FF2B5EF4-FFF2-40B4-BE49-F238E27FC236}">
                <a16:creationId xmlns:a16="http://schemas.microsoft.com/office/drawing/2014/main" id="{7F334415-791D-F4E1-06CD-0F46BDFC8A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36220" y="5310011"/>
            <a:ext cx="680141" cy="680141"/>
          </a:xfrm>
          <a:prstGeom prst="rect">
            <a:avLst/>
          </a:prstGeom>
        </p:spPr>
      </p:pic>
      <p:pic>
        <p:nvPicPr>
          <p:cNvPr id="48" name="Graphic 47" descr="Factory outline">
            <a:extLst>
              <a:ext uri="{FF2B5EF4-FFF2-40B4-BE49-F238E27FC236}">
                <a16:creationId xmlns:a16="http://schemas.microsoft.com/office/drawing/2014/main" id="{E1FD94D7-729C-20C6-EC23-3158529A2C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8073" y="3287919"/>
            <a:ext cx="743519" cy="743519"/>
          </a:xfrm>
          <a:prstGeom prst="rect">
            <a:avLst/>
          </a:prstGeom>
        </p:spPr>
      </p:pic>
      <p:pic>
        <p:nvPicPr>
          <p:cNvPr id="49" name="Graphic 48" descr="Factory outline">
            <a:extLst>
              <a:ext uri="{FF2B5EF4-FFF2-40B4-BE49-F238E27FC236}">
                <a16:creationId xmlns:a16="http://schemas.microsoft.com/office/drawing/2014/main" id="{EDC8E9C8-66CF-7C22-9C70-1AFC9FF7BF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20892" y="1347004"/>
            <a:ext cx="743519" cy="743519"/>
          </a:xfrm>
          <a:prstGeom prst="rect">
            <a:avLst/>
          </a:prstGeom>
        </p:spPr>
      </p:pic>
      <p:pic>
        <p:nvPicPr>
          <p:cNvPr id="54" name="Graphic 53" descr="Factory with solid fill">
            <a:extLst>
              <a:ext uri="{FF2B5EF4-FFF2-40B4-BE49-F238E27FC236}">
                <a16:creationId xmlns:a16="http://schemas.microsoft.com/office/drawing/2014/main" id="{752D0FFB-9727-A46A-5DE7-DDE27C43DD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63997" y="1347004"/>
            <a:ext cx="745200" cy="745200"/>
          </a:xfrm>
          <a:prstGeom prst="rect">
            <a:avLst/>
          </a:prstGeom>
        </p:spPr>
      </p:pic>
      <p:pic>
        <p:nvPicPr>
          <p:cNvPr id="56" name="Picture 2" descr="KiTEC (King&amp;#39;s Technology Evaluation Centre) logo">
            <a:extLst>
              <a:ext uri="{FF2B5EF4-FFF2-40B4-BE49-F238E27FC236}">
                <a16:creationId xmlns:a16="http://schemas.microsoft.com/office/drawing/2014/main" id="{0F695151-97E6-FFF3-97E9-A1EB301222FB}"/>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a:stretch/>
        </p:blipFill>
        <p:spPr bwMode="auto">
          <a:xfrm>
            <a:off x="2948603" y="5055129"/>
            <a:ext cx="931856" cy="407940"/>
          </a:xfrm>
          <a:prstGeom prst="rect">
            <a:avLst/>
          </a:prstGeom>
          <a:noFill/>
          <a:ln w="9525">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57" name="Picture 2" descr="Image">
            <a:extLst>
              <a:ext uri="{FF2B5EF4-FFF2-40B4-BE49-F238E27FC236}">
                <a16:creationId xmlns:a16="http://schemas.microsoft.com/office/drawing/2014/main" id="{983EEFB7-398C-09F2-E252-A30207B1E056}"/>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4261279" y="4954584"/>
            <a:ext cx="609031" cy="609031"/>
          </a:xfrm>
          <a:prstGeom prst="ellipse">
            <a:avLst/>
          </a:prstGeom>
          <a:ln w="9525" cap="rnd">
            <a:solidFill>
              <a:srgbClr val="3AB5AD"/>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8" name="Hexagon 57">
            <a:extLst>
              <a:ext uri="{FF2B5EF4-FFF2-40B4-BE49-F238E27FC236}">
                <a16:creationId xmlns:a16="http://schemas.microsoft.com/office/drawing/2014/main" id="{561B6AA1-DCF1-9AF8-3CE6-6B38ED2F96EA}"/>
              </a:ext>
            </a:extLst>
          </p:cNvPr>
          <p:cNvSpPr/>
          <p:nvPr/>
        </p:nvSpPr>
        <p:spPr>
          <a:xfrm>
            <a:off x="5333540" y="5022766"/>
            <a:ext cx="777267" cy="504599"/>
          </a:xfrm>
          <a:prstGeom prst="hexagon">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b="1" dirty="0">
                <a:solidFill>
                  <a:srgbClr val="FF0000"/>
                </a:solidFill>
                <a:cs typeface="Georgia"/>
              </a:rPr>
              <a:t>SIE</a:t>
            </a:r>
          </a:p>
        </p:txBody>
      </p:sp>
      <p:sp>
        <p:nvSpPr>
          <p:cNvPr id="63" name="Title 1">
            <a:extLst>
              <a:ext uri="{FF2B5EF4-FFF2-40B4-BE49-F238E27FC236}">
                <a16:creationId xmlns:a16="http://schemas.microsoft.com/office/drawing/2014/main" id="{F2F26594-7DAB-9012-1F13-02B358F42A1C}"/>
              </a:ext>
            </a:extLst>
          </p:cNvPr>
          <p:cNvSpPr txBox="1">
            <a:spLocks/>
          </p:cNvSpPr>
          <p:nvPr/>
        </p:nvSpPr>
        <p:spPr>
          <a:xfrm>
            <a:off x="1466333" y="5589442"/>
            <a:ext cx="1539153" cy="516911"/>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Strategic guidance</a:t>
            </a:r>
          </a:p>
        </p:txBody>
      </p:sp>
      <p:sp>
        <p:nvSpPr>
          <p:cNvPr id="1024" name="Title 1">
            <a:extLst>
              <a:ext uri="{FF2B5EF4-FFF2-40B4-BE49-F238E27FC236}">
                <a16:creationId xmlns:a16="http://schemas.microsoft.com/office/drawing/2014/main" id="{88431D15-B256-36F7-410F-183B35EC16C4}"/>
              </a:ext>
            </a:extLst>
          </p:cNvPr>
          <p:cNvSpPr txBox="1">
            <a:spLocks/>
          </p:cNvSpPr>
          <p:nvPr/>
        </p:nvSpPr>
        <p:spPr>
          <a:xfrm>
            <a:off x="2768053" y="5563615"/>
            <a:ext cx="1245599" cy="450589"/>
          </a:xfrm>
          <a:prstGeom prst="rect">
            <a:avLst/>
          </a:prstGeom>
        </p:spPr>
        <p:txBody>
          <a:bodyPr vert="horz" lIns="0" tIns="0" rIns="0" bIns="0" rtlCol="0" anchor="t" anchorCtr="0">
            <a:no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Health economics</a:t>
            </a:r>
          </a:p>
        </p:txBody>
      </p:sp>
      <p:sp>
        <p:nvSpPr>
          <p:cNvPr id="1037" name="Title 1">
            <a:extLst>
              <a:ext uri="{FF2B5EF4-FFF2-40B4-BE49-F238E27FC236}">
                <a16:creationId xmlns:a16="http://schemas.microsoft.com/office/drawing/2014/main" id="{102F8099-4EE4-2556-EB02-BE29CECE6D66}"/>
              </a:ext>
            </a:extLst>
          </p:cNvPr>
          <p:cNvSpPr txBox="1">
            <a:spLocks/>
          </p:cNvSpPr>
          <p:nvPr/>
        </p:nvSpPr>
        <p:spPr>
          <a:xfrm>
            <a:off x="3942994" y="5619290"/>
            <a:ext cx="1245599" cy="450589"/>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QA/RA &amp;</a:t>
            </a:r>
          </a:p>
          <a:p>
            <a:pPr algn="ctr"/>
            <a:r>
              <a:rPr lang="en-US" sz="1600" dirty="0"/>
              <a:t>Prototyping</a:t>
            </a:r>
          </a:p>
        </p:txBody>
      </p:sp>
      <p:sp>
        <p:nvSpPr>
          <p:cNvPr id="1038" name="Title 1">
            <a:extLst>
              <a:ext uri="{FF2B5EF4-FFF2-40B4-BE49-F238E27FC236}">
                <a16:creationId xmlns:a16="http://schemas.microsoft.com/office/drawing/2014/main" id="{2BE1DD09-167D-B36A-0337-8E10317F875A}"/>
              </a:ext>
            </a:extLst>
          </p:cNvPr>
          <p:cNvSpPr txBox="1">
            <a:spLocks/>
          </p:cNvSpPr>
          <p:nvPr/>
        </p:nvSpPr>
        <p:spPr>
          <a:xfrm>
            <a:off x="5169149" y="5619289"/>
            <a:ext cx="1245599" cy="450589"/>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Clinical governance</a:t>
            </a:r>
          </a:p>
        </p:txBody>
      </p:sp>
      <p:sp>
        <p:nvSpPr>
          <p:cNvPr id="1039" name="Title 1">
            <a:extLst>
              <a:ext uri="{FF2B5EF4-FFF2-40B4-BE49-F238E27FC236}">
                <a16:creationId xmlns:a16="http://schemas.microsoft.com/office/drawing/2014/main" id="{FCC73F70-7C37-993F-66D8-DAB5C2AA3BF9}"/>
              </a:ext>
            </a:extLst>
          </p:cNvPr>
          <p:cNvSpPr txBox="1">
            <a:spLocks/>
          </p:cNvSpPr>
          <p:nvPr/>
        </p:nvSpPr>
        <p:spPr>
          <a:xfrm>
            <a:off x="6484241" y="5599357"/>
            <a:ext cx="1245599" cy="450589"/>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Clinical partnering</a:t>
            </a:r>
          </a:p>
        </p:txBody>
      </p:sp>
      <p:sp>
        <p:nvSpPr>
          <p:cNvPr id="1040" name="Title 1">
            <a:extLst>
              <a:ext uri="{FF2B5EF4-FFF2-40B4-BE49-F238E27FC236}">
                <a16:creationId xmlns:a16="http://schemas.microsoft.com/office/drawing/2014/main" id="{D6ED206E-30C7-C13A-F450-F50031FF7E7A}"/>
              </a:ext>
            </a:extLst>
          </p:cNvPr>
          <p:cNvSpPr txBox="1">
            <a:spLocks/>
          </p:cNvSpPr>
          <p:nvPr/>
        </p:nvSpPr>
        <p:spPr>
          <a:xfrm>
            <a:off x="1338440" y="6233199"/>
            <a:ext cx="6454706" cy="274041"/>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solidFill>
                  <a:srgbClr val="7030A0"/>
                </a:solidFill>
              </a:rPr>
              <a:t>From bench to MedTech startup with robust industry practices</a:t>
            </a:r>
          </a:p>
        </p:txBody>
      </p:sp>
      <p:sp>
        <p:nvSpPr>
          <p:cNvPr id="1041" name="Title 1">
            <a:extLst>
              <a:ext uri="{FF2B5EF4-FFF2-40B4-BE49-F238E27FC236}">
                <a16:creationId xmlns:a16="http://schemas.microsoft.com/office/drawing/2014/main" id="{C24DF086-409B-D8C6-A718-52983C3EC4C5}"/>
              </a:ext>
            </a:extLst>
          </p:cNvPr>
          <p:cNvSpPr txBox="1">
            <a:spLocks/>
          </p:cNvSpPr>
          <p:nvPr/>
        </p:nvSpPr>
        <p:spPr>
          <a:xfrm>
            <a:off x="2575311" y="4294397"/>
            <a:ext cx="6454706" cy="274041"/>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solidFill>
                  <a:srgbClr val="7030A0"/>
                </a:solidFill>
              </a:rPr>
              <a:t>Scaling up through strategic guidance and access to global network</a:t>
            </a:r>
          </a:p>
        </p:txBody>
      </p:sp>
      <p:sp>
        <p:nvSpPr>
          <p:cNvPr id="1042" name="Title 1">
            <a:extLst>
              <a:ext uri="{FF2B5EF4-FFF2-40B4-BE49-F238E27FC236}">
                <a16:creationId xmlns:a16="http://schemas.microsoft.com/office/drawing/2014/main" id="{640D6CA3-CBE9-C09C-D4F7-D2815E7B2B94}"/>
              </a:ext>
            </a:extLst>
          </p:cNvPr>
          <p:cNvSpPr txBox="1">
            <a:spLocks/>
          </p:cNvSpPr>
          <p:nvPr/>
        </p:nvSpPr>
        <p:spPr>
          <a:xfrm>
            <a:off x="292013" y="6003502"/>
            <a:ext cx="1053685" cy="486439"/>
          </a:xfrm>
          <a:prstGeom prst="rect">
            <a:avLst/>
          </a:prstGeom>
        </p:spPr>
        <p:txBody>
          <a:bodyPr vert="horz" lIns="0" tIns="0" rIns="0" bIns="0" rtlCol="0" anchor="t" anchorCtr="0">
            <a:normAutofit lnSpcReduction="1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Bench prototype</a:t>
            </a:r>
          </a:p>
        </p:txBody>
      </p:sp>
      <p:sp>
        <p:nvSpPr>
          <p:cNvPr id="1043" name="Title 1">
            <a:extLst>
              <a:ext uri="{FF2B5EF4-FFF2-40B4-BE49-F238E27FC236}">
                <a16:creationId xmlns:a16="http://schemas.microsoft.com/office/drawing/2014/main" id="{0ACA6AD6-112D-ACED-F06F-685F0B72A4D3}"/>
              </a:ext>
            </a:extLst>
          </p:cNvPr>
          <p:cNvSpPr txBox="1">
            <a:spLocks/>
          </p:cNvSpPr>
          <p:nvPr/>
        </p:nvSpPr>
        <p:spPr>
          <a:xfrm>
            <a:off x="9344825" y="4031438"/>
            <a:ext cx="1053685" cy="486439"/>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Scale-up</a:t>
            </a:r>
          </a:p>
        </p:txBody>
      </p:sp>
      <p:sp>
        <p:nvSpPr>
          <p:cNvPr id="1044" name="Title 1">
            <a:extLst>
              <a:ext uri="{FF2B5EF4-FFF2-40B4-BE49-F238E27FC236}">
                <a16:creationId xmlns:a16="http://schemas.microsoft.com/office/drawing/2014/main" id="{DE398856-BC74-4C1A-CE3E-D0A6C9EED039}"/>
              </a:ext>
            </a:extLst>
          </p:cNvPr>
          <p:cNvSpPr txBox="1">
            <a:spLocks/>
          </p:cNvSpPr>
          <p:nvPr/>
        </p:nvSpPr>
        <p:spPr>
          <a:xfrm>
            <a:off x="10709754" y="2092500"/>
            <a:ext cx="1053685" cy="486439"/>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t>Partnering</a:t>
            </a:r>
          </a:p>
        </p:txBody>
      </p:sp>
      <p:sp>
        <p:nvSpPr>
          <p:cNvPr id="1045" name="Title 1">
            <a:extLst>
              <a:ext uri="{FF2B5EF4-FFF2-40B4-BE49-F238E27FC236}">
                <a16:creationId xmlns:a16="http://schemas.microsoft.com/office/drawing/2014/main" id="{76554099-6647-EE74-A2D2-E7F577757FF5}"/>
              </a:ext>
            </a:extLst>
          </p:cNvPr>
          <p:cNvSpPr txBox="1">
            <a:spLocks/>
          </p:cNvSpPr>
          <p:nvPr/>
        </p:nvSpPr>
        <p:spPr>
          <a:xfrm>
            <a:off x="3934198" y="1822526"/>
            <a:ext cx="6700600" cy="274041"/>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solidFill>
                  <a:srgbClr val="7030A0"/>
                </a:solidFill>
              </a:rPr>
              <a:t>For industry : Research collaboration with KCL. Pipeline of disruptive MedTech</a:t>
            </a:r>
          </a:p>
        </p:txBody>
      </p:sp>
      <p:sp>
        <p:nvSpPr>
          <p:cNvPr id="1046" name="Title 1">
            <a:extLst>
              <a:ext uri="{FF2B5EF4-FFF2-40B4-BE49-F238E27FC236}">
                <a16:creationId xmlns:a16="http://schemas.microsoft.com/office/drawing/2014/main" id="{18771931-6CA2-FD1E-50AD-994D9C1ED349}"/>
              </a:ext>
            </a:extLst>
          </p:cNvPr>
          <p:cNvSpPr txBox="1">
            <a:spLocks/>
          </p:cNvSpPr>
          <p:nvPr/>
        </p:nvSpPr>
        <p:spPr>
          <a:xfrm>
            <a:off x="3756740" y="2387235"/>
            <a:ext cx="6700600" cy="274041"/>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r>
              <a:rPr lang="en-US" sz="1600" dirty="0">
                <a:solidFill>
                  <a:srgbClr val="7030A0"/>
                </a:solidFill>
              </a:rPr>
              <a:t>For scale-ups: Partnering with the most important names in the Industry</a:t>
            </a:r>
          </a:p>
        </p:txBody>
      </p:sp>
      <p:pic>
        <p:nvPicPr>
          <p:cNvPr id="1047" name="Picture 2" descr="Arizona State University">
            <a:extLst>
              <a:ext uri="{FF2B5EF4-FFF2-40B4-BE49-F238E27FC236}">
                <a16:creationId xmlns:a16="http://schemas.microsoft.com/office/drawing/2014/main" id="{D878F25A-E433-91C8-3D64-6E0B84ACDA7F}"/>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832526" y="3305729"/>
            <a:ext cx="912060" cy="7043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4">
            <a:extLst>
              <a:ext uri="{FF2B5EF4-FFF2-40B4-BE49-F238E27FC236}">
                <a16:creationId xmlns:a16="http://schemas.microsoft.com/office/drawing/2014/main" id="{41B47A85-74CE-11A8-6D0D-97F2D717765F}"/>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2943796" y="3450857"/>
            <a:ext cx="951534" cy="43600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Mayo Clinic Innovation Exchange">
            <a:extLst>
              <a:ext uri="{FF2B5EF4-FFF2-40B4-BE49-F238E27FC236}">
                <a16:creationId xmlns:a16="http://schemas.microsoft.com/office/drawing/2014/main" id="{43F30D54-032E-F50D-B65D-3E6862500D25}"/>
              </a:ext>
            </a:extLst>
          </p:cNvPr>
          <p:cNvPicPr>
            <a:picLocks noChangeAspect="1" noChangeArrowheads="1"/>
          </p:cNvPicPr>
          <p:nvPr/>
        </p:nvPicPr>
        <p:blipFill>
          <a:blip r:embed="rId19">
            <a:clrChange>
              <a:clrFrom>
                <a:srgbClr val="10366E"/>
              </a:clrFrom>
              <a:clrTo>
                <a:srgbClr val="10366E">
                  <a:alpha val="0"/>
                </a:srgbClr>
              </a:clrTo>
            </a:clrChange>
            <a:extLst>
              <a:ext uri="{BEBA8EAE-BF5A-486C-A8C5-ECC9F3942E4B}">
                <a14:imgProps xmlns:a14="http://schemas.microsoft.com/office/drawing/2010/main">
                  <a14:imgLayer r:embed="rId20">
                    <a14:imgEffect>
                      <a14:artisticGlass/>
                    </a14:imgEffect>
                    <a14:imgEffect>
                      <a14:sharpenSoften amount="100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4424505" y="3319864"/>
            <a:ext cx="1612329" cy="6724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8">
            <a:extLst>
              <a:ext uri="{FF2B5EF4-FFF2-40B4-BE49-F238E27FC236}">
                <a16:creationId xmlns:a16="http://schemas.microsoft.com/office/drawing/2014/main" id="{AFDA412A-46A5-62C9-1063-505990BB1520}"/>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6477090" y="3271777"/>
            <a:ext cx="807408" cy="7860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BD517F9E-04A0-0F66-8F66-143D59C17026}"/>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mbridge Consultants">
            <a:extLst>
              <a:ext uri="{FF2B5EF4-FFF2-40B4-BE49-F238E27FC236}">
                <a16:creationId xmlns:a16="http://schemas.microsoft.com/office/drawing/2014/main" id="{E3DA3630-45F3-520A-8E2F-811FFB5D9E4A}"/>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1977456" y="5009817"/>
            <a:ext cx="507917" cy="53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2414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220621_LIHE_courtyard_01">
            <a:extLst>
              <a:ext uri="{FF2B5EF4-FFF2-40B4-BE49-F238E27FC236}">
                <a16:creationId xmlns:a16="http://schemas.microsoft.com/office/drawing/2014/main" id="{B535B8BF-90C0-301B-030C-013FAA05B2E6}"/>
              </a:ext>
            </a:extLst>
          </p:cNvPr>
          <p:cNvPicPr>
            <a:picLocks noChangeAspect="1" noChangeArrowheads="1"/>
          </p:cNvPicPr>
          <p:nvPr/>
        </p:nvPicPr>
        <p:blipFill>
          <a:blip r:embed="rId3" cstate="hqprint">
            <a:alphaModFix amt="71000"/>
            <a:extLst>
              <a:ext uri="{28A0092B-C50C-407E-A947-70E740481C1C}">
                <a14:useLocalDpi xmlns:a14="http://schemas.microsoft.com/office/drawing/2010/main"/>
              </a:ext>
            </a:extLst>
          </a:blip>
          <a:srcRect/>
          <a:stretch>
            <a:fillRect/>
          </a:stretch>
        </p:blipFill>
        <p:spPr bwMode="auto">
          <a:xfrm>
            <a:off x="-131133" y="-264054"/>
            <a:ext cx="12323133" cy="764225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C5C33F6-D03D-735F-D6B6-8563B66DE35C}"/>
              </a:ext>
            </a:extLst>
          </p:cNvPr>
          <p:cNvSpPr>
            <a:spLocks noGrp="1"/>
          </p:cNvSpPr>
          <p:nvPr>
            <p:ph type="title"/>
          </p:nvPr>
        </p:nvSpPr>
        <p:spPr>
          <a:xfrm>
            <a:off x="1728913" y="214834"/>
            <a:ext cx="8603040" cy="6421097"/>
          </a:xfrm>
          <a:solidFill>
            <a:schemeClr val="bg1">
              <a:alpha val="65823"/>
            </a:schemeClr>
          </a:solidFill>
        </p:spPr>
        <p:txBody>
          <a:bodyPr tIns="180000">
            <a:normAutofit/>
          </a:bodyPr>
          <a:lstStyle/>
          <a:p>
            <a:pPr algn="ctr"/>
            <a:br>
              <a:rPr lang="en-US" sz="4000" i="1" dirty="0">
                <a:solidFill>
                  <a:srgbClr val="002060"/>
                </a:solidFill>
              </a:rPr>
            </a:br>
            <a:br>
              <a:rPr lang="en-US" sz="4000" i="1" dirty="0">
                <a:solidFill>
                  <a:srgbClr val="002060"/>
                </a:solidFill>
              </a:rPr>
            </a:br>
            <a:br>
              <a:rPr lang="en-US" sz="4000" i="1" dirty="0">
                <a:solidFill>
                  <a:srgbClr val="002060"/>
                </a:solidFill>
              </a:rPr>
            </a:br>
            <a:r>
              <a:rPr lang="en-US" sz="5400" i="1" dirty="0">
                <a:solidFill>
                  <a:srgbClr val="002060"/>
                </a:solidFill>
              </a:rPr>
              <a:t> </a:t>
            </a:r>
            <a:br>
              <a:rPr lang="en-US" sz="4000" i="1" dirty="0">
                <a:solidFill>
                  <a:srgbClr val="002060"/>
                </a:solidFill>
              </a:rPr>
            </a:br>
            <a:r>
              <a:rPr lang="en-US" sz="4000" i="1" dirty="0">
                <a:solidFill>
                  <a:srgbClr val="002060"/>
                </a:solidFill>
              </a:rPr>
              <a:t>MedTech Venture Builder</a:t>
            </a:r>
            <a:endParaRPr lang="en-US" sz="4000" dirty="0">
              <a:solidFill>
                <a:srgbClr val="002060"/>
              </a:solidFill>
            </a:endParaRPr>
          </a:p>
        </p:txBody>
      </p:sp>
      <p:sp>
        <p:nvSpPr>
          <p:cNvPr id="4" name="Slide Number Placeholder 3">
            <a:extLst>
              <a:ext uri="{FF2B5EF4-FFF2-40B4-BE49-F238E27FC236}">
                <a16:creationId xmlns:a16="http://schemas.microsoft.com/office/drawing/2014/main" id="{68291296-DC01-CE74-2EE8-2B86F6610884}"/>
              </a:ext>
            </a:extLst>
          </p:cNvPr>
          <p:cNvSpPr>
            <a:spLocks noGrp="1"/>
          </p:cNvSpPr>
          <p:nvPr>
            <p:ph type="sldNum" sz="quarter" idx="12"/>
          </p:nvPr>
        </p:nvSpPr>
        <p:spPr/>
        <p:txBody>
          <a:bodyPr/>
          <a:lstStyle/>
          <a:p>
            <a:fld id="{8A04D54F-FA85-F344-8424-FB00D2AE8D01}" type="slidenum">
              <a:rPr lang="en-US" smtClean="0"/>
              <a:pPr/>
              <a:t>12</a:t>
            </a:fld>
            <a:endParaRPr lang="en-US"/>
          </a:p>
        </p:txBody>
      </p:sp>
      <p:pic>
        <p:nvPicPr>
          <p:cNvPr id="2" name="Picture 8">
            <a:extLst>
              <a:ext uri="{FF2B5EF4-FFF2-40B4-BE49-F238E27FC236}">
                <a16:creationId xmlns:a16="http://schemas.microsoft.com/office/drawing/2014/main" id="{3F2BF7C9-708B-C339-24CC-F03AE69E2A5B}"/>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89904" y="4673157"/>
            <a:ext cx="1622189" cy="142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ueen-Mary-University-of-London-1">
            <a:extLst>
              <a:ext uri="{FF2B5EF4-FFF2-40B4-BE49-F238E27FC236}">
                <a16:creationId xmlns:a16="http://schemas.microsoft.com/office/drawing/2014/main" id="{A5E5D274-DFA3-189A-A23D-636DE90508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9546" y="467315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ity, University of London in The United Kingdom : Reviews &amp; Rankings |  Student Reviews &amp; University Rankings EDUopinions">
            <a:extLst>
              <a:ext uri="{FF2B5EF4-FFF2-40B4-BE49-F238E27FC236}">
                <a16:creationId xmlns:a16="http://schemas.microsoft.com/office/drawing/2014/main" id="{DD9A38DD-4443-3197-90CD-42FCD2E66B8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3799" r="14773"/>
          <a:stretch/>
        </p:blipFill>
        <p:spPr bwMode="auto">
          <a:xfrm>
            <a:off x="6375749" y="467315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 George's, University of London : Rankings, Fees &amp; Courses Details | Top  Universities">
            <a:extLst>
              <a:ext uri="{FF2B5EF4-FFF2-40B4-BE49-F238E27FC236}">
                <a16:creationId xmlns:a16="http://schemas.microsoft.com/office/drawing/2014/main" id="{5ACBD242-99BD-2F1E-9C69-3038F6E69DF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21952" y="467315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ndon Institute for Healthcare Engineering logo">
            <a:extLst>
              <a:ext uri="{FF2B5EF4-FFF2-40B4-BE49-F238E27FC236}">
                <a16:creationId xmlns:a16="http://schemas.microsoft.com/office/drawing/2014/main" id="{75A2ED38-BD92-11FC-C8AF-054C14FA231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r="77892"/>
          <a:stretch/>
        </p:blipFill>
        <p:spPr bwMode="auto">
          <a:xfrm>
            <a:off x="5200268" y="923087"/>
            <a:ext cx="1660330" cy="165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1823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73DF-E2C6-254B-B2B6-DCC694C2F55B}"/>
              </a:ext>
            </a:extLst>
          </p:cNvPr>
          <p:cNvSpPr>
            <a:spLocks noGrp="1"/>
          </p:cNvSpPr>
          <p:nvPr>
            <p:ph type="title"/>
          </p:nvPr>
        </p:nvSpPr>
        <p:spPr/>
        <p:txBody>
          <a:bodyPr/>
          <a:lstStyle/>
          <a:p>
            <a:r>
              <a:rPr lang="en-US" dirty="0">
                <a:solidFill>
                  <a:srgbClr val="002060"/>
                </a:solidFill>
              </a:rPr>
              <a:t>MedTech Venture Builder – A company-led </a:t>
            </a:r>
            <a:r>
              <a:rPr lang="en-US" dirty="0" err="1">
                <a:solidFill>
                  <a:srgbClr val="002060"/>
                </a:solidFill>
              </a:rPr>
              <a:t>programme</a:t>
            </a:r>
            <a:endParaRPr lang="en-US" dirty="0">
              <a:solidFill>
                <a:srgbClr val="002060"/>
              </a:solidFill>
            </a:endParaRPr>
          </a:p>
        </p:txBody>
      </p:sp>
      <p:sp>
        <p:nvSpPr>
          <p:cNvPr id="21" name="Content Placeholder 2">
            <a:extLst>
              <a:ext uri="{FF2B5EF4-FFF2-40B4-BE49-F238E27FC236}">
                <a16:creationId xmlns:a16="http://schemas.microsoft.com/office/drawing/2014/main" id="{8BBE7C38-875D-423B-B53F-42E86155D605}"/>
              </a:ext>
            </a:extLst>
          </p:cNvPr>
          <p:cNvSpPr txBox="1">
            <a:spLocks/>
          </p:cNvSpPr>
          <p:nvPr/>
        </p:nvSpPr>
        <p:spPr>
          <a:xfrm>
            <a:off x="480000" y="921600"/>
            <a:ext cx="10886416" cy="5623925"/>
          </a:xfrm>
          <a:prstGeom prst="rect">
            <a:avLst/>
          </a:prstGeom>
        </p:spPr>
        <p:txBody>
          <a:bodyPr vert="horz" lIns="0" tIns="0" rIns="0" bIns="0" rtlCol="0" anchor="t" anchorCtr="0">
            <a:normAutofit fontScale="85000" lnSpcReduction="10000"/>
          </a:bodyPr>
          <a:lstStyle>
            <a:defPPr>
              <a:defRPr lang="en-US"/>
            </a:defPPr>
            <a:lvl1pPr marL="514350" indent="-514350" defTabSz="457200">
              <a:lnSpc>
                <a:spcPct val="150000"/>
              </a:lnSpc>
              <a:spcBef>
                <a:spcPct val="0"/>
              </a:spcBef>
              <a:buClr>
                <a:srgbClr val="0A2D50"/>
              </a:buClr>
              <a:buFont typeface="Arial"/>
              <a:buAutoNum type="arabicPeriod"/>
              <a:defRPr sz="2800" b="0" i="0">
                <a:solidFill>
                  <a:srgbClr val="002060"/>
                </a:solidFill>
                <a:latin typeface="KingsBureauGrot ThreeSeven" panose="02000506040000020004" pitchFamily="2" charset="0"/>
                <a:ea typeface="+mj-ea"/>
                <a:cs typeface="KingsBureauGrot ThreeSeven" panose="02000506040000020004" pitchFamily="2" charset="0"/>
              </a:defRPr>
            </a:lvl1pPr>
            <a:lvl2pPr marL="0" indent="0" defTabSz="457200">
              <a:lnSpc>
                <a:spcPct val="120000"/>
              </a:lnSpc>
              <a:spcBef>
                <a:spcPts val="0"/>
              </a:spcBef>
              <a:buClr>
                <a:srgbClr val="0A2D50"/>
              </a:buClr>
              <a:buFont typeface="Arial"/>
              <a:buNone/>
              <a:defRPr sz="2000" b="0" i="0">
                <a:latin typeface="Kings Caslon Text" panose="02000503000000020003" pitchFamily="2" charset="77"/>
                <a:cs typeface="Kings Caslon Text" panose="02000503000000020003" pitchFamily="2" charset="77"/>
              </a:defRPr>
            </a:lvl2pPr>
            <a:lvl3pPr marL="268715" indent="-268715" defTabSz="457200">
              <a:lnSpc>
                <a:spcPct val="120000"/>
              </a:lnSpc>
              <a:spcBef>
                <a:spcPts val="0"/>
              </a:spcBef>
              <a:buClr>
                <a:srgbClr val="0A2D50"/>
              </a:buClr>
              <a:buFont typeface="Arial"/>
              <a:buChar char="•"/>
              <a:defRPr sz="2000" b="0" i="0">
                <a:latin typeface="Kings Caslon Text" panose="02000503000000020003" pitchFamily="2" charset="77"/>
                <a:cs typeface="Kings Caslon Text" panose="02000503000000020003" pitchFamily="2" charset="77"/>
              </a:defRPr>
            </a:lvl3pPr>
            <a:lvl4pPr marL="537429"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4pPr>
            <a:lvl5pPr marL="806144"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5pPr>
            <a:lvl6pPr marL="2514600" indent="-228600" defTabSz="457200">
              <a:spcBef>
                <a:spcPct val="20000"/>
              </a:spcBef>
              <a:buFont typeface="Arial"/>
              <a:buChar char="•"/>
              <a:defRPr sz="1792"/>
            </a:lvl6pPr>
            <a:lvl7pPr marL="2971800" indent="-228600" defTabSz="457200">
              <a:spcBef>
                <a:spcPct val="20000"/>
              </a:spcBef>
              <a:buFont typeface="Arial"/>
              <a:buChar char="•"/>
              <a:defRPr sz="1792"/>
            </a:lvl7pPr>
            <a:lvl8pPr marL="3429000" indent="-228600" defTabSz="457200">
              <a:spcBef>
                <a:spcPct val="20000"/>
              </a:spcBef>
              <a:buFont typeface="Arial"/>
              <a:buChar char="•"/>
              <a:defRPr sz="1792"/>
            </a:lvl8pPr>
            <a:lvl9pPr marL="3886200" indent="-228600" defTabSz="457200">
              <a:spcBef>
                <a:spcPct val="20000"/>
              </a:spcBef>
              <a:buFont typeface="Arial"/>
              <a:buChar char="•"/>
              <a:defRPr sz="1792"/>
            </a:lvl9pPr>
          </a:lstStyle>
          <a:p>
            <a:pPr marL="457200" indent="-457200">
              <a:lnSpc>
                <a:spcPct val="160000"/>
              </a:lnSpc>
              <a:buFont typeface="Arial" panose="020B0604020202020204" pitchFamily="34" charset="0"/>
              <a:buChar char="•"/>
            </a:pPr>
            <a:r>
              <a:rPr lang="en-US" dirty="0"/>
              <a:t>A UK-first – Funded by Research England</a:t>
            </a:r>
          </a:p>
          <a:p>
            <a:pPr marL="457200" indent="-457200">
              <a:lnSpc>
                <a:spcPct val="160000"/>
              </a:lnSpc>
              <a:buFont typeface="Arial" panose="020B0604020202020204" pitchFamily="34" charset="0"/>
              <a:buChar char="•"/>
            </a:pPr>
            <a:endParaRPr lang="en-US" dirty="0"/>
          </a:p>
          <a:p>
            <a:pPr marL="457200" indent="-457200">
              <a:lnSpc>
                <a:spcPct val="160000"/>
              </a:lnSpc>
              <a:buFont typeface="Arial" panose="020B0604020202020204" pitchFamily="34" charset="0"/>
              <a:buChar char="•"/>
            </a:pPr>
            <a:r>
              <a:rPr lang="en-US" dirty="0"/>
              <a:t>Designed and delivered by LIHE + Cambridge Consultants</a:t>
            </a:r>
          </a:p>
          <a:p>
            <a:pPr marL="457200" indent="-457200">
              <a:lnSpc>
                <a:spcPct val="160000"/>
              </a:lnSpc>
              <a:buFont typeface="Arial" panose="020B0604020202020204" pitchFamily="34" charset="0"/>
              <a:buChar char="•"/>
            </a:pPr>
            <a:endParaRPr lang="en-US" dirty="0"/>
          </a:p>
          <a:p>
            <a:pPr marL="457200" indent="-457200">
              <a:lnSpc>
                <a:spcPct val="160000"/>
              </a:lnSpc>
              <a:buFont typeface="Arial" panose="020B0604020202020204" pitchFamily="34" charset="0"/>
              <a:buChar char="•"/>
            </a:pPr>
            <a:r>
              <a:rPr lang="en-US" dirty="0"/>
              <a:t>Purpose: To get </a:t>
            </a:r>
            <a:r>
              <a:rPr lang="en-US" b="1" u="sng" dirty="0"/>
              <a:t>companies</a:t>
            </a:r>
            <a:r>
              <a:rPr lang="en-US" dirty="0"/>
              <a:t> from their A to their B (i.e., next value inflection point)</a:t>
            </a:r>
          </a:p>
          <a:p>
            <a:pPr marL="292050" lvl="1">
              <a:lnSpc>
                <a:spcPct val="160000"/>
              </a:lnSpc>
            </a:pPr>
            <a:endParaRPr lang="en-US" sz="2600" dirty="0"/>
          </a:p>
          <a:p>
            <a:pPr marL="457200" indent="-457200">
              <a:lnSpc>
                <a:spcPct val="160000"/>
              </a:lnSpc>
              <a:buFont typeface="Arial" panose="020B0604020202020204" pitchFamily="34" charset="0"/>
              <a:buChar char="•"/>
            </a:pPr>
            <a:r>
              <a:rPr lang="en-US" dirty="0"/>
              <a:t>Delivered in 2 stages: 1) Jul-Dec (Gearing Up), 2) Jan-Jun (Venture Building)</a:t>
            </a:r>
          </a:p>
          <a:p>
            <a:pPr lvl="4" indent="-514350">
              <a:lnSpc>
                <a:spcPct val="160000"/>
              </a:lnSpc>
              <a:buFont typeface="Arial" panose="020B0604020202020204" pitchFamily="34" charset="0"/>
              <a:buChar char="•"/>
            </a:pPr>
            <a:r>
              <a:rPr lang="en-US" sz="2600" dirty="0"/>
              <a:t>Clear </a:t>
            </a:r>
            <a:r>
              <a:rPr lang="en-US" sz="2600" dirty="0">
                <a:solidFill>
                  <a:srgbClr val="00B050"/>
                </a:solidFill>
              </a:rPr>
              <a:t>GO</a:t>
            </a:r>
            <a:r>
              <a:rPr lang="en-US" sz="2600" dirty="0"/>
              <a:t> / </a:t>
            </a:r>
            <a:r>
              <a:rPr lang="en-US" sz="2600" dirty="0">
                <a:solidFill>
                  <a:schemeClr val="accent1"/>
                </a:solidFill>
              </a:rPr>
              <a:t>NO-GO</a:t>
            </a:r>
            <a:r>
              <a:rPr lang="en-US" sz="2600" dirty="0"/>
              <a:t> point between stages based on performance</a:t>
            </a:r>
          </a:p>
          <a:p>
            <a:pPr marL="0" indent="0">
              <a:lnSpc>
                <a:spcPct val="160000"/>
              </a:lnSpc>
              <a:buNone/>
            </a:pPr>
            <a:endParaRPr lang="en-US" dirty="0"/>
          </a:p>
          <a:p>
            <a:pPr marL="457200" indent="-457200">
              <a:lnSpc>
                <a:spcPct val="160000"/>
              </a:lnSpc>
              <a:buFont typeface="Arial" panose="020B0604020202020204" pitchFamily="34" charset="0"/>
              <a:buChar char="•"/>
            </a:pPr>
            <a:r>
              <a:rPr lang="en-US" u="sng" dirty="0"/>
              <a:t>70 applications </a:t>
            </a:r>
            <a:r>
              <a:rPr lang="en-US" dirty="0"/>
              <a:t>– 12 companies selected from partners and from across the UK</a:t>
            </a:r>
          </a:p>
        </p:txBody>
      </p:sp>
      <p:sp>
        <p:nvSpPr>
          <p:cNvPr id="3" name="Slide Number Placeholder 2">
            <a:extLst>
              <a:ext uri="{FF2B5EF4-FFF2-40B4-BE49-F238E27FC236}">
                <a16:creationId xmlns:a16="http://schemas.microsoft.com/office/drawing/2014/main" id="{3CDE9F00-79E0-56FF-9FFC-F0D0429CFE69}"/>
              </a:ext>
            </a:extLst>
          </p:cNvPr>
          <p:cNvSpPr>
            <a:spLocks noGrp="1"/>
          </p:cNvSpPr>
          <p:nvPr>
            <p:ph type="sldNum" sz="quarter" idx="12"/>
          </p:nvPr>
        </p:nvSpPr>
        <p:spPr/>
        <p:txBody>
          <a:bodyPr/>
          <a:lstStyle/>
          <a:p>
            <a:fld id="{8A04D54F-FA85-F344-8424-FB00D2AE8D01}" type="slidenum">
              <a:rPr lang="en-US" smtClean="0"/>
              <a:pPr/>
              <a:t>13</a:t>
            </a:fld>
            <a:endParaRPr lang="en-US"/>
          </a:p>
        </p:txBody>
      </p:sp>
      <p:pic>
        <p:nvPicPr>
          <p:cNvPr id="7" name="Picture 2">
            <a:extLst>
              <a:ext uri="{FF2B5EF4-FFF2-40B4-BE49-F238E27FC236}">
                <a16:creationId xmlns:a16="http://schemas.microsoft.com/office/drawing/2014/main" id="{5C4AA212-378C-4CFF-5197-10DA9F2A5E6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366416" y="0"/>
            <a:ext cx="815766" cy="855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mbridge Consultants">
            <a:extLst>
              <a:ext uri="{FF2B5EF4-FFF2-40B4-BE49-F238E27FC236}">
                <a16:creationId xmlns:a16="http://schemas.microsoft.com/office/drawing/2014/main" id="{882F64FE-813B-E901-E6B8-1E6C4C125CC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1441878" y="1080000"/>
            <a:ext cx="664842" cy="70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9209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73DF-E2C6-254B-B2B6-DCC694C2F55B}"/>
              </a:ext>
            </a:extLst>
          </p:cNvPr>
          <p:cNvSpPr>
            <a:spLocks noGrp="1"/>
          </p:cNvSpPr>
          <p:nvPr>
            <p:ph type="title"/>
          </p:nvPr>
        </p:nvSpPr>
        <p:spPr/>
        <p:txBody>
          <a:bodyPr/>
          <a:lstStyle/>
          <a:p>
            <a:r>
              <a:rPr lang="en-US" dirty="0">
                <a:solidFill>
                  <a:srgbClr val="002060"/>
                </a:solidFill>
              </a:rPr>
              <a:t>Final cohort (affiliation) </a:t>
            </a:r>
          </a:p>
        </p:txBody>
      </p:sp>
      <p:sp>
        <p:nvSpPr>
          <p:cNvPr id="35" name="Slide Number Placeholder 34">
            <a:extLst>
              <a:ext uri="{FF2B5EF4-FFF2-40B4-BE49-F238E27FC236}">
                <a16:creationId xmlns:a16="http://schemas.microsoft.com/office/drawing/2014/main" id="{AECE019D-EA33-DF57-05BD-2A8EDD399635}"/>
              </a:ext>
            </a:extLst>
          </p:cNvPr>
          <p:cNvSpPr>
            <a:spLocks noGrp="1"/>
          </p:cNvSpPr>
          <p:nvPr>
            <p:ph type="sldNum" sz="quarter" idx="12"/>
          </p:nvPr>
        </p:nvSpPr>
        <p:spPr/>
        <p:txBody>
          <a:bodyPr/>
          <a:lstStyle/>
          <a:p>
            <a:fld id="{8A04D54F-FA85-F344-8424-FB00D2AE8D01}" type="slidenum">
              <a:rPr lang="en-US" smtClean="0"/>
              <a:pPr/>
              <a:t>14</a:t>
            </a:fld>
            <a:endParaRPr lang="en-US"/>
          </a:p>
        </p:txBody>
      </p:sp>
      <p:sp>
        <p:nvSpPr>
          <p:cNvPr id="32" name="Title 1">
            <a:extLst>
              <a:ext uri="{FF2B5EF4-FFF2-40B4-BE49-F238E27FC236}">
                <a16:creationId xmlns:a16="http://schemas.microsoft.com/office/drawing/2014/main" id="{3C38E67B-21FE-CEBD-73E1-6C8BF96ABF8E}"/>
              </a:ext>
            </a:extLst>
          </p:cNvPr>
          <p:cNvSpPr txBox="1">
            <a:spLocks/>
          </p:cNvSpPr>
          <p:nvPr/>
        </p:nvSpPr>
        <p:spPr>
          <a:xfrm>
            <a:off x="480000" y="921600"/>
            <a:ext cx="11232000" cy="5576400"/>
          </a:xfrm>
          <a:prstGeom prst="rect">
            <a:avLst/>
          </a:prstGeom>
        </p:spPr>
        <p:txBody>
          <a:bodyPr vert="horz" lIns="0" tIns="0" rIns="0" bIns="0" rtlCol="0" anchor="t" anchorCtr="0">
            <a:normAutofit fontScale="77500" lnSpcReduction="2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marL="342900" indent="-342900" algn="just">
              <a:lnSpc>
                <a:spcPct val="200000"/>
              </a:lnSpc>
              <a:buFont typeface="Arial" panose="020B0604020202020204" pitchFamily="34" charset="0"/>
              <a:buChar char="•"/>
            </a:pPr>
            <a:r>
              <a:rPr lang="en-US" sz="2000" b="0" dirty="0">
                <a:solidFill>
                  <a:srgbClr val="002060"/>
                </a:solidFill>
              </a:rPr>
              <a:t>Cardiology Devices Ltd (Cambridge) – Implantable heart pump to reduce afterload and avoid LVAD</a:t>
            </a:r>
          </a:p>
          <a:p>
            <a:pPr marL="342900" indent="-342900" algn="just">
              <a:lnSpc>
                <a:spcPct val="200000"/>
              </a:lnSpc>
              <a:buFont typeface="Arial" panose="020B0604020202020204" pitchFamily="34" charset="0"/>
              <a:buChar char="•"/>
            </a:pPr>
            <a:r>
              <a:rPr lang="en-US" sz="2000" b="0" dirty="0" err="1">
                <a:solidFill>
                  <a:srgbClr val="002060"/>
                </a:solidFill>
              </a:rPr>
              <a:t>YourPatientChoice</a:t>
            </a:r>
            <a:r>
              <a:rPr lang="en-US" sz="2000" b="0" dirty="0">
                <a:solidFill>
                  <a:srgbClr val="002060"/>
                </a:solidFill>
              </a:rPr>
              <a:t> (independent) - Digital clinic for Autism </a:t>
            </a:r>
          </a:p>
          <a:p>
            <a:pPr marL="342900" indent="-342900" algn="just">
              <a:lnSpc>
                <a:spcPct val="200000"/>
              </a:lnSpc>
              <a:buFont typeface="Arial" panose="020B0604020202020204" pitchFamily="34" charset="0"/>
              <a:buChar char="•"/>
            </a:pPr>
            <a:r>
              <a:rPr lang="en-US" sz="2000" b="0" dirty="0" err="1">
                <a:solidFill>
                  <a:srgbClr val="002060"/>
                </a:solidFill>
              </a:rPr>
              <a:t>Macusoft</a:t>
            </a:r>
            <a:r>
              <a:rPr lang="en-US" sz="2000" b="0" dirty="0">
                <a:solidFill>
                  <a:srgbClr val="002060"/>
                </a:solidFill>
              </a:rPr>
              <a:t> (GSTT) - Explainable AI protocol for automatic scheduling of treatment for macular degeneration   </a:t>
            </a:r>
          </a:p>
          <a:p>
            <a:pPr marL="342900" indent="-342900" algn="just">
              <a:lnSpc>
                <a:spcPct val="200000"/>
              </a:lnSpc>
              <a:buFont typeface="Arial" panose="020B0604020202020204" pitchFamily="34" charset="0"/>
              <a:buChar char="•"/>
            </a:pPr>
            <a:r>
              <a:rPr lang="en-US" sz="2000" b="0" dirty="0" err="1">
                <a:solidFill>
                  <a:srgbClr val="002060"/>
                </a:solidFill>
              </a:rPr>
              <a:t>Lannsair</a:t>
            </a:r>
            <a:r>
              <a:rPr lang="en-US" sz="2000" b="0" dirty="0">
                <a:solidFill>
                  <a:srgbClr val="002060"/>
                </a:solidFill>
              </a:rPr>
              <a:t> (Imperial) - Soft-robotic attachment for endoluminal surgery</a:t>
            </a:r>
          </a:p>
          <a:p>
            <a:pPr marL="342900" indent="-342900" algn="just">
              <a:lnSpc>
                <a:spcPct val="200000"/>
              </a:lnSpc>
              <a:buFont typeface="Arial" panose="020B0604020202020204" pitchFamily="34" charset="0"/>
              <a:buChar char="•"/>
            </a:pPr>
            <a:r>
              <a:rPr lang="en-US" sz="2000" b="0" dirty="0" err="1">
                <a:solidFill>
                  <a:srgbClr val="002060"/>
                </a:solidFill>
              </a:rPr>
              <a:t>Nilocas</a:t>
            </a:r>
            <a:r>
              <a:rPr lang="en-US" sz="2000" b="0" dirty="0">
                <a:solidFill>
                  <a:srgbClr val="002060"/>
                </a:solidFill>
              </a:rPr>
              <a:t> (QMUL) - Patch device that can detect CAD non-invasively outside of the hospital setting</a:t>
            </a:r>
          </a:p>
          <a:p>
            <a:pPr marL="342900" indent="-342900" algn="just">
              <a:lnSpc>
                <a:spcPct val="200000"/>
              </a:lnSpc>
              <a:buFont typeface="Arial" panose="020B0604020202020204" pitchFamily="34" charset="0"/>
              <a:buChar char="•"/>
            </a:pPr>
            <a:r>
              <a:rPr lang="en-US" sz="2000" b="0" dirty="0" err="1">
                <a:solidFill>
                  <a:srgbClr val="002060"/>
                </a:solidFill>
              </a:rPr>
              <a:t>iHeF</a:t>
            </a:r>
            <a:r>
              <a:rPr lang="en-US" sz="2000" b="0" dirty="0">
                <a:solidFill>
                  <a:srgbClr val="002060"/>
                </a:solidFill>
              </a:rPr>
              <a:t> (QMUL) - AI-enabled solution designed to predict cardiac imaging measurements crucial for heart failure (HF) diagnosis</a:t>
            </a:r>
          </a:p>
          <a:p>
            <a:pPr marL="342900" indent="-342900" algn="just">
              <a:lnSpc>
                <a:spcPct val="200000"/>
              </a:lnSpc>
              <a:buFont typeface="Arial" panose="020B0604020202020204" pitchFamily="34" charset="0"/>
              <a:buChar char="•"/>
            </a:pPr>
            <a:r>
              <a:rPr lang="en-US" sz="2000" b="0" dirty="0" err="1">
                <a:solidFill>
                  <a:srgbClr val="002060"/>
                </a:solidFill>
              </a:rPr>
              <a:t>Pryfiber</a:t>
            </a:r>
            <a:r>
              <a:rPr lang="en-US" sz="2000" b="0" dirty="0">
                <a:solidFill>
                  <a:srgbClr val="002060"/>
                </a:solidFill>
              </a:rPr>
              <a:t> (QMUL) - Novel, AI driven </a:t>
            </a:r>
            <a:r>
              <a:rPr lang="en-US" sz="2000" b="0" u="sng" dirty="0">
                <a:solidFill>
                  <a:srgbClr val="002060"/>
                </a:solidFill>
              </a:rPr>
              <a:t>hybrid endoscope </a:t>
            </a:r>
            <a:r>
              <a:rPr lang="en-US" sz="2000" b="0" dirty="0">
                <a:solidFill>
                  <a:srgbClr val="002060"/>
                </a:solidFill>
              </a:rPr>
              <a:t>that is easy to use and provides accurate real-time images for the clinicians</a:t>
            </a:r>
          </a:p>
          <a:p>
            <a:pPr marL="342900" indent="-342900" algn="just">
              <a:lnSpc>
                <a:spcPct val="200000"/>
              </a:lnSpc>
              <a:buFont typeface="Arial" panose="020B0604020202020204" pitchFamily="34" charset="0"/>
              <a:buChar char="•"/>
            </a:pPr>
            <a:r>
              <a:rPr lang="en-US" sz="2000" b="0" dirty="0" err="1">
                <a:solidFill>
                  <a:srgbClr val="002060"/>
                </a:solidFill>
              </a:rPr>
              <a:t>Crainio</a:t>
            </a:r>
            <a:r>
              <a:rPr lang="en-US" sz="2000" b="0" dirty="0">
                <a:solidFill>
                  <a:srgbClr val="002060"/>
                </a:solidFill>
              </a:rPr>
              <a:t> (City) – Device enabling simple, affordable, risk-free and non-invasive measurement of intracranial pressure</a:t>
            </a:r>
          </a:p>
          <a:p>
            <a:pPr marL="342900" indent="-342900" algn="just">
              <a:lnSpc>
                <a:spcPct val="200000"/>
              </a:lnSpc>
              <a:buFont typeface="Arial" panose="020B0604020202020204" pitchFamily="34" charset="0"/>
              <a:buChar char="•"/>
            </a:pPr>
            <a:r>
              <a:rPr lang="en-US" sz="2000" b="0" dirty="0" err="1">
                <a:solidFill>
                  <a:srgbClr val="002060"/>
                </a:solidFill>
              </a:rPr>
              <a:t>Curebyt</a:t>
            </a:r>
            <a:r>
              <a:rPr lang="en-US" sz="2000" b="0" dirty="0">
                <a:solidFill>
                  <a:srgbClr val="002060"/>
                </a:solidFill>
              </a:rPr>
              <a:t> (City) - Intelligent wound healing dressings</a:t>
            </a:r>
          </a:p>
          <a:p>
            <a:pPr marL="342900" indent="-342900" algn="just">
              <a:lnSpc>
                <a:spcPct val="200000"/>
              </a:lnSpc>
              <a:buFont typeface="Arial" panose="020B0604020202020204" pitchFamily="34" charset="0"/>
              <a:buChar char="•"/>
            </a:pPr>
            <a:r>
              <a:rPr lang="en-US" sz="2000" b="0" dirty="0" err="1">
                <a:solidFill>
                  <a:srgbClr val="002060"/>
                </a:solidFill>
              </a:rPr>
              <a:t>Fraiya</a:t>
            </a:r>
            <a:r>
              <a:rPr lang="en-US" sz="2000" b="0" dirty="0">
                <a:solidFill>
                  <a:srgbClr val="002060"/>
                </a:solidFill>
              </a:rPr>
              <a:t> (King’s) - bringing AI to pregnancy ultrasound</a:t>
            </a:r>
          </a:p>
          <a:p>
            <a:pPr marL="342900" indent="-342900" algn="just">
              <a:lnSpc>
                <a:spcPct val="200000"/>
              </a:lnSpc>
              <a:buFont typeface="Arial" panose="020B0604020202020204" pitchFamily="34" charset="0"/>
              <a:buChar char="•"/>
            </a:pPr>
            <a:r>
              <a:rPr lang="en-US" sz="2000" b="0" dirty="0" err="1">
                <a:solidFill>
                  <a:srgbClr val="002060"/>
                </a:solidFill>
              </a:rPr>
              <a:t>Revitalise</a:t>
            </a:r>
            <a:r>
              <a:rPr lang="en-US" sz="2000" b="0" dirty="0">
                <a:solidFill>
                  <a:srgbClr val="002060"/>
                </a:solidFill>
              </a:rPr>
              <a:t> (King’s) – Flexible robotics for delivery of regenerative retinal therapy treatments </a:t>
            </a:r>
          </a:p>
          <a:p>
            <a:pPr marL="342900" indent="-342900" algn="just">
              <a:lnSpc>
                <a:spcPct val="200000"/>
              </a:lnSpc>
              <a:buFont typeface="Arial" panose="020B0604020202020204" pitchFamily="34" charset="0"/>
              <a:buChar char="•"/>
            </a:pPr>
            <a:r>
              <a:rPr lang="en-US" sz="2000" b="0" dirty="0" err="1">
                <a:solidFill>
                  <a:srgbClr val="002060"/>
                </a:solidFill>
              </a:rPr>
              <a:t>Sorotymp</a:t>
            </a:r>
            <a:r>
              <a:rPr lang="en-US" sz="2000" b="0" dirty="0">
                <a:solidFill>
                  <a:srgbClr val="002060"/>
                </a:solidFill>
              </a:rPr>
              <a:t> (King’s) - Soft robotics to provide targeted drug delivery to the cochlea via the ear canal</a:t>
            </a:r>
          </a:p>
          <a:p>
            <a:pPr marL="342900" indent="-342900" algn="just">
              <a:lnSpc>
                <a:spcPct val="200000"/>
              </a:lnSpc>
              <a:buFont typeface="Arial" panose="020B0604020202020204" pitchFamily="34" charset="0"/>
              <a:buChar char="•"/>
            </a:pPr>
            <a:endParaRPr lang="en-US" sz="2000" b="0" dirty="0">
              <a:solidFill>
                <a:srgbClr val="002060"/>
              </a:solidFill>
            </a:endParaRPr>
          </a:p>
        </p:txBody>
      </p:sp>
      <p:pic>
        <p:nvPicPr>
          <p:cNvPr id="5" name="Picture 2">
            <a:extLst>
              <a:ext uri="{FF2B5EF4-FFF2-40B4-BE49-F238E27FC236}">
                <a16:creationId xmlns:a16="http://schemas.microsoft.com/office/drawing/2014/main" id="{1BA9AC80-5F8D-CE77-C6D0-AC49FF2A1F6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366416" y="0"/>
            <a:ext cx="815766" cy="8559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6F709B6-CB42-5794-F6E0-41559CA7CB5E}"/>
              </a:ext>
            </a:extLst>
          </p:cNvPr>
          <p:cNvCxnSpPr/>
          <p:nvPr/>
        </p:nvCxnSpPr>
        <p:spPr>
          <a:xfrm>
            <a:off x="579864" y="2720896"/>
            <a:ext cx="111098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B96B7DB-1466-0CEE-0AFC-85368F931F7C}"/>
              </a:ext>
            </a:extLst>
          </p:cNvPr>
          <p:cNvCxnSpPr/>
          <p:nvPr/>
        </p:nvCxnSpPr>
        <p:spPr>
          <a:xfrm>
            <a:off x="602166" y="4033022"/>
            <a:ext cx="111098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D0F45E2-EDE6-1C20-16CD-1EBD282804E9}"/>
              </a:ext>
            </a:extLst>
          </p:cNvPr>
          <p:cNvCxnSpPr/>
          <p:nvPr/>
        </p:nvCxnSpPr>
        <p:spPr>
          <a:xfrm>
            <a:off x="602166" y="4910252"/>
            <a:ext cx="11109834"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Cambridge Consultants">
            <a:extLst>
              <a:ext uri="{FF2B5EF4-FFF2-40B4-BE49-F238E27FC236}">
                <a16:creationId xmlns:a16="http://schemas.microsoft.com/office/drawing/2014/main" id="{EF613F6C-A63A-CC56-2ECC-3D840B619C06}"/>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1441878" y="1080000"/>
            <a:ext cx="664842" cy="70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519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73DF-E2C6-254B-B2B6-DCC694C2F55B}"/>
              </a:ext>
            </a:extLst>
          </p:cNvPr>
          <p:cNvSpPr>
            <a:spLocks noGrp="1"/>
          </p:cNvSpPr>
          <p:nvPr>
            <p:ph type="title"/>
          </p:nvPr>
        </p:nvSpPr>
        <p:spPr/>
        <p:txBody>
          <a:bodyPr/>
          <a:lstStyle/>
          <a:p>
            <a:r>
              <a:rPr lang="en-US" dirty="0">
                <a:solidFill>
                  <a:srgbClr val="002060"/>
                </a:solidFill>
              </a:rPr>
              <a:t>MedTech Venture Builder – Executive Support</a:t>
            </a:r>
          </a:p>
        </p:txBody>
      </p:sp>
      <p:sp>
        <p:nvSpPr>
          <p:cNvPr id="21" name="Content Placeholder 2">
            <a:extLst>
              <a:ext uri="{FF2B5EF4-FFF2-40B4-BE49-F238E27FC236}">
                <a16:creationId xmlns:a16="http://schemas.microsoft.com/office/drawing/2014/main" id="{8BBE7C38-875D-423B-B53F-42E86155D605}"/>
              </a:ext>
            </a:extLst>
          </p:cNvPr>
          <p:cNvSpPr txBox="1">
            <a:spLocks/>
          </p:cNvSpPr>
          <p:nvPr/>
        </p:nvSpPr>
        <p:spPr>
          <a:xfrm>
            <a:off x="480000" y="921600"/>
            <a:ext cx="10886416" cy="5936400"/>
          </a:xfrm>
          <a:prstGeom prst="rect">
            <a:avLst/>
          </a:prstGeom>
        </p:spPr>
        <p:txBody>
          <a:bodyPr vert="horz" lIns="0" tIns="0" rIns="0" bIns="0" rtlCol="0" anchor="t" anchorCtr="0">
            <a:normAutofit/>
          </a:bodyPr>
          <a:lstStyle>
            <a:defPPr>
              <a:defRPr lang="en-US"/>
            </a:defPPr>
            <a:lvl1pPr marL="514350" indent="-514350" defTabSz="457200">
              <a:lnSpc>
                <a:spcPct val="150000"/>
              </a:lnSpc>
              <a:spcBef>
                <a:spcPct val="0"/>
              </a:spcBef>
              <a:buClr>
                <a:srgbClr val="0A2D50"/>
              </a:buClr>
              <a:buFont typeface="Arial"/>
              <a:buAutoNum type="arabicPeriod"/>
              <a:defRPr sz="2800" b="0" i="0">
                <a:solidFill>
                  <a:srgbClr val="002060"/>
                </a:solidFill>
                <a:latin typeface="KingsBureauGrot ThreeSeven" panose="02000506040000020004" pitchFamily="2" charset="0"/>
                <a:ea typeface="+mj-ea"/>
                <a:cs typeface="KingsBureauGrot ThreeSeven" panose="02000506040000020004" pitchFamily="2" charset="0"/>
              </a:defRPr>
            </a:lvl1pPr>
            <a:lvl2pPr marL="0" indent="0" defTabSz="457200">
              <a:lnSpc>
                <a:spcPct val="120000"/>
              </a:lnSpc>
              <a:spcBef>
                <a:spcPts val="0"/>
              </a:spcBef>
              <a:buClr>
                <a:srgbClr val="0A2D50"/>
              </a:buClr>
              <a:buFont typeface="Arial"/>
              <a:buNone/>
              <a:defRPr sz="2000" b="0" i="0">
                <a:latin typeface="Kings Caslon Text" panose="02000503000000020003" pitchFamily="2" charset="77"/>
                <a:cs typeface="Kings Caslon Text" panose="02000503000000020003" pitchFamily="2" charset="77"/>
              </a:defRPr>
            </a:lvl2pPr>
            <a:lvl3pPr marL="268715" indent="-268715" defTabSz="457200">
              <a:lnSpc>
                <a:spcPct val="120000"/>
              </a:lnSpc>
              <a:spcBef>
                <a:spcPts val="0"/>
              </a:spcBef>
              <a:buClr>
                <a:srgbClr val="0A2D50"/>
              </a:buClr>
              <a:buFont typeface="Arial"/>
              <a:buChar char="•"/>
              <a:defRPr sz="2000" b="0" i="0">
                <a:latin typeface="Kings Caslon Text" panose="02000503000000020003" pitchFamily="2" charset="77"/>
                <a:cs typeface="Kings Caslon Text" panose="02000503000000020003" pitchFamily="2" charset="77"/>
              </a:defRPr>
            </a:lvl3pPr>
            <a:lvl4pPr marL="537429"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4pPr>
            <a:lvl5pPr marL="806144"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5pPr>
            <a:lvl6pPr marL="2514600" indent="-228600" defTabSz="457200">
              <a:spcBef>
                <a:spcPct val="20000"/>
              </a:spcBef>
              <a:buFont typeface="Arial"/>
              <a:buChar char="•"/>
              <a:defRPr sz="1792"/>
            </a:lvl6pPr>
            <a:lvl7pPr marL="2971800" indent="-228600" defTabSz="457200">
              <a:spcBef>
                <a:spcPct val="20000"/>
              </a:spcBef>
              <a:buFont typeface="Arial"/>
              <a:buChar char="•"/>
              <a:defRPr sz="1792"/>
            </a:lvl7pPr>
            <a:lvl8pPr marL="3429000" indent="-228600" defTabSz="457200">
              <a:spcBef>
                <a:spcPct val="20000"/>
              </a:spcBef>
              <a:buFont typeface="Arial"/>
              <a:buChar char="•"/>
              <a:defRPr sz="1792"/>
            </a:lvl8pPr>
            <a:lvl9pPr marL="3886200" indent="-228600" defTabSz="457200">
              <a:spcBef>
                <a:spcPct val="20000"/>
              </a:spcBef>
              <a:buFont typeface="Arial"/>
              <a:buChar char="•"/>
              <a:defRPr sz="1792"/>
            </a:lvl9pPr>
          </a:lstStyle>
          <a:p>
            <a:pPr marL="457200" indent="-457200">
              <a:lnSpc>
                <a:spcPct val="200000"/>
              </a:lnSpc>
              <a:buFont typeface="Arial" panose="020B0604020202020204" pitchFamily="34" charset="0"/>
              <a:buChar char="•"/>
            </a:pPr>
            <a:r>
              <a:rPr lang="en-GB" sz="2400" dirty="0"/>
              <a:t>Strategic milestone development (by Cambridge Consultants)</a:t>
            </a:r>
          </a:p>
          <a:p>
            <a:pPr marL="457200" indent="-457200">
              <a:lnSpc>
                <a:spcPct val="200000"/>
              </a:lnSpc>
              <a:buFont typeface="Arial" panose="020B0604020202020204" pitchFamily="34" charset="0"/>
              <a:buChar char="•"/>
            </a:pPr>
            <a:r>
              <a:rPr lang="en-GB" sz="2400" dirty="0"/>
              <a:t>Strategic regulatory plan development</a:t>
            </a:r>
          </a:p>
          <a:p>
            <a:pPr marL="457200" indent="-457200">
              <a:lnSpc>
                <a:spcPct val="200000"/>
              </a:lnSpc>
              <a:buFont typeface="Arial" panose="020B0604020202020204" pitchFamily="34" charset="0"/>
              <a:buChar char="•"/>
            </a:pPr>
            <a:r>
              <a:rPr lang="en-GB" sz="2400" dirty="0"/>
              <a:t>Access to an ISO13485 Quality Management System</a:t>
            </a:r>
          </a:p>
          <a:p>
            <a:pPr marL="457200" indent="-457200">
              <a:lnSpc>
                <a:spcPct val="200000"/>
              </a:lnSpc>
              <a:buFont typeface="Arial" panose="020B0604020202020204" pitchFamily="34" charset="0"/>
              <a:buChar char="•"/>
            </a:pPr>
            <a:r>
              <a:rPr lang="en-GB" sz="2400" dirty="0"/>
              <a:t>Health technology assessment – Gap analysis and Budget Impact Analysis as min.</a:t>
            </a:r>
          </a:p>
          <a:p>
            <a:pPr marL="457200" indent="-457200">
              <a:lnSpc>
                <a:spcPct val="200000"/>
              </a:lnSpc>
              <a:buFont typeface="Arial" panose="020B0604020202020204" pitchFamily="34" charset="0"/>
              <a:buChar char="•"/>
            </a:pPr>
            <a:r>
              <a:rPr lang="en-GB" sz="2400" dirty="0"/>
              <a:t>Generation of a clinical protocol for clinical studies/trials (where applicable)</a:t>
            </a:r>
          </a:p>
          <a:p>
            <a:pPr marL="457200" indent="-457200">
              <a:lnSpc>
                <a:spcPct val="200000"/>
              </a:lnSpc>
              <a:buFont typeface="Arial" panose="020B0604020202020204" pitchFamily="34" charset="0"/>
              <a:buChar char="•"/>
            </a:pPr>
            <a:r>
              <a:rPr lang="en-GB" sz="2400" dirty="0"/>
              <a:t>Investor engagement, pitch preparation and showcase event</a:t>
            </a:r>
          </a:p>
          <a:p>
            <a:pPr marL="457200" indent="-457200">
              <a:lnSpc>
                <a:spcPct val="200000"/>
              </a:lnSpc>
              <a:buFont typeface="Arial" panose="020B0604020202020204" pitchFamily="34" charset="0"/>
              <a:buChar char="•"/>
            </a:pPr>
            <a:r>
              <a:rPr lang="en-GB" sz="2400" dirty="0"/>
              <a:t>Ongoing community support post-programme</a:t>
            </a:r>
          </a:p>
        </p:txBody>
      </p:sp>
      <p:sp>
        <p:nvSpPr>
          <p:cNvPr id="3" name="Slide Number Placeholder 2">
            <a:extLst>
              <a:ext uri="{FF2B5EF4-FFF2-40B4-BE49-F238E27FC236}">
                <a16:creationId xmlns:a16="http://schemas.microsoft.com/office/drawing/2014/main" id="{3CDE9F00-79E0-56FF-9FFC-F0D0429CFE69}"/>
              </a:ext>
            </a:extLst>
          </p:cNvPr>
          <p:cNvSpPr>
            <a:spLocks noGrp="1"/>
          </p:cNvSpPr>
          <p:nvPr>
            <p:ph type="sldNum" sz="quarter" idx="12"/>
          </p:nvPr>
        </p:nvSpPr>
        <p:spPr/>
        <p:txBody>
          <a:bodyPr/>
          <a:lstStyle/>
          <a:p>
            <a:fld id="{8A04D54F-FA85-F344-8424-FB00D2AE8D01}" type="slidenum">
              <a:rPr lang="en-US" smtClean="0"/>
              <a:pPr/>
              <a:t>15</a:t>
            </a:fld>
            <a:endParaRPr lang="en-US"/>
          </a:p>
        </p:txBody>
      </p:sp>
      <p:pic>
        <p:nvPicPr>
          <p:cNvPr id="7" name="Picture 2">
            <a:extLst>
              <a:ext uri="{FF2B5EF4-FFF2-40B4-BE49-F238E27FC236}">
                <a16:creationId xmlns:a16="http://schemas.microsoft.com/office/drawing/2014/main" id="{5C4AA212-378C-4CFF-5197-10DA9F2A5E6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366416" y="0"/>
            <a:ext cx="815766" cy="855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mbridge Consultants">
            <a:extLst>
              <a:ext uri="{FF2B5EF4-FFF2-40B4-BE49-F238E27FC236}">
                <a16:creationId xmlns:a16="http://schemas.microsoft.com/office/drawing/2014/main" id="{3BEBC2A3-9477-1926-57B9-0CA0ECF073F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1441878" y="1080000"/>
            <a:ext cx="664842" cy="70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0173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0870-0AFB-9B16-F097-B37C8115C14F}"/>
              </a:ext>
            </a:extLst>
          </p:cNvPr>
          <p:cNvSpPr>
            <a:spLocks noGrp="1"/>
          </p:cNvSpPr>
          <p:nvPr>
            <p:ph type="title"/>
          </p:nvPr>
        </p:nvSpPr>
        <p:spPr/>
        <p:txBody>
          <a:bodyPr/>
          <a:lstStyle/>
          <a:p>
            <a:r>
              <a:rPr lang="en-US" dirty="0">
                <a:solidFill>
                  <a:srgbClr val="002060"/>
                </a:solidFill>
              </a:rPr>
              <a:t>The Building</a:t>
            </a:r>
          </a:p>
        </p:txBody>
      </p:sp>
      <p:pic>
        <p:nvPicPr>
          <p:cNvPr id="3" name="Picture 2">
            <a:extLst>
              <a:ext uri="{FF2B5EF4-FFF2-40B4-BE49-F238E27FC236}">
                <a16:creationId xmlns:a16="http://schemas.microsoft.com/office/drawing/2014/main" id="{F7CCD9D7-4C9F-5A81-5270-A94EB8DB721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338754" y="900000"/>
            <a:ext cx="7514492" cy="5112554"/>
          </a:xfrm>
          <a:prstGeom prst="rect">
            <a:avLst/>
          </a:prstGeom>
          <a:noFill/>
          <a:ln w="12700">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248BEF-EB48-680C-AD91-FE2B41D12C3B}"/>
              </a:ext>
            </a:extLst>
          </p:cNvPr>
          <p:cNvSpPr txBox="1"/>
          <p:nvPr/>
        </p:nvSpPr>
        <p:spPr>
          <a:xfrm>
            <a:off x="5306546" y="6121645"/>
            <a:ext cx="3872623"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dirty="0">
                <a:ln>
                  <a:noFill/>
                </a:ln>
                <a:solidFill>
                  <a:schemeClr val="accent1"/>
                </a:solidFill>
                <a:effectLst/>
                <a:uLnTx/>
                <a:uFillTx/>
                <a:latin typeface="Kings Caslon Text" panose="02000503000000020003" pitchFamily="2" charset="77"/>
                <a:ea typeface="+mn-ea"/>
              </a:rPr>
              <a:t>2 x 70 person capacity lecture rooms Foldable partition</a:t>
            </a:r>
          </a:p>
        </p:txBody>
      </p:sp>
      <p:sp>
        <p:nvSpPr>
          <p:cNvPr id="9" name="TextBox 8">
            <a:extLst>
              <a:ext uri="{FF2B5EF4-FFF2-40B4-BE49-F238E27FC236}">
                <a16:creationId xmlns:a16="http://schemas.microsoft.com/office/drawing/2014/main" id="{4767723C-33EB-F5D5-4CF3-E6A3F279A3B1}"/>
              </a:ext>
            </a:extLst>
          </p:cNvPr>
          <p:cNvSpPr txBox="1"/>
          <p:nvPr/>
        </p:nvSpPr>
        <p:spPr>
          <a:xfrm>
            <a:off x="2645408" y="6123844"/>
            <a:ext cx="2372069"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rPr>
              <a:t>Common area and members’ café</a:t>
            </a:r>
          </a:p>
        </p:txBody>
      </p:sp>
      <p:cxnSp>
        <p:nvCxnSpPr>
          <p:cNvPr id="11" name="Straight Arrow Connector 10">
            <a:extLst>
              <a:ext uri="{FF2B5EF4-FFF2-40B4-BE49-F238E27FC236}">
                <a16:creationId xmlns:a16="http://schemas.microsoft.com/office/drawing/2014/main" id="{17C72E58-2F67-6A9B-5567-AC4C1F3F90A6}"/>
              </a:ext>
            </a:extLst>
          </p:cNvPr>
          <p:cNvCxnSpPr/>
          <p:nvPr/>
        </p:nvCxnSpPr>
        <p:spPr>
          <a:xfrm flipV="1">
            <a:off x="3938954" y="5838907"/>
            <a:ext cx="0" cy="396386"/>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569DA43-4518-BB45-7D9B-D901BED33A7A}"/>
              </a:ext>
            </a:extLst>
          </p:cNvPr>
          <p:cNvCxnSpPr/>
          <p:nvPr/>
        </p:nvCxnSpPr>
        <p:spPr>
          <a:xfrm flipV="1">
            <a:off x="7350369" y="5838907"/>
            <a:ext cx="0" cy="396386"/>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21A6AB5-E23F-C842-C64B-E8C6644B1E1E}"/>
              </a:ext>
            </a:extLst>
          </p:cNvPr>
          <p:cNvSpPr txBox="1"/>
          <p:nvPr/>
        </p:nvSpPr>
        <p:spPr>
          <a:xfrm>
            <a:off x="4159688" y="0"/>
            <a:ext cx="3872623"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rPr>
              <a:t>Top floor event space and terrace</a:t>
            </a:r>
          </a:p>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rPr>
              <a:t>2 </a:t>
            </a:r>
            <a:r>
              <a:rPr lang="en-US">
                <a:solidFill>
                  <a:schemeClr val="accent1"/>
                </a:solidFill>
                <a:latin typeface="Kings Caslon Text" panose="02000503000000020003" pitchFamily="2" charset="77"/>
              </a:rPr>
              <a:t>board rooms with foldable partition</a:t>
            </a:r>
            <a:endPar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endParaRPr>
          </a:p>
        </p:txBody>
      </p:sp>
      <p:cxnSp>
        <p:nvCxnSpPr>
          <p:cNvPr id="14" name="Straight Arrow Connector 13">
            <a:extLst>
              <a:ext uri="{FF2B5EF4-FFF2-40B4-BE49-F238E27FC236}">
                <a16:creationId xmlns:a16="http://schemas.microsoft.com/office/drawing/2014/main" id="{00E73134-CCD7-2432-69EB-22DEFB1AFF48}"/>
              </a:ext>
            </a:extLst>
          </p:cNvPr>
          <p:cNvCxnSpPr>
            <a:cxnSpLocks/>
          </p:cNvCxnSpPr>
          <p:nvPr/>
        </p:nvCxnSpPr>
        <p:spPr>
          <a:xfrm>
            <a:off x="6096000" y="741164"/>
            <a:ext cx="0" cy="1083399"/>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F68FC7B-2DE4-E74D-3F44-170C6360E597}"/>
              </a:ext>
            </a:extLst>
          </p:cNvPr>
          <p:cNvSpPr txBox="1"/>
          <p:nvPr/>
        </p:nvSpPr>
        <p:spPr>
          <a:xfrm>
            <a:off x="9853246" y="2633098"/>
            <a:ext cx="2312808"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a:solidFill>
                  <a:schemeClr val="accent1"/>
                </a:solidFill>
                <a:latin typeface="Kings Caslon Text" panose="02000503000000020003" pitchFamily="2" charset="77"/>
              </a:rPr>
              <a:t>Resident industry partners</a:t>
            </a:r>
            <a:endPar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endParaRPr>
          </a:p>
        </p:txBody>
      </p:sp>
      <p:cxnSp>
        <p:nvCxnSpPr>
          <p:cNvPr id="17" name="Straight Arrow Connector 16">
            <a:extLst>
              <a:ext uri="{FF2B5EF4-FFF2-40B4-BE49-F238E27FC236}">
                <a16:creationId xmlns:a16="http://schemas.microsoft.com/office/drawing/2014/main" id="{C76F1238-49D5-0B2A-0543-BAA4E6B6E68F}"/>
              </a:ext>
            </a:extLst>
          </p:cNvPr>
          <p:cNvCxnSpPr>
            <a:cxnSpLocks/>
          </p:cNvCxnSpPr>
          <p:nvPr/>
        </p:nvCxnSpPr>
        <p:spPr>
          <a:xfrm flipH="1">
            <a:off x="9384323" y="3125592"/>
            <a:ext cx="826477" cy="0"/>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5773880-DE91-0F97-EAA9-4CF9C75F0D46}"/>
              </a:ext>
            </a:extLst>
          </p:cNvPr>
          <p:cNvSpPr txBox="1"/>
          <p:nvPr/>
        </p:nvSpPr>
        <p:spPr>
          <a:xfrm>
            <a:off x="-114730" y="3456277"/>
            <a:ext cx="2312808" cy="140115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accent1"/>
                </a:solidFill>
                <a:latin typeface="Kings Caslon Text" panose="02000503000000020003" pitchFamily="2" charset="77"/>
              </a:rPr>
              <a:t>Spin-outs/</a:t>
            </a:r>
            <a:r>
              <a:rPr kumimoji="0" lang="en-US" sz="1800" i="0" strike="noStrike" kern="1200" cap="none" spc="0" normalizeH="0" baseline="0" noProof="0" dirty="0">
                <a:ln>
                  <a:noFill/>
                </a:ln>
                <a:solidFill>
                  <a:schemeClr val="accent1"/>
                </a:solidFill>
                <a:effectLst/>
                <a:uLnTx/>
                <a:uFillTx/>
                <a:latin typeface="Kings Caslon Text" panose="02000503000000020003" pitchFamily="2" charset="77"/>
                <a:ea typeface="+mn-ea"/>
              </a:rPr>
              <a:t>SMEs</a:t>
            </a:r>
          </a:p>
          <a:p>
            <a:pPr marL="0" marR="0" lvl="2" algn="ctr" defTabSz="457200" rtl="0" eaLnBrk="1" fontAlgn="auto" latinLnBrk="0" hangingPunct="1">
              <a:lnSpc>
                <a:spcPct val="120000"/>
              </a:lnSpc>
              <a:spcBef>
                <a:spcPts val="0"/>
              </a:spcBef>
              <a:spcAft>
                <a:spcPts val="0"/>
              </a:spcAft>
              <a:buClr>
                <a:srgbClr val="0A2D50"/>
              </a:buClr>
              <a:buSzTx/>
              <a:tabLst/>
              <a:defRPr/>
            </a:pPr>
            <a:endParaRPr kumimoji="0" lang="en-US" sz="1800" i="0" strike="noStrike" kern="1200" cap="none" spc="0" normalizeH="0" baseline="0" noProof="0" dirty="0">
              <a:ln>
                <a:noFill/>
              </a:ln>
              <a:solidFill>
                <a:schemeClr val="accent1"/>
              </a:solidFill>
              <a:effectLst/>
              <a:uLnTx/>
              <a:uFillTx/>
              <a:latin typeface="Kings Caslon Text" panose="02000503000000020003" pitchFamily="2" charset="77"/>
              <a:ea typeface="+mn-ea"/>
            </a:endParaRPr>
          </a:p>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accent1"/>
                </a:solidFill>
                <a:latin typeface="Kings Caslon Text" panose="02000503000000020003" pitchFamily="2" charset="77"/>
              </a:rPr>
              <a:t>Entrepreneurship </a:t>
            </a:r>
            <a:r>
              <a:rPr lang="en-US" dirty="0" err="1">
                <a:solidFill>
                  <a:schemeClr val="accent1"/>
                </a:solidFill>
                <a:latin typeface="Kings Caslon Text" panose="02000503000000020003" pitchFamily="2" charset="77"/>
              </a:rPr>
              <a:t>programmes</a:t>
            </a:r>
            <a:endParaRPr lang="en-US" dirty="0">
              <a:solidFill>
                <a:schemeClr val="accent1"/>
              </a:solidFill>
              <a:latin typeface="Kings Caslon Text" panose="02000503000000020003" pitchFamily="2" charset="77"/>
            </a:endParaRPr>
          </a:p>
        </p:txBody>
      </p:sp>
      <p:cxnSp>
        <p:nvCxnSpPr>
          <p:cNvPr id="21" name="Straight Arrow Connector 20">
            <a:extLst>
              <a:ext uri="{FF2B5EF4-FFF2-40B4-BE49-F238E27FC236}">
                <a16:creationId xmlns:a16="http://schemas.microsoft.com/office/drawing/2014/main" id="{259D1DB0-F8F5-6D0A-57EF-69B81AC0266E}"/>
              </a:ext>
            </a:extLst>
          </p:cNvPr>
          <p:cNvCxnSpPr>
            <a:cxnSpLocks/>
          </p:cNvCxnSpPr>
          <p:nvPr/>
        </p:nvCxnSpPr>
        <p:spPr>
          <a:xfrm>
            <a:off x="2201785" y="4262361"/>
            <a:ext cx="2956369" cy="0"/>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Slide Number Placeholder 22">
            <a:extLst>
              <a:ext uri="{FF2B5EF4-FFF2-40B4-BE49-F238E27FC236}">
                <a16:creationId xmlns:a16="http://schemas.microsoft.com/office/drawing/2014/main" id="{718AAAD2-1718-451E-857F-220A58C67808}"/>
              </a:ext>
            </a:extLst>
          </p:cNvPr>
          <p:cNvSpPr>
            <a:spLocks noGrp="1"/>
          </p:cNvSpPr>
          <p:nvPr>
            <p:ph type="sldNum" sz="quarter" idx="12"/>
          </p:nvPr>
        </p:nvSpPr>
        <p:spPr/>
        <p:txBody>
          <a:bodyPr/>
          <a:lstStyle/>
          <a:p>
            <a:fld id="{8A04D54F-FA85-F344-8424-FB00D2AE8D01}" type="slidenum">
              <a:rPr lang="en-US" smtClean="0"/>
              <a:pPr/>
              <a:t>16</a:t>
            </a:fld>
            <a:endParaRPr lang="en-US"/>
          </a:p>
        </p:txBody>
      </p:sp>
      <p:sp>
        <p:nvSpPr>
          <p:cNvPr id="4" name="TextBox 3">
            <a:extLst>
              <a:ext uri="{FF2B5EF4-FFF2-40B4-BE49-F238E27FC236}">
                <a16:creationId xmlns:a16="http://schemas.microsoft.com/office/drawing/2014/main" id="{1626B433-0AB3-F7E3-5C25-32B3A731E3B1}"/>
              </a:ext>
            </a:extLst>
          </p:cNvPr>
          <p:cNvSpPr txBox="1"/>
          <p:nvPr/>
        </p:nvSpPr>
        <p:spPr>
          <a:xfrm>
            <a:off x="9853246" y="5102552"/>
            <a:ext cx="2312808"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rPr>
              <a:t>LIHE </a:t>
            </a:r>
            <a:r>
              <a:rPr lang="en-US">
                <a:solidFill>
                  <a:schemeClr val="accent1"/>
                </a:solidFill>
                <a:latin typeface="Kings Caslon Text" panose="02000503000000020003" pitchFamily="2" charset="77"/>
              </a:rPr>
              <a:t>expert team offices</a:t>
            </a:r>
            <a:endPar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endParaRPr>
          </a:p>
        </p:txBody>
      </p:sp>
      <p:cxnSp>
        <p:nvCxnSpPr>
          <p:cNvPr id="5" name="Straight Arrow Connector 4">
            <a:extLst>
              <a:ext uri="{FF2B5EF4-FFF2-40B4-BE49-F238E27FC236}">
                <a16:creationId xmlns:a16="http://schemas.microsoft.com/office/drawing/2014/main" id="{7E08E70E-231F-AF76-CB66-28BA965312DB}"/>
              </a:ext>
            </a:extLst>
          </p:cNvPr>
          <p:cNvCxnSpPr>
            <a:cxnSpLocks/>
          </p:cNvCxnSpPr>
          <p:nvPr/>
        </p:nvCxnSpPr>
        <p:spPr>
          <a:xfrm flipH="1">
            <a:off x="9384323" y="5595046"/>
            <a:ext cx="826477" cy="0"/>
          </a:xfrm>
          <a:prstGeom prst="straightConnector1">
            <a:avLst/>
          </a:prstGeom>
          <a:ln>
            <a:headEnd w="lg" len="lg"/>
            <a:tailEnd type="triangle" w="lg" len="lg"/>
          </a:ln>
        </p:spPr>
        <p:style>
          <a:lnRef idx="2">
            <a:schemeClr val="accent1"/>
          </a:lnRef>
          <a:fillRef idx="0">
            <a:schemeClr val="accent1"/>
          </a:fillRef>
          <a:effectRef idx="1">
            <a:schemeClr val="accent1"/>
          </a:effectRef>
          <a:fontRef idx="minor">
            <a:schemeClr val="tx1"/>
          </a:fontRef>
        </p:style>
      </p:cxnSp>
      <p:pic>
        <p:nvPicPr>
          <p:cNvPr id="6" name="Picture 8">
            <a:extLst>
              <a:ext uri="{FF2B5EF4-FFF2-40B4-BE49-F238E27FC236}">
                <a16:creationId xmlns:a16="http://schemas.microsoft.com/office/drawing/2014/main" id="{97E64559-DDE2-3E9A-10A3-6A0FB798270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9666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0870-0AFB-9B16-F097-B37C8115C14F}"/>
              </a:ext>
            </a:extLst>
          </p:cNvPr>
          <p:cNvSpPr>
            <a:spLocks noGrp="1"/>
          </p:cNvSpPr>
          <p:nvPr>
            <p:ph type="title"/>
          </p:nvPr>
        </p:nvSpPr>
        <p:spPr/>
        <p:txBody>
          <a:bodyPr/>
          <a:lstStyle/>
          <a:p>
            <a:r>
              <a:rPr lang="en-US" dirty="0">
                <a:solidFill>
                  <a:srgbClr val="002060"/>
                </a:solidFill>
              </a:rPr>
              <a:t>Bringing the MedTech community together</a:t>
            </a:r>
          </a:p>
        </p:txBody>
      </p:sp>
      <p:sp>
        <p:nvSpPr>
          <p:cNvPr id="23" name="Slide Number Placeholder 22">
            <a:extLst>
              <a:ext uri="{FF2B5EF4-FFF2-40B4-BE49-F238E27FC236}">
                <a16:creationId xmlns:a16="http://schemas.microsoft.com/office/drawing/2014/main" id="{718AAAD2-1718-451E-857F-220A58C67808}"/>
              </a:ext>
            </a:extLst>
          </p:cNvPr>
          <p:cNvSpPr>
            <a:spLocks noGrp="1"/>
          </p:cNvSpPr>
          <p:nvPr>
            <p:ph type="sldNum" sz="quarter" idx="12"/>
          </p:nvPr>
        </p:nvSpPr>
        <p:spPr/>
        <p:txBody>
          <a:bodyPr/>
          <a:lstStyle/>
          <a:p>
            <a:fld id="{8A04D54F-FA85-F344-8424-FB00D2AE8D01}" type="slidenum">
              <a:rPr lang="en-US" smtClean="0"/>
              <a:pPr/>
              <a:t>17</a:t>
            </a:fld>
            <a:endParaRPr lang="en-US"/>
          </a:p>
        </p:txBody>
      </p:sp>
      <p:pic>
        <p:nvPicPr>
          <p:cNvPr id="6" name="Picture 8">
            <a:extLst>
              <a:ext uri="{FF2B5EF4-FFF2-40B4-BE49-F238E27FC236}">
                <a16:creationId xmlns:a16="http://schemas.microsoft.com/office/drawing/2014/main" id="{97E64559-DDE2-3E9A-10A3-6A0FB798270C}"/>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ernative text description for this image">
            <a:extLst>
              <a:ext uri="{FF2B5EF4-FFF2-40B4-BE49-F238E27FC236}">
                <a16:creationId xmlns:a16="http://schemas.microsoft.com/office/drawing/2014/main" id="{4D6B672C-6356-6FAC-9B42-F8E1AD4229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2511" y="3299280"/>
            <a:ext cx="4635561" cy="347667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D5860FA-0FB8-D908-8307-9B2E204FA22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183931" y="711601"/>
            <a:ext cx="4635560" cy="3090373"/>
          </a:xfrm>
          <a:prstGeom prst="rect">
            <a:avLst/>
          </a:prstGeom>
          <a:ln>
            <a:solidFill>
              <a:srgbClr val="002060"/>
            </a:solidFill>
          </a:ln>
        </p:spPr>
      </p:pic>
      <p:pic>
        <p:nvPicPr>
          <p:cNvPr id="2050" name="Picture 2">
            <a:extLst>
              <a:ext uri="{FF2B5EF4-FFF2-40B4-BE49-F238E27FC236}">
                <a16:creationId xmlns:a16="http://schemas.microsoft.com/office/drawing/2014/main" id="{4DC96BFA-B1CA-8040-F0BE-654FE3A88AD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9457"/>
          <a:stretch/>
        </p:blipFill>
        <p:spPr bwMode="auto">
          <a:xfrm>
            <a:off x="-1181557" y="3801974"/>
            <a:ext cx="6001048" cy="297397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F5C145D-B336-8526-1ADE-110FE3E11B9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72511" y="734260"/>
            <a:ext cx="4635562" cy="3090375"/>
          </a:xfrm>
          <a:prstGeom prst="rect">
            <a:avLst/>
          </a:prstGeom>
          <a:ln>
            <a:solidFill>
              <a:srgbClr val="002060"/>
            </a:solidFill>
          </a:ln>
        </p:spPr>
      </p:pic>
      <p:pic>
        <p:nvPicPr>
          <p:cNvPr id="22" name="Picture 21">
            <a:extLst>
              <a:ext uri="{FF2B5EF4-FFF2-40B4-BE49-F238E27FC236}">
                <a16:creationId xmlns:a16="http://schemas.microsoft.com/office/drawing/2014/main" id="{47FE069C-3346-636B-23E3-D252D3E634D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888475" y="2153438"/>
            <a:ext cx="4945608" cy="3297072"/>
          </a:xfrm>
          <a:prstGeom prst="rect">
            <a:avLst/>
          </a:prstGeom>
          <a:ln>
            <a:solidFill>
              <a:srgbClr val="002060"/>
            </a:solidFill>
          </a:ln>
        </p:spPr>
      </p:pic>
    </p:spTree>
    <p:extLst>
      <p:ext uri="{BB962C8B-B14F-4D97-AF65-F5344CB8AC3E}">
        <p14:creationId xmlns:p14="http://schemas.microsoft.com/office/powerpoint/2010/main" val="19388233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B80F-1D6C-375B-D402-402779F54510}"/>
              </a:ext>
            </a:extLst>
          </p:cNvPr>
          <p:cNvSpPr>
            <a:spLocks noGrp="1"/>
          </p:cNvSpPr>
          <p:nvPr>
            <p:ph type="title"/>
          </p:nvPr>
        </p:nvSpPr>
        <p:spPr>
          <a:xfrm>
            <a:off x="480000" y="180000"/>
            <a:ext cx="11232000" cy="720000"/>
          </a:xfrm>
        </p:spPr>
        <p:txBody>
          <a:bodyPr/>
          <a:lstStyle/>
          <a:p>
            <a:r>
              <a:rPr lang="en-US" dirty="0">
                <a:solidFill>
                  <a:srgbClr val="002060"/>
                </a:solidFill>
              </a:rPr>
              <a:t>LIHE’s unique position</a:t>
            </a:r>
          </a:p>
        </p:txBody>
      </p:sp>
      <p:sp>
        <p:nvSpPr>
          <p:cNvPr id="8" name="Title 1">
            <a:extLst>
              <a:ext uri="{FF2B5EF4-FFF2-40B4-BE49-F238E27FC236}">
                <a16:creationId xmlns:a16="http://schemas.microsoft.com/office/drawing/2014/main" id="{C7A7E57F-8CBA-8611-2C9C-B9D2A0E13229}"/>
              </a:ext>
            </a:extLst>
          </p:cNvPr>
          <p:cNvSpPr txBox="1">
            <a:spLocks/>
          </p:cNvSpPr>
          <p:nvPr/>
        </p:nvSpPr>
        <p:spPr>
          <a:xfrm>
            <a:off x="479999" y="923087"/>
            <a:ext cx="11018317" cy="5322265"/>
          </a:xfrm>
          <a:prstGeom prst="rect">
            <a:avLst/>
          </a:prstGeom>
        </p:spPr>
        <p:txBody>
          <a:bodyPr vert="horz" lIns="0" tIns="0" rIns="0" bIns="0" rtlCol="0" anchor="t" anchorCtr="0">
            <a:no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marL="342900" indent="-342900" algn="just">
              <a:lnSpc>
                <a:spcPct val="250000"/>
              </a:lnSpc>
              <a:buFont typeface="Arial" panose="020B0604020202020204" pitchFamily="34" charset="0"/>
              <a:buChar char="•"/>
            </a:pPr>
            <a:r>
              <a:rPr lang="en-US" sz="2800" dirty="0">
                <a:solidFill>
                  <a:srgbClr val="002060"/>
                </a:solidFill>
              </a:rPr>
              <a:t>An ecosystem </a:t>
            </a:r>
            <a:r>
              <a:rPr lang="en-US" sz="2800" u="sng" dirty="0">
                <a:solidFill>
                  <a:srgbClr val="002060"/>
                </a:solidFill>
              </a:rPr>
              <a:t>dedicated to new medical device translation (incl. </a:t>
            </a:r>
            <a:r>
              <a:rPr lang="en-US" sz="2800" u="sng" dirty="0" err="1">
                <a:solidFill>
                  <a:srgbClr val="002060"/>
                </a:solidFill>
              </a:rPr>
              <a:t>SaaMD</a:t>
            </a:r>
            <a:r>
              <a:rPr lang="en-US" sz="2800" u="sng" dirty="0">
                <a:solidFill>
                  <a:srgbClr val="002060"/>
                </a:solidFill>
              </a:rPr>
              <a:t>)</a:t>
            </a:r>
          </a:p>
          <a:p>
            <a:pPr marL="342900" indent="-342900" algn="just">
              <a:lnSpc>
                <a:spcPct val="250000"/>
              </a:lnSpc>
              <a:buFont typeface="Arial" panose="020B0604020202020204" pitchFamily="34" charset="0"/>
              <a:buChar char="•"/>
            </a:pPr>
            <a:r>
              <a:rPr lang="en-US" sz="2800" u="sng" dirty="0">
                <a:solidFill>
                  <a:srgbClr val="002060"/>
                </a:solidFill>
              </a:rPr>
              <a:t>Structured entrepreneurship </a:t>
            </a:r>
            <a:r>
              <a:rPr lang="en-US" sz="2800" u="sng" dirty="0" err="1">
                <a:solidFill>
                  <a:srgbClr val="002060"/>
                </a:solidFill>
              </a:rPr>
              <a:t>programmes</a:t>
            </a:r>
            <a:r>
              <a:rPr lang="en-US" sz="2800" dirty="0">
                <a:solidFill>
                  <a:srgbClr val="002060"/>
                </a:solidFill>
              </a:rPr>
              <a:t> with fit-for-purpose tools</a:t>
            </a:r>
          </a:p>
          <a:p>
            <a:pPr marL="342900" indent="-342900" algn="just">
              <a:lnSpc>
                <a:spcPct val="250000"/>
              </a:lnSpc>
              <a:buFont typeface="Arial" panose="020B0604020202020204" pitchFamily="34" charset="0"/>
              <a:buChar char="•"/>
            </a:pPr>
            <a:r>
              <a:rPr lang="en-US" sz="2800" dirty="0">
                <a:solidFill>
                  <a:srgbClr val="002060"/>
                </a:solidFill>
              </a:rPr>
              <a:t>Uniquely </a:t>
            </a:r>
            <a:r>
              <a:rPr lang="en-US" sz="2800" u="sng" dirty="0">
                <a:solidFill>
                  <a:srgbClr val="002060"/>
                </a:solidFill>
              </a:rPr>
              <a:t>collocating industry, startups, experts, and academics</a:t>
            </a:r>
          </a:p>
          <a:p>
            <a:pPr marL="342900" indent="-342900" algn="just">
              <a:lnSpc>
                <a:spcPct val="250000"/>
              </a:lnSpc>
              <a:buFont typeface="Arial" panose="020B0604020202020204" pitchFamily="34" charset="0"/>
              <a:buChar char="•"/>
            </a:pPr>
            <a:r>
              <a:rPr lang="en-US" sz="2800" dirty="0">
                <a:solidFill>
                  <a:srgbClr val="002060"/>
                </a:solidFill>
              </a:rPr>
              <a:t>Uniquely </a:t>
            </a:r>
            <a:r>
              <a:rPr lang="en-US" sz="2800" u="sng" dirty="0">
                <a:solidFill>
                  <a:srgbClr val="002060"/>
                </a:solidFill>
              </a:rPr>
              <a:t>embedded in a hospital</a:t>
            </a:r>
            <a:r>
              <a:rPr lang="en-US" sz="2800" dirty="0">
                <a:solidFill>
                  <a:srgbClr val="002060"/>
                </a:solidFill>
              </a:rPr>
              <a:t> setting</a:t>
            </a:r>
          </a:p>
          <a:p>
            <a:pPr marL="342900" indent="-342900" algn="just">
              <a:lnSpc>
                <a:spcPct val="250000"/>
              </a:lnSpc>
              <a:buFont typeface="Arial" panose="020B0604020202020204" pitchFamily="34" charset="0"/>
              <a:buChar char="•"/>
            </a:pPr>
            <a:r>
              <a:rPr lang="en-US" sz="2800" dirty="0">
                <a:solidFill>
                  <a:srgbClr val="002060"/>
                </a:solidFill>
              </a:rPr>
              <a:t>Leveraging unique </a:t>
            </a:r>
            <a:r>
              <a:rPr lang="en-US" sz="2800" u="sng" dirty="0">
                <a:solidFill>
                  <a:srgbClr val="002060"/>
                </a:solidFill>
              </a:rPr>
              <a:t>R&amp;D and clinical facilities </a:t>
            </a:r>
            <a:r>
              <a:rPr lang="en-US" sz="2800" dirty="0">
                <a:solidFill>
                  <a:srgbClr val="002060"/>
                </a:solidFill>
              </a:rPr>
              <a:t>of the King’s MedTech Hub*</a:t>
            </a:r>
            <a:endParaRPr lang="en-US" sz="2800" u="sng" dirty="0">
              <a:solidFill>
                <a:srgbClr val="002060"/>
              </a:solidFill>
            </a:endParaRPr>
          </a:p>
        </p:txBody>
      </p:sp>
      <p:sp>
        <p:nvSpPr>
          <p:cNvPr id="10" name="TextBox 9">
            <a:extLst>
              <a:ext uri="{FF2B5EF4-FFF2-40B4-BE49-F238E27FC236}">
                <a16:creationId xmlns:a16="http://schemas.microsoft.com/office/drawing/2014/main" id="{080EFC4A-FF46-1B9A-905D-C2805ED0CA24}"/>
              </a:ext>
            </a:extLst>
          </p:cNvPr>
          <p:cNvSpPr txBox="1"/>
          <p:nvPr/>
        </p:nvSpPr>
        <p:spPr>
          <a:xfrm>
            <a:off x="5875283" y="6419289"/>
            <a:ext cx="6474372" cy="307777"/>
          </a:xfrm>
          <a:prstGeom prst="rect">
            <a:avLst/>
          </a:prstGeom>
          <a:noFill/>
        </p:spPr>
        <p:txBody>
          <a:bodyPr wrap="square">
            <a:spAutoFit/>
          </a:bodyPr>
          <a:lstStyle/>
          <a:p>
            <a:r>
              <a:rPr lang="en-US" sz="1400"/>
              <a:t>*Under ethics approval and/or research agreement with KCL/GSTT</a:t>
            </a:r>
          </a:p>
        </p:txBody>
      </p:sp>
      <p:sp>
        <p:nvSpPr>
          <p:cNvPr id="14" name="Slide Number Placeholder 13">
            <a:extLst>
              <a:ext uri="{FF2B5EF4-FFF2-40B4-BE49-F238E27FC236}">
                <a16:creationId xmlns:a16="http://schemas.microsoft.com/office/drawing/2014/main" id="{9AB5B52A-8AFD-66E7-BE08-74E7F7E13BD6}"/>
              </a:ext>
            </a:extLst>
          </p:cNvPr>
          <p:cNvSpPr>
            <a:spLocks noGrp="1"/>
          </p:cNvSpPr>
          <p:nvPr>
            <p:ph type="sldNum" sz="quarter" idx="12"/>
          </p:nvPr>
        </p:nvSpPr>
        <p:spPr/>
        <p:txBody>
          <a:bodyPr/>
          <a:lstStyle/>
          <a:p>
            <a:fld id="{8A04D54F-FA85-F344-8424-FB00D2AE8D01}" type="slidenum">
              <a:rPr lang="en-US" smtClean="0"/>
              <a:pPr/>
              <a:t>18</a:t>
            </a:fld>
            <a:endParaRPr lang="en-US"/>
          </a:p>
        </p:txBody>
      </p:sp>
      <p:pic>
        <p:nvPicPr>
          <p:cNvPr id="4" name="Picture 8">
            <a:extLst>
              <a:ext uri="{FF2B5EF4-FFF2-40B4-BE49-F238E27FC236}">
                <a16:creationId xmlns:a16="http://schemas.microsoft.com/office/drawing/2014/main" id="{285C3666-BD26-9E93-0E79-84765563C27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1915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220621_LIHE_courtyard_01">
            <a:extLst>
              <a:ext uri="{FF2B5EF4-FFF2-40B4-BE49-F238E27FC236}">
                <a16:creationId xmlns:a16="http://schemas.microsoft.com/office/drawing/2014/main" id="{B535B8BF-90C0-301B-030C-013FAA05B2E6}"/>
              </a:ext>
            </a:extLst>
          </p:cNvPr>
          <p:cNvPicPr>
            <a:picLocks noChangeAspect="1" noChangeArrowheads="1"/>
          </p:cNvPicPr>
          <p:nvPr/>
        </p:nvPicPr>
        <p:blipFill>
          <a:blip r:embed="rId3" cstate="hqprint">
            <a:alphaModFix amt="71000"/>
            <a:extLst>
              <a:ext uri="{28A0092B-C50C-407E-A947-70E740481C1C}">
                <a14:useLocalDpi xmlns:a14="http://schemas.microsoft.com/office/drawing/2010/main"/>
              </a:ext>
            </a:extLst>
          </a:blip>
          <a:srcRect/>
          <a:stretch>
            <a:fillRect/>
          </a:stretch>
        </p:blipFill>
        <p:spPr bwMode="auto">
          <a:xfrm>
            <a:off x="-131133" y="-264054"/>
            <a:ext cx="12323133" cy="76422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097FE40-88CE-B82C-097A-737B75ED38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24457" y="0"/>
            <a:ext cx="1567543" cy="119402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C5C33F6-D03D-735F-D6B6-8563B66DE35C}"/>
              </a:ext>
            </a:extLst>
          </p:cNvPr>
          <p:cNvSpPr>
            <a:spLocks noGrp="1"/>
          </p:cNvSpPr>
          <p:nvPr>
            <p:ph type="title"/>
          </p:nvPr>
        </p:nvSpPr>
        <p:spPr>
          <a:xfrm>
            <a:off x="1728913" y="214834"/>
            <a:ext cx="8603040" cy="6421097"/>
          </a:xfrm>
          <a:solidFill>
            <a:schemeClr val="bg1">
              <a:alpha val="65823"/>
            </a:schemeClr>
          </a:solidFill>
        </p:spPr>
        <p:txBody>
          <a:bodyPr tIns="180000">
            <a:normAutofit/>
          </a:bodyPr>
          <a:lstStyle/>
          <a:p>
            <a:pPr algn="ctr"/>
            <a:br>
              <a:rPr lang="en-US" sz="4000" dirty="0">
                <a:solidFill>
                  <a:srgbClr val="002060"/>
                </a:solidFill>
              </a:rPr>
            </a:br>
            <a:br>
              <a:rPr lang="en-US" sz="4000" dirty="0">
                <a:solidFill>
                  <a:srgbClr val="002060"/>
                </a:solidFill>
              </a:rPr>
            </a:br>
            <a:br>
              <a:rPr lang="en-US" sz="4000" dirty="0">
                <a:solidFill>
                  <a:srgbClr val="002060"/>
                </a:solidFill>
              </a:rPr>
            </a:br>
            <a:br>
              <a:rPr lang="en-US" sz="4000" dirty="0">
                <a:solidFill>
                  <a:srgbClr val="002060"/>
                </a:solidFill>
              </a:rPr>
            </a:br>
            <a:r>
              <a:rPr lang="en-US" sz="4000" dirty="0">
                <a:solidFill>
                  <a:srgbClr val="002060"/>
                </a:solidFill>
              </a:rPr>
              <a:t>Thank you</a:t>
            </a:r>
          </a:p>
        </p:txBody>
      </p:sp>
      <p:pic>
        <p:nvPicPr>
          <p:cNvPr id="2" name="Picture 2" descr="London Institute for Healthcare Engineering logo">
            <a:extLst>
              <a:ext uri="{FF2B5EF4-FFF2-40B4-BE49-F238E27FC236}">
                <a16:creationId xmlns:a16="http://schemas.microsoft.com/office/drawing/2014/main" id="{F295A99E-0A33-8128-9A64-A2354DE9C97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r="77892"/>
          <a:stretch/>
        </p:blipFill>
        <p:spPr bwMode="auto">
          <a:xfrm>
            <a:off x="0" y="0"/>
            <a:ext cx="1182848" cy="119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557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73DF-E2C6-254B-B2B6-DCC694C2F55B}"/>
              </a:ext>
            </a:extLst>
          </p:cNvPr>
          <p:cNvSpPr>
            <a:spLocks noGrp="1"/>
          </p:cNvSpPr>
          <p:nvPr>
            <p:ph type="title"/>
          </p:nvPr>
        </p:nvSpPr>
        <p:spPr/>
        <p:txBody>
          <a:bodyPr/>
          <a:lstStyle/>
          <a:p>
            <a:r>
              <a:rPr lang="en-US" dirty="0">
                <a:solidFill>
                  <a:srgbClr val="002060"/>
                </a:solidFill>
              </a:rPr>
              <a:t>Bench-to-Market Translation</a:t>
            </a:r>
          </a:p>
        </p:txBody>
      </p:sp>
      <p:pic>
        <p:nvPicPr>
          <p:cNvPr id="10" name="Graphic 9" descr="Heart with pulse with solid fill">
            <a:extLst>
              <a:ext uri="{FF2B5EF4-FFF2-40B4-BE49-F238E27FC236}">
                <a16:creationId xmlns:a16="http://schemas.microsoft.com/office/drawing/2014/main" id="{F704C21E-6AD7-3CAD-93ED-D65A7DFB39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3615" y="2523564"/>
            <a:ext cx="867600" cy="867600"/>
          </a:xfrm>
          <a:prstGeom prst="rect">
            <a:avLst/>
          </a:prstGeom>
        </p:spPr>
      </p:pic>
      <p:pic>
        <p:nvPicPr>
          <p:cNvPr id="11" name="Graphic 10" descr="Robot Hand with solid fill">
            <a:extLst>
              <a:ext uri="{FF2B5EF4-FFF2-40B4-BE49-F238E27FC236}">
                <a16:creationId xmlns:a16="http://schemas.microsoft.com/office/drawing/2014/main" id="{F1190395-2409-4D38-6B28-2ED239C0EF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000" y="2523564"/>
            <a:ext cx="867600" cy="867600"/>
          </a:xfrm>
          <a:prstGeom prst="rect">
            <a:avLst/>
          </a:prstGeom>
        </p:spPr>
      </p:pic>
      <p:pic>
        <p:nvPicPr>
          <p:cNvPr id="14" name="Graphic 13" descr="Hospital with solid fill">
            <a:extLst>
              <a:ext uri="{FF2B5EF4-FFF2-40B4-BE49-F238E27FC236}">
                <a16:creationId xmlns:a16="http://schemas.microsoft.com/office/drawing/2014/main" id="{D00BB8A5-5398-747D-AA57-963933C321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72629" y="2523564"/>
            <a:ext cx="867600" cy="867600"/>
          </a:xfrm>
          <a:prstGeom prst="rect">
            <a:avLst/>
          </a:prstGeom>
        </p:spPr>
      </p:pic>
      <p:pic>
        <p:nvPicPr>
          <p:cNvPr id="16" name="Graphic 15" descr="Doctor female with solid fill">
            <a:extLst>
              <a:ext uri="{FF2B5EF4-FFF2-40B4-BE49-F238E27FC236}">
                <a16:creationId xmlns:a16="http://schemas.microsoft.com/office/drawing/2014/main" id="{FEF7C91F-175F-0AF7-5E3A-F5C4DDD4CA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1732" y="2523564"/>
            <a:ext cx="867600" cy="867600"/>
          </a:xfrm>
          <a:prstGeom prst="rect">
            <a:avLst/>
          </a:prstGeom>
        </p:spPr>
      </p:pic>
      <p:sp>
        <p:nvSpPr>
          <p:cNvPr id="17" name="TextBox 16">
            <a:extLst>
              <a:ext uri="{FF2B5EF4-FFF2-40B4-BE49-F238E27FC236}">
                <a16:creationId xmlns:a16="http://schemas.microsoft.com/office/drawing/2014/main" id="{F1F74F84-EBBB-1FCA-ECB5-060469458CC9}"/>
              </a:ext>
            </a:extLst>
          </p:cNvPr>
          <p:cNvSpPr txBox="1"/>
          <p:nvPr/>
        </p:nvSpPr>
        <p:spPr>
          <a:xfrm>
            <a:off x="1330451" y="2651855"/>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pic>
        <p:nvPicPr>
          <p:cNvPr id="30" name="Graphic 29" descr="Sling with solid fill">
            <a:extLst>
              <a:ext uri="{FF2B5EF4-FFF2-40B4-BE49-F238E27FC236}">
                <a16:creationId xmlns:a16="http://schemas.microsoft.com/office/drawing/2014/main" id="{17347B45-D372-6F1B-7BF8-59E4BE0C7F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8318" y="2523564"/>
            <a:ext cx="867600" cy="867600"/>
          </a:xfrm>
          <a:prstGeom prst="rect">
            <a:avLst/>
          </a:prstGeom>
        </p:spPr>
      </p:pic>
      <p:sp>
        <p:nvSpPr>
          <p:cNvPr id="33" name="TextBox 32">
            <a:extLst>
              <a:ext uri="{FF2B5EF4-FFF2-40B4-BE49-F238E27FC236}">
                <a16:creationId xmlns:a16="http://schemas.microsoft.com/office/drawing/2014/main" id="{A7C5548F-7589-8B6C-1E40-3A39E1EEAA24}"/>
              </a:ext>
            </a:extLst>
          </p:cNvPr>
          <p:cNvSpPr txBox="1"/>
          <p:nvPr/>
        </p:nvSpPr>
        <p:spPr>
          <a:xfrm>
            <a:off x="9055482" y="2651855"/>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sp>
        <p:nvSpPr>
          <p:cNvPr id="34" name="TextBox 33">
            <a:extLst>
              <a:ext uri="{FF2B5EF4-FFF2-40B4-BE49-F238E27FC236}">
                <a16:creationId xmlns:a16="http://schemas.microsoft.com/office/drawing/2014/main" id="{C0490659-7EC1-C095-AE39-5E78E2F907FF}"/>
              </a:ext>
            </a:extLst>
          </p:cNvPr>
          <p:cNvSpPr txBox="1"/>
          <p:nvPr/>
        </p:nvSpPr>
        <p:spPr>
          <a:xfrm>
            <a:off x="10250314" y="2651855"/>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sp>
        <p:nvSpPr>
          <p:cNvPr id="3" name="Title 1">
            <a:extLst>
              <a:ext uri="{FF2B5EF4-FFF2-40B4-BE49-F238E27FC236}">
                <a16:creationId xmlns:a16="http://schemas.microsoft.com/office/drawing/2014/main" id="{4184F4EF-656F-6336-90E4-AED92A15B515}"/>
              </a:ext>
            </a:extLst>
          </p:cNvPr>
          <p:cNvSpPr txBox="1">
            <a:spLocks/>
          </p:cNvSpPr>
          <p:nvPr/>
        </p:nvSpPr>
        <p:spPr>
          <a:xfrm>
            <a:off x="480000" y="603634"/>
            <a:ext cx="11232000" cy="720000"/>
          </a:xfrm>
          <a:prstGeom prst="rect">
            <a:avLst/>
          </a:prstGeom>
        </p:spPr>
        <p:txBody>
          <a:bodyPr vert="horz" lIns="0" tIns="0" rIns="0" bIns="0" rtlCol="0" anchor="t"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r>
              <a:rPr lang="en-US" sz="2400" i="1" dirty="0">
                <a:solidFill>
                  <a:srgbClr val="002060"/>
                </a:solidFill>
              </a:rPr>
              <a:t>An inordinate, multi-faceted challenge for entrepreneurs</a:t>
            </a:r>
          </a:p>
        </p:txBody>
      </p:sp>
      <p:pic>
        <p:nvPicPr>
          <p:cNvPr id="4" name="Graphic 3" descr="Scientist female with solid fill">
            <a:extLst>
              <a:ext uri="{FF2B5EF4-FFF2-40B4-BE49-F238E27FC236}">
                <a16:creationId xmlns:a16="http://schemas.microsoft.com/office/drawing/2014/main" id="{28900E13-8380-DB77-8139-EDD4553CC3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75679" y="4067763"/>
            <a:ext cx="1117274" cy="1117274"/>
          </a:xfrm>
          <a:prstGeom prst="rect">
            <a:avLst/>
          </a:prstGeom>
        </p:spPr>
      </p:pic>
      <p:pic>
        <p:nvPicPr>
          <p:cNvPr id="6" name="Graphic 5" descr="Scientist male with solid fill">
            <a:extLst>
              <a:ext uri="{FF2B5EF4-FFF2-40B4-BE49-F238E27FC236}">
                <a16:creationId xmlns:a16="http://schemas.microsoft.com/office/drawing/2014/main" id="{C69582E8-C343-C125-A263-077C59C739F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96000" y="4067763"/>
            <a:ext cx="1117275" cy="1117275"/>
          </a:xfrm>
          <a:prstGeom prst="rect">
            <a:avLst/>
          </a:prstGeom>
        </p:spPr>
      </p:pic>
      <p:sp>
        <p:nvSpPr>
          <p:cNvPr id="7" name="Left Brace 6">
            <a:extLst>
              <a:ext uri="{FF2B5EF4-FFF2-40B4-BE49-F238E27FC236}">
                <a16:creationId xmlns:a16="http://schemas.microsoft.com/office/drawing/2014/main" id="{1568782B-72E0-83F6-190D-FF53D8FFBA64}"/>
              </a:ext>
            </a:extLst>
          </p:cNvPr>
          <p:cNvSpPr/>
          <p:nvPr/>
        </p:nvSpPr>
        <p:spPr>
          <a:xfrm rot="16200000">
            <a:off x="5727311" y="-1611091"/>
            <a:ext cx="609600" cy="10927951"/>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Graphic 7" descr="Bar graph with upward trend with solid fill">
            <a:extLst>
              <a:ext uri="{FF2B5EF4-FFF2-40B4-BE49-F238E27FC236}">
                <a16:creationId xmlns:a16="http://schemas.microsoft.com/office/drawing/2014/main" id="{AAA1A02A-D645-6A13-7ACB-9F5B0301E9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16294" y="2523564"/>
            <a:ext cx="867600" cy="867600"/>
          </a:xfrm>
          <a:prstGeom prst="rect">
            <a:avLst/>
          </a:prstGeom>
        </p:spPr>
      </p:pic>
      <p:pic>
        <p:nvPicPr>
          <p:cNvPr id="9" name="Graphic 8" descr="Fork In Road with solid fill">
            <a:extLst>
              <a:ext uri="{FF2B5EF4-FFF2-40B4-BE49-F238E27FC236}">
                <a16:creationId xmlns:a16="http://schemas.microsoft.com/office/drawing/2014/main" id="{A2AFD046-8B26-D0BF-9684-E2F49BB449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60635" y="2521187"/>
            <a:ext cx="867600" cy="867600"/>
          </a:xfrm>
          <a:prstGeom prst="rect">
            <a:avLst/>
          </a:prstGeom>
        </p:spPr>
      </p:pic>
      <p:pic>
        <p:nvPicPr>
          <p:cNvPr id="13" name="Graphic 12" descr="Court with solid fill">
            <a:extLst>
              <a:ext uri="{FF2B5EF4-FFF2-40B4-BE49-F238E27FC236}">
                <a16:creationId xmlns:a16="http://schemas.microsoft.com/office/drawing/2014/main" id="{3999F7F7-DC2E-DBA5-178C-FB0A42AA5F9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95426" y="2515652"/>
            <a:ext cx="867600" cy="867600"/>
          </a:xfrm>
          <a:prstGeom prst="rect">
            <a:avLst/>
          </a:prstGeom>
        </p:spPr>
      </p:pic>
      <p:sp>
        <p:nvSpPr>
          <p:cNvPr id="15" name="TextBox 14">
            <a:extLst>
              <a:ext uri="{FF2B5EF4-FFF2-40B4-BE49-F238E27FC236}">
                <a16:creationId xmlns:a16="http://schemas.microsoft.com/office/drawing/2014/main" id="{B4902B46-EADF-CF34-E112-6D841DCAA680}"/>
              </a:ext>
            </a:extLst>
          </p:cNvPr>
          <p:cNvSpPr txBox="1"/>
          <p:nvPr/>
        </p:nvSpPr>
        <p:spPr>
          <a:xfrm>
            <a:off x="3846024" y="2651853"/>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sp>
        <p:nvSpPr>
          <p:cNvPr id="18" name="TextBox 17">
            <a:extLst>
              <a:ext uri="{FF2B5EF4-FFF2-40B4-BE49-F238E27FC236}">
                <a16:creationId xmlns:a16="http://schemas.microsoft.com/office/drawing/2014/main" id="{FED645F6-7F34-4034-F4EF-32CF4A7BE780}"/>
              </a:ext>
            </a:extLst>
          </p:cNvPr>
          <p:cNvSpPr txBox="1"/>
          <p:nvPr/>
        </p:nvSpPr>
        <p:spPr>
          <a:xfrm>
            <a:off x="5304413" y="2651853"/>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pic>
        <p:nvPicPr>
          <p:cNvPr id="19" name="Graphic 18" descr="Factory with solid fill">
            <a:extLst>
              <a:ext uri="{FF2B5EF4-FFF2-40B4-BE49-F238E27FC236}">
                <a16:creationId xmlns:a16="http://schemas.microsoft.com/office/drawing/2014/main" id="{25CAB3AA-8852-2BF1-E03B-9377F839FBF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235354" y="2523564"/>
            <a:ext cx="867600" cy="867600"/>
          </a:xfrm>
          <a:prstGeom prst="rect">
            <a:avLst/>
          </a:prstGeom>
        </p:spPr>
      </p:pic>
      <p:sp>
        <p:nvSpPr>
          <p:cNvPr id="20" name="TextBox 19">
            <a:extLst>
              <a:ext uri="{FF2B5EF4-FFF2-40B4-BE49-F238E27FC236}">
                <a16:creationId xmlns:a16="http://schemas.microsoft.com/office/drawing/2014/main" id="{CDEF80DF-DB0F-4A72-B382-C75401D47491}"/>
              </a:ext>
            </a:extLst>
          </p:cNvPr>
          <p:cNvSpPr txBox="1"/>
          <p:nvPr/>
        </p:nvSpPr>
        <p:spPr>
          <a:xfrm>
            <a:off x="6639459" y="2651852"/>
            <a:ext cx="784671" cy="646331"/>
          </a:xfrm>
          <a:prstGeom prst="rect">
            <a:avLst/>
          </a:prstGeom>
          <a:noFill/>
        </p:spPr>
        <p:txBody>
          <a:bodyPr wrap="square" rtlCol="0">
            <a:spAutoFit/>
          </a:bodyPr>
          <a:lstStyle/>
          <a:p>
            <a:pPr algn="ctr"/>
            <a:r>
              <a:rPr lang="en-US" sz="3600">
                <a:latin typeface="Kings Caslon Text" panose="02000503000000020003" pitchFamily="2" charset="77"/>
              </a:rPr>
              <a:t>+</a:t>
            </a:r>
          </a:p>
        </p:txBody>
      </p:sp>
      <p:sp>
        <p:nvSpPr>
          <p:cNvPr id="12" name="Left Brace 11">
            <a:extLst>
              <a:ext uri="{FF2B5EF4-FFF2-40B4-BE49-F238E27FC236}">
                <a16:creationId xmlns:a16="http://schemas.microsoft.com/office/drawing/2014/main" id="{778D8840-55DD-7209-B248-0213F7BD00DA}"/>
              </a:ext>
            </a:extLst>
          </p:cNvPr>
          <p:cNvSpPr/>
          <p:nvPr/>
        </p:nvSpPr>
        <p:spPr>
          <a:xfrm rot="5400000">
            <a:off x="1446903" y="1349453"/>
            <a:ext cx="320884" cy="2078421"/>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itle 1">
            <a:extLst>
              <a:ext uri="{FF2B5EF4-FFF2-40B4-BE49-F238E27FC236}">
                <a16:creationId xmlns:a16="http://schemas.microsoft.com/office/drawing/2014/main" id="{A09ADF47-D0D9-67BC-A8F7-B44EF2B27210}"/>
              </a:ext>
            </a:extLst>
          </p:cNvPr>
          <p:cNvSpPr txBox="1">
            <a:spLocks/>
          </p:cNvSpPr>
          <p:nvPr/>
        </p:nvSpPr>
        <p:spPr>
          <a:xfrm>
            <a:off x="604448" y="1469086"/>
            <a:ext cx="2005794" cy="737674"/>
          </a:xfrm>
          <a:prstGeom prst="rect">
            <a:avLst/>
          </a:prstGeom>
        </p:spPr>
        <p:txBody>
          <a:bodyPr vert="horz" lIns="0" tIns="0" rIns="0" bIns="0" rtlCol="0" anchor="t" anchorCtr="0">
            <a:normAutofit fontScale="70000" lnSpcReduction="2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lnSpc>
                <a:spcPct val="120000"/>
              </a:lnSpc>
            </a:pPr>
            <a:r>
              <a:rPr lang="en-US" sz="2000" dirty="0">
                <a:solidFill>
                  <a:srgbClr val="002060"/>
                </a:solidFill>
              </a:rPr>
              <a:t>TECHNICAL:</a:t>
            </a:r>
          </a:p>
          <a:p>
            <a:pPr algn="ctr">
              <a:lnSpc>
                <a:spcPct val="120000"/>
              </a:lnSpc>
            </a:pPr>
            <a:r>
              <a:rPr lang="en-US" sz="2000" dirty="0">
                <a:solidFill>
                  <a:srgbClr val="002060"/>
                </a:solidFill>
              </a:rPr>
              <a:t>Cutting edge, </a:t>
            </a:r>
          </a:p>
          <a:p>
            <a:pPr algn="ctr">
              <a:lnSpc>
                <a:spcPct val="120000"/>
              </a:lnSpc>
            </a:pPr>
            <a:r>
              <a:rPr lang="en-US" sz="2000" dirty="0">
                <a:solidFill>
                  <a:srgbClr val="002060"/>
                </a:solidFill>
              </a:rPr>
              <a:t>fit-for-purpose technology</a:t>
            </a:r>
          </a:p>
        </p:txBody>
      </p:sp>
      <p:sp>
        <p:nvSpPr>
          <p:cNvPr id="23" name="Left Brace 22">
            <a:extLst>
              <a:ext uri="{FF2B5EF4-FFF2-40B4-BE49-F238E27FC236}">
                <a16:creationId xmlns:a16="http://schemas.microsoft.com/office/drawing/2014/main" id="{6A144236-4C54-3F38-B360-8EC3DD8320B6}"/>
              </a:ext>
            </a:extLst>
          </p:cNvPr>
          <p:cNvSpPr/>
          <p:nvPr/>
        </p:nvSpPr>
        <p:spPr>
          <a:xfrm rot="5400000">
            <a:off x="5399848" y="-42754"/>
            <a:ext cx="320884" cy="4862838"/>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itle 1">
            <a:extLst>
              <a:ext uri="{FF2B5EF4-FFF2-40B4-BE49-F238E27FC236}">
                <a16:creationId xmlns:a16="http://schemas.microsoft.com/office/drawing/2014/main" id="{7D7D5FC9-904E-1F75-BDFB-935A3C7738FD}"/>
              </a:ext>
            </a:extLst>
          </p:cNvPr>
          <p:cNvSpPr txBox="1">
            <a:spLocks/>
          </p:cNvSpPr>
          <p:nvPr/>
        </p:nvSpPr>
        <p:spPr>
          <a:xfrm>
            <a:off x="4126921" y="1470790"/>
            <a:ext cx="2866737" cy="720000"/>
          </a:xfrm>
          <a:prstGeom prst="rect">
            <a:avLst/>
          </a:prstGeom>
        </p:spPr>
        <p:txBody>
          <a:bodyPr vert="horz" lIns="0" tIns="0" rIns="0" bIns="0" rtlCol="0" anchor="t" anchorCtr="0">
            <a:normAutofit fontScale="70000" lnSpcReduction="2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lnSpc>
                <a:spcPct val="120000"/>
              </a:lnSpc>
            </a:pPr>
            <a:r>
              <a:rPr lang="en-US" sz="2000" dirty="0">
                <a:solidFill>
                  <a:srgbClr val="002060"/>
                </a:solidFill>
              </a:rPr>
              <a:t>COMMERCIAL:</a:t>
            </a:r>
          </a:p>
          <a:p>
            <a:pPr algn="ctr">
              <a:lnSpc>
                <a:spcPct val="120000"/>
              </a:lnSpc>
            </a:pPr>
            <a:r>
              <a:rPr lang="en-US" sz="2000" dirty="0">
                <a:solidFill>
                  <a:srgbClr val="002060"/>
                </a:solidFill>
              </a:rPr>
              <a:t>Profitable; IP; Regulatory pathway;  Route to market; Industry acceptance</a:t>
            </a:r>
          </a:p>
        </p:txBody>
      </p:sp>
      <p:sp>
        <p:nvSpPr>
          <p:cNvPr id="25" name="Left Brace 24">
            <a:extLst>
              <a:ext uri="{FF2B5EF4-FFF2-40B4-BE49-F238E27FC236}">
                <a16:creationId xmlns:a16="http://schemas.microsoft.com/office/drawing/2014/main" id="{97833E7A-78A8-CF90-C8DC-58BFDFC9DE9C}"/>
              </a:ext>
            </a:extLst>
          </p:cNvPr>
          <p:cNvSpPr/>
          <p:nvPr/>
        </p:nvSpPr>
        <p:spPr>
          <a:xfrm rot="5400000">
            <a:off x="9757284" y="810302"/>
            <a:ext cx="320884" cy="3156722"/>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itle 1">
            <a:extLst>
              <a:ext uri="{FF2B5EF4-FFF2-40B4-BE49-F238E27FC236}">
                <a16:creationId xmlns:a16="http://schemas.microsoft.com/office/drawing/2014/main" id="{E3F1DD8D-B7A8-FF40-4DE4-74422D8666A4}"/>
              </a:ext>
            </a:extLst>
          </p:cNvPr>
          <p:cNvSpPr txBox="1">
            <a:spLocks/>
          </p:cNvSpPr>
          <p:nvPr/>
        </p:nvSpPr>
        <p:spPr>
          <a:xfrm>
            <a:off x="8510337" y="1472613"/>
            <a:ext cx="2866737" cy="612693"/>
          </a:xfrm>
          <a:prstGeom prst="rect">
            <a:avLst/>
          </a:prstGeom>
        </p:spPr>
        <p:txBody>
          <a:bodyPr vert="horz" lIns="0" tIns="0" rIns="0" bIns="0" rtlCol="0" anchor="t" anchorCtr="0">
            <a:noAutofit/>
          </a:bodyPr>
          <a:lstStyle>
            <a:defPPr>
              <a:defRPr lang="en-US"/>
            </a:defPPr>
            <a:lvl1pPr algn="ctr" defTabSz="457200">
              <a:spcBef>
                <a:spcPct val="0"/>
              </a:spcBef>
              <a:buNone/>
              <a:defRPr sz="2000" b="1" i="0">
                <a:solidFill>
                  <a:srgbClr val="0A2D50"/>
                </a:solidFill>
                <a:latin typeface="KingsBureauGrot ThreeSeven" panose="02000506040000020004" pitchFamily="2" charset="0"/>
                <a:ea typeface="+mj-ea"/>
                <a:cs typeface="KingsBureauGrot ThreeSeven" panose="02000506040000020004" pitchFamily="2" charset="0"/>
              </a:defRPr>
            </a:lvl1pPr>
          </a:lstStyle>
          <a:p>
            <a:r>
              <a:rPr lang="en-US" sz="1400">
                <a:solidFill>
                  <a:srgbClr val="002060"/>
                </a:solidFill>
              </a:rPr>
              <a:t>CLINICAL:</a:t>
            </a:r>
          </a:p>
          <a:p>
            <a:r>
              <a:rPr lang="en-US" sz="1400">
                <a:solidFill>
                  <a:srgbClr val="002060"/>
                </a:solidFill>
              </a:rPr>
              <a:t>Fits healthcare ops; Value-based; Positive impact on patient care</a:t>
            </a:r>
          </a:p>
        </p:txBody>
      </p:sp>
      <p:sp>
        <p:nvSpPr>
          <p:cNvPr id="27" name="Left Brace 26">
            <a:extLst>
              <a:ext uri="{FF2B5EF4-FFF2-40B4-BE49-F238E27FC236}">
                <a16:creationId xmlns:a16="http://schemas.microsoft.com/office/drawing/2014/main" id="{78645449-3EA8-D286-A6D4-1E220A9831AC}"/>
              </a:ext>
            </a:extLst>
          </p:cNvPr>
          <p:cNvSpPr/>
          <p:nvPr/>
        </p:nvSpPr>
        <p:spPr>
          <a:xfrm rot="5400000">
            <a:off x="5706669" y="2035601"/>
            <a:ext cx="609601" cy="6802457"/>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8" name="Graphic 27" descr="Dollar with solid fill">
            <a:extLst>
              <a:ext uri="{FF2B5EF4-FFF2-40B4-BE49-F238E27FC236}">
                <a16:creationId xmlns:a16="http://schemas.microsoft.com/office/drawing/2014/main" id="{9011D328-DD0F-CF34-E05B-B13526A3C2A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26989" y="5703977"/>
            <a:ext cx="743752" cy="743752"/>
          </a:xfrm>
          <a:prstGeom prst="rect">
            <a:avLst/>
          </a:prstGeom>
        </p:spPr>
      </p:pic>
      <p:pic>
        <p:nvPicPr>
          <p:cNvPr id="31" name="Graphic 30" descr="Circular flowchart with solid fill">
            <a:extLst>
              <a:ext uri="{FF2B5EF4-FFF2-40B4-BE49-F238E27FC236}">
                <a16:creationId xmlns:a16="http://schemas.microsoft.com/office/drawing/2014/main" id="{1AC2AB62-4290-78EF-0737-1A8A3EAC10C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000707" y="5615614"/>
            <a:ext cx="914400" cy="914400"/>
          </a:xfrm>
          <a:prstGeom prst="rect">
            <a:avLst/>
          </a:prstGeom>
        </p:spPr>
      </p:pic>
      <p:pic>
        <p:nvPicPr>
          <p:cNvPr id="37" name="Graphic 36" descr="Office worker female with solid fill">
            <a:extLst>
              <a:ext uri="{FF2B5EF4-FFF2-40B4-BE49-F238E27FC236}">
                <a16:creationId xmlns:a16="http://schemas.microsoft.com/office/drawing/2014/main" id="{A3433B74-6405-9E7B-2CB0-841ED6F255B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574911" y="5603694"/>
            <a:ext cx="914400" cy="914400"/>
          </a:xfrm>
          <a:prstGeom prst="rect">
            <a:avLst/>
          </a:prstGeom>
        </p:spPr>
      </p:pic>
      <p:pic>
        <p:nvPicPr>
          <p:cNvPr id="39" name="Graphic 38" descr="Gavel outline">
            <a:extLst>
              <a:ext uri="{FF2B5EF4-FFF2-40B4-BE49-F238E27FC236}">
                <a16:creationId xmlns:a16="http://schemas.microsoft.com/office/drawing/2014/main" id="{A09CF8E4-2B55-7198-8492-B258F169FA0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45694" y="5615614"/>
            <a:ext cx="914400" cy="914400"/>
          </a:xfrm>
          <a:prstGeom prst="rect">
            <a:avLst/>
          </a:prstGeom>
        </p:spPr>
      </p:pic>
      <p:pic>
        <p:nvPicPr>
          <p:cNvPr id="41" name="Graphic 40" descr="Badge Tm with solid fill">
            <a:extLst>
              <a:ext uri="{FF2B5EF4-FFF2-40B4-BE49-F238E27FC236}">
                <a16:creationId xmlns:a16="http://schemas.microsoft.com/office/drawing/2014/main" id="{F9E42602-F8EC-A9C3-886B-48E100F4123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498298" y="5649476"/>
            <a:ext cx="914400" cy="914400"/>
          </a:xfrm>
          <a:prstGeom prst="rect">
            <a:avLst/>
          </a:prstGeom>
        </p:spPr>
      </p:pic>
      <p:sp>
        <p:nvSpPr>
          <p:cNvPr id="22" name="Left Brace 21">
            <a:extLst>
              <a:ext uri="{FF2B5EF4-FFF2-40B4-BE49-F238E27FC236}">
                <a16:creationId xmlns:a16="http://schemas.microsoft.com/office/drawing/2014/main" id="{773DF4A4-FA06-595C-0009-194D36B17A5E}"/>
              </a:ext>
            </a:extLst>
          </p:cNvPr>
          <p:cNvSpPr/>
          <p:nvPr/>
        </p:nvSpPr>
        <p:spPr>
          <a:xfrm>
            <a:off x="2186973" y="5752562"/>
            <a:ext cx="320883" cy="640504"/>
          </a:xfrm>
          <a:prstGeom prst="lef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itle 1">
            <a:extLst>
              <a:ext uri="{FF2B5EF4-FFF2-40B4-BE49-F238E27FC236}">
                <a16:creationId xmlns:a16="http://schemas.microsoft.com/office/drawing/2014/main" id="{F850DC7F-FC2D-F274-3CC5-BA5F80A14A12}"/>
              </a:ext>
            </a:extLst>
          </p:cNvPr>
          <p:cNvSpPr txBox="1">
            <a:spLocks/>
          </p:cNvSpPr>
          <p:nvPr/>
        </p:nvSpPr>
        <p:spPr>
          <a:xfrm>
            <a:off x="190336" y="5703977"/>
            <a:ext cx="1863522" cy="737674"/>
          </a:xfrm>
          <a:prstGeom prst="rect">
            <a:avLst/>
          </a:prstGeom>
        </p:spPr>
        <p:txBody>
          <a:bodyPr vert="horz" lIns="0" tIns="0" rIns="0" bIns="0" rtlCol="0" anchor="t" anchorCtr="0">
            <a:normAutofit fontScale="77500" lnSpcReduction="20000"/>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algn="ctr">
              <a:lnSpc>
                <a:spcPct val="120000"/>
              </a:lnSpc>
            </a:pPr>
            <a:r>
              <a:rPr lang="en-US" sz="2000">
                <a:solidFill>
                  <a:srgbClr val="002060"/>
                </a:solidFill>
              </a:rPr>
              <a:t>BUSINESS SKILLS:</a:t>
            </a:r>
          </a:p>
          <a:p>
            <a:pPr algn="ctr">
              <a:lnSpc>
                <a:spcPct val="120000"/>
              </a:lnSpc>
            </a:pPr>
            <a:r>
              <a:rPr lang="en-US" sz="2000">
                <a:solidFill>
                  <a:srgbClr val="002060"/>
                </a:solidFill>
              </a:rPr>
              <a:t>Finance; Operations; HR; Legal; IP</a:t>
            </a:r>
          </a:p>
        </p:txBody>
      </p:sp>
      <p:sp>
        <p:nvSpPr>
          <p:cNvPr id="35" name="Slide Number Placeholder 34">
            <a:extLst>
              <a:ext uri="{FF2B5EF4-FFF2-40B4-BE49-F238E27FC236}">
                <a16:creationId xmlns:a16="http://schemas.microsoft.com/office/drawing/2014/main" id="{AECE019D-EA33-DF57-05BD-2A8EDD399635}"/>
              </a:ext>
            </a:extLst>
          </p:cNvPr>
          <p:cNvSpPr>
            <a:spLocks noGrp="1"/>
          </p:cNvSpPr>
          <p:nvPr>
            <p:ph type="sldNum" sz="quarter" idx="12"/>
          </p:nvPr>
        </p:nvSpPr>
        <p:spPr/>
        <p:txBody>
          <a:bodyPr/>
          <a:lstStyle/>
          <a:p>
            <a:fld id="{8A04D54F-FA85-F344-8424-FB00D2AE8D01}" type="slidenum">
              <a:rPr lang="en-US" smtClean="0"/>
              <a:pPr/>
              <a:t>2</a:t>
            </a:fld>
            <a:endParaRPr lang="en-US"/>
          </a:p>
        </p:txBody>
      </p:sp>
      <p:pic>
        <p:nvPicPr>
          <p:cNvPr id="5" name="Picture 8">
            <a:extLst>
              <a:ext uri="{FF2B5EF4-FFF2-40B4-BE49-F238E27FC236}">
                <a16:creationId xmlns:a16="http://schemas.microsoft.com/office/drawing/2014/main" id="{8445B46C-6841-0BBD-EE94-26A0DD72F79F}"/>
              </a:ext>
            </a:extLst>
          </p:cNvPr>
          <p:cNvPicPr>
            <a:picLocks noChangeAspect="1" noChangeArrowheads="1"/>
          </p:cNvPicPr>
          <p:nvPr/>
        </p:nvPicPr>
        <p:blipFill>
          <a:blip r:embed="rId35"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2104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7506C77-0E46-2C38-8057-1D127B673B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4457" y="0"/>
            <a:ext cx="1567543" cy="1194028"/>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34">
            <a:extLst>
              <a:ext uri="{FF2B5EF4-FFF2-40B4-BE49-F238E27FC236}">
                <a16:creationId xmlns:a16="http://schemas.microsoft.com/office/drawing/2014/main" id="{E62D6A2D-B86D-7D74-3A3A-CA5446BC0E17}"/>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D7ABD87A-13FF-3338-40C4-AEB5279390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175AFD6-43EE-A505-6270-B1EC9C579D12}"/>
              </a:ext>
            </a:extLst>
          </p:cNvPr>
          <p:cNvSpPr>
            <a:spLocks noGrp="1"/>
          </p:cNvSpPr>
          <p:nvPr>
            <p:ph type="sldNum" sz="quarter" idx="12"/>
          </p:nvPr>
        </p:nvSpPr>
        <p:spPr/>
        <p:txBody>
          <a:bodyPr/>
          <a:lstStyle/>
          <a:p>
            <a:fld id="{8A04D54F-FA85-F344-8424-FB00D2AE8D01}" type="slidenum">
              <a:rPr lang="en-US" smtClean="0"/>
              <a:pPr/>
              <a:t>3</a:t>
            </a:fld>
            <a:endParaRPr lang="en-US"/>
          </a:p>
        </p:txBody>
      </p:sp>
      <p:sp>
        <p:nvSpPr>
          <p:cNvPr id="2" name="Left Bracket 1">
            <a:extLst>
              <a:ext uri="{FF2B5EF4-FFF2-40B4-BE49-F238E27FC236}">
                <a16:creationId xmlns:a16="http://schemas.microsoft.com/office/drawing/2014/main" id="{FCED3615-A528-0B3B-4C5A-534D1640EF94}"/>
              </a:ext>
            </a:extLst>
          </p:cNvPr>
          <p:cNvSpPr/>
          <p:nvPr/>
        </p:nvSpPr>
        <p:spPr>
          <a:xfrm rot="5400000">
            <a:off x="4985807" y="1766034"/>
            <a:ext cx="280437" cy="8988749"/>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CustomShape 127">
            <a:extLst>
              <a:ext uri="{FF2B5EF4-FFF2-40B4-BE49-F238E27FC236}">
                <a16:creationId xmlns:a16="http://schemas.microsoft.com/office/drawing/2014/main" id="{22BAA142-6809-50CA-EA06-CC9F1022E235}"/>
              </a:ext>
            </a:extLst>
          </p:cNvPr>
          <p:cNvSpPr/>
          <p:nvPr/>
        </p:nvSpPr>
        <p:spPr>
          <a:xfrm>
            <a:off x="4836561" y="5659991"/>
            <a:ext cx="5415490" cy="460199"/>
          </a:xfrm>
          <a:prstGeom prst="rect">
            <a:avLst/>
          </a:prstGeom>
          <a:noFill/>
          <a:ln>
            <a:noFill/>
          </a:ln>
        </p:spPr>
        <p:style>
          <a:lnRef idx="0">
            <a:scrgbClr r="0" g="0" b="0"/>
          </a:lnRef>
          <a:fillRef idx="0">
            <a:scrgbClr r="0" g="0" b="0"/>
          </a:fillRef>
          <a:effectRef idx="0">
            <a:scrgbClr r="0" g="0" b="0"/>
          </a:effectRef>
          <a:fontRef idx="minor"/>
        </p:style>
        <p:txBody>
          <a:bodyPr wrap="square" lIns="89988" tIns="44994" rIns="89988" bIns="44994">
            <a:spAutoFit/>
          </a:bodyPr>
          <a:lstStyle/>
          <a:p>
            <a:pPr>
              <a:tabLst>
                <a:tab pos="408199" algn="l"/>
              </a:tabLst>
            </a:pPr>
            <a:r>
              <a:rPr lang="en-GB" sz="2400" b="1" spc="-1" dirty="0">
                <a:solidFill>
                  <a:srgbClr val="FF4000"/>
                </a:solidFill>
                <a:latin typeface="Inter"/>
                <a:ea typeface="Inter"/>
              </a:rPr>
              <a:t>7+ years from concept to market</a:t>
            </a:r>
            <a:endParaRPr lang="en-GB" sz="2400" spc="-1" dirty="0">
              <a:latin typeface="Arial"/>
            </a:endParaRPr>
          </a:p>
        </p:txBody>
      </p:sp>
    </p:spTree>
    <p:extLst>
      <p:ext uri="{BB962C8B-B14F-4D97-AF65-F5344CB8AC3E}">
        <p14:creationId xmlns:p14="http://schemas.microsoft.com/office/powerpoint/2010/main" val="2878249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C11-96DF-974D-8C39-92A06637B956}"/>
              </a:ext>
            </a:extLst>
          </p:cNvPr>
          <p:cNvSpPr>
            <a:spLocks noGrp="1"/>
          </p:cNvSpPr>
          <p:nvPr>
            <p:ph type="title"/>
          </p:nvPr>
        </p:nvSpPr>
        <p:spPr/>
        <p:txBody>
          <a:bodyPr/>
          <a:lstStyle/>
          <a:p>
            <a:r>
              <a:rPr lang="en-US"/>
              <a:t>Some Startling Statistics for New MedTech (USA)</a:t>
            </a:r>
          </a:p>
        </p:txBody>
      </p:sp>
      <p:pic>
        <p:nvPicPr>
          <p:cNvPr id="5" name="Picture 8">
            <a:extLst>
              <a:ext uri="{FF2B5EF4-FFF2-40B4-BE49-F238E27FC236}">
                <a16:creationId xmlns:a16="http://schemas.microsoft.com/office/drawing/2014/main" id="{DB3C4A4A-535F-0ECF-3C47-8B261D6DCD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24457" y="0"/>
            <a:ext cx="1567543" cy="119402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EA7150B-C400-0E16-4693-6556255123C3}"/>
              </a:ext>
            </a:extLst>
          </p:cNvPr>
          <p:cNvSpPr txBox="1">
            <a:spLocks/>
          </p:cNvSpPr>
          <p:nvPr/>
        </p:nvSpPr>
        <p:spPr>
          <a:xfrm>
            <a:off x="479999" y="899999"/>
            <a:ext cx="10048663" cy="2261211"/>
          </a:xfrm>
          <a:prstGeom prst="rect">
            <a:avLst/>
          </a:prstGeom>
        </p:spPr>
        <p:txBody>
          <a:bodyPr vert="horz" lIns="0" tIns="0" rIns="0" bIns="0" rtlCol="0" anchor="t" anchorCtr="0">
            <a:normAutofit/>
          </a:bodyPr>
          <a:lstStyle>
            <a:lvl1pPr indent="0" defTabSz="457200">
              <a:lnSpc>
                <a:spcPct val="150000"/>
              </a:lnSpc>
              <a:spcBef>
                <a:spcPct val="0"/>
              </a:spcBef>
              <a:buClr>
                <a:srgbClr val="0A2D50"/>
              </a:buClr>
              <a:buFont typeface="Arial"/>
              <a:buNone/>
              <a:defRPr sz="2800" b="0" i="0">
                <a:solidFill>
                  <a:srgbClr val="0A2D50"/>
                </a:solidFill>
                <a:latin typeface="KingsBureauGrot ThreeSeven" panose="02000506040000020004" pitchFamily="2" charset="0"/>
                <a:ea typeface="+mj-ea"/>
                <a:cs typeface="KingsBureauGrot ThreeSeven" panose="02000506040000020004" pitchFamily="2" charset="0"/>
              </a:defRPr>
            </a:lvl1pPr>
            <a:lvl2pPr marL="0" indent="0" defTabSz="457200">
              <a:lnSpc>
                <a:spcPct val="120000"/>
              </a:lnSpc>
              <a:spcBef>
                <a:spcPts val="0"/>
              </a:spcBef>
              <a:buClr>
                <a:srgbClr val="0A2D50"/>
              </a:buClr>
              <a:buFont typeface="Arial"/>
              <a:buNone/>
              <a:defRPr sz="2000" b="0" i="0">
                <a:latin typeface="Kings Caslon Text" panose="02000503000000020003" pitchFamily="2" charset="77"/>
                <a:cs typeface="Kings Caslon Text" panose="02000503000000020003" pitchFamily="2" charset="77"/>
              </a:defRPr>
            </a:lvl2pPr>
            <a:lvl3pPr marL="268715" indent="-268715" defTabSz="457200">
              <a:lnSpc>
                <a:spcPct val="120000"/>
              </a:lnSpc>
              <a:spcBef>
                <a:spcPts val="0"/>
              </a:spcBef>
              <a:buClr>
                <a:srgbClr val="0A2D50"/>
              </a:buClr>
              <a:buFont typeface="Arial"/>
              <a:buChar char="•"/>
              <a:defRPr sz="2000" b="0" i="0">
                <a:latin typeface="Kings Caslon Text" panose="02000503000000020003" pitchFamily="2" charset="77"/>
                <a:cs typeface="Kings Caslon Text" panose="02000503000000020003" pitchFamily="2" charset="77"/>
              </a:defRPr>
            </a:lvl3pPr>
            <a:lvl4pPr marL="537429"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4pPr>
            <a:lvl5pPr marL="806144"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5pPr>
            <a:lvl6pPr marL="2514600" indent="-228600" defTabSz="457200">
              <a:spcBef>
                <a:spcPct val="20000"/>
              </a:spcBef>
              <a:buFont typeface="Arial"/>
              <a:buChar char="•"/>
              <a:defRPr sz="1792"/>
            </a:lvl6pPr>
            <a:lvl7pPr marL="2971800" indent="-228600" defTabSz="457200">
              <a:spcBef>
                <a:spcPct val="20000"/>
              </a:spcBef>
              <a:buFont typeface="Arial"/>
              <a:buChar char="•"/>
              <a:defRPr sz="1792"/>
            </a:lvl7pPr>
            <a:lvl8pPr marL="3429000" indent="-228600" defTabSz="457200">
              <a:spcBef>
                <a:spcPct val="20000"/>
              </a:spcBef>
              <a:buFont typeface="Arial"/>
              <a:buChar char="•"/>
              <a:defRPr sz="1792"/>
            </a:lvl8pPr>
            <a:lvl9pPr marL="3886200" indent="-228600" defTabSz="457200">
              <a:spcBef>
                <a:spcPct val="20000"/>
              </a:spcBef>
              <a:buFont typeface="Arial"/>
              <a:buChar char="•"/>
              <a:defRPr sz="1792"/>
            </a:lvl9pPr>
          </a:lstStyle>
          <a:p>
            <a:r>
              <a:rPr lang="en-US" sz="3200" b="1" u="sng" dirty="0"/>
              <a:t>Cost to Market*</a:t>
            </a:r>
          </a:p>
          <a:p>
            <a:pPr marL="457200" indent="-457200">
              <a:buFont typeface="Arial" panose="020B0604020202020204" pitchFamily="34" charset="0"/>
              <a:buChar char="•"/>
            </a:pPr>
            <a:r>
              <a:rPr lang="en-US" sz="3200" dirty="0"/>
              <a:t>510(k): 		</a:t>
            </a:r>
            <a:r>
              <a:rPr lang="en-US" sz="3200" b="1" dirty="0"/>
              <a:t>$31m</a:t>
            </a:r>
            <a:r>
              <a:rPr lang="en-US" sz="3200" dirty="0"/>
              <a:t>, 77% on regulatory costs</a:t>
            </a:r>
          </a:p>
          <a:p>
            <a:pPr marL="457200" indent="-457200">
              <a:buFont typeface="Arial" panose="020B0604020202020204" pitchFamily="34" charset="0"/>
              <a:buChar char="•"/>
            </a:pPr>
            <a:r>
              <a:rPr lang="en-US" sz="3200" dirty="0"/>
              <a:t>PMA:			</a:t>
            </a:r>
            <a:r>
              <a:rPr lang="en-US" sz="3200" b="1" dirty="0"/>
              <a:t>$94m</a:t>
            </a:r>
            <a:r>
              <a:rPr lang="en-US" sz="3200" dirty="0"/>
              <a:t>, 80% on regulatory costs</a:t>
            </a:r>
          </a:p>
        </p:txBody>
      </p:sp>
      <p:sp>
        <p:nvSpPr>
          <p:cNvPr id="9" name="Content Placeholder 2">
            <a:extLst>
              <a:ext uri="{FF2B5EF4-FFF2-40B4-BE49-F238E27FC236}">
                <a16:creationId xmlns:a16="http://schemas.microsoft.com/office/drawing/2014/main" id="{63491BF8-6A87-95B1-56A3-73893D46F0EA}"/>
              </a:ext>
            </a:extLst>
          </p:cNvPr>
          <p:cNvSpPr txBox="1">
            <a:spLocks/>
          </p:cNvSpPr>
          <p:nvPr/>
        </p:nvSpPr>
        <p:spPr>
          <a:xfrm>
            <a:off x="479998" y="3584307"/>
            <a:ext cx="10048663" cy="2489921"/>
          </a:xfrm>
          <a:prstGeom prst="rect">
            <a:avLst/>
          </a:prstGeom>
        </p:spPr>
        <p:txBody>
          <a:bodyPr vert="horz" lIns="0" tIns="0" rIns="0" bIns="0" rtlCol="0" anchor="t" anchorCtr="0">
            <a:noAutofit/>
          </a:bodyPr>
          <a:lstStyle>
            <a:lvl1pPr indent="0" defTabSz="457200">
              <a:lnSpc>
                <a:spcPct val="150000"/>
              </a:lnSpc>
              <a:spcBef>
                <a:spcPct val="0"/>
              </a:spcBef>
              <a:buClr>
                <a:srgbClr val="0A2D50"/>
              </a:buClr>
              <a:buFont typeface="Arial"/>
              <a:buNone/>
              <a:defRPr sz="2800" b="0" i="0">
                <a:solidFill>
                  <a:srgbClr val="0A2D50"/>
                </a:solidFill>
                <a:latin typeface="KingsBureauGrot ThreeSeven" panose="02000506040000020004" pitchFamily="2" charset="0"/>
                <a:ea typeface="+mj-ea"/>
                <a:cs typeface="KingsBureauGrot ThreeSeven" panose="02000506040000020004" pitchFamily="2" charset="0"/>
              </a:defRPr>
            </a:lvl1pPr>
            <a:lvl2pPr marL="0" indent="0" defTabSz="457200">
              <a:lnSpc>
                <a:spcPct val="120000"/>
              </a:lnSpc>
              <a:spcBef>
                <a:spcPts val="0"/>
              </a:spcBef>
              <a:buClr>
                <a:srgbClr val="0A2D50"/>
              </a:buClr>
              <a:buFont typeface="Arial"/>
              <a:buNone/>
              <a:defRPr sz="2000" b="0" i="0">
                <a:latin typeface="Kings Caslon Text" panose="02000503000000020003" pitchFamily="2" charset="77"/>
                <a:cs typeface="Kings Caslon Text" panose="02000503000000020003" pitchFamily="2" charset="77"/>
              </a:defRPr>
            </a:lvl2pPr>
            <a:lvl3pPr marL="268715" indent="-268715" defTabSz="457200">
              <a:lnSpc>
                <a:spcPct val="120000"/>
              </a:lnSpc>
              <a:spcBef>
                <a:spcPts val="0"/>
              </a:spcBef>
              <a:buClr>
                <a:srgbClr val="0A2D50"/>
              </a:buClr>
              <a:buFont typeface="Arial"/>
              <a:buChar char="•"/>
              <a:defRPr sz="2000" b="0" i="0">
                <a:latin typeface="Kings Caslon Text" panose="02000503000000020003" pitchFamily="2" charset="77"/>
                <a:cs typeface="Kings Caslon Text" panose="02000503000000020003" pitchFamily="2" charset="77"/>
              </a:defRPr>
            </a:lvl3pPr>
            <a:lvl4pPr marL="537429"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4pPr>
            <a:lvl5pPr marL="806144" indent="-268715" defTabSz="457200">
              <a:lnSpc>
                <a:spcPct val="120000"/>
              </a:lnSpc>
              <a:spcBef>
                <a:spcPts val="0"/>
              </a:spcBef>
              <a:buClr>
                <a:srgbClr val="0A2D50"/>
              </a:buClr>
              <a:buFont typeface="Arial"/>
              <a:buChar char="•"/>
              <a:defRPr sz="1991" b="0" i="0">
                <a:latin typeface="Kings Caslon Text" panose="02000503000000020003" pitchFamily="2" charset="77"/>
                <a:cs typeface="Kings Caslon Text" panose="02000503000000020003" pitchFamily="2" charset="77"/>
              </a:defRPr>
            </a:lvl5pPr>
            <a:lvl6pPr marL="2514600" indent="-228600" defTabSz="457200">
              <a:spcBef>
                <a:spcPct val="20000"/>
              </a:spcBef>
              <a:buFont typeface="Arial"/>
              <a:buChar char="•"/>
              <a:defRPr sz="1792"/>
            </a:lvl6pPr>
            <a:lvl7pPr marL="2971800" indent="-228600" defTabSz="457200">
              <a:spcBef>
                <a:spcPct val="20000"/>
              </a:spcBef>
              <a:buFont typeface="Arial"/>
              <a:buChar char="•"/>
              <a:defRPr sz="1792"/>
            </a:lvl7pPr>
            <a:lvl8pPr marL="3429000" indent="-228600" defTabSz="457200">
              <a:spcBef>
                <a:spcPct val="20000"/>
              </a:spcBef>
              <a:buFont typeface="Arial"/>
              <a:buChar char="•"/>
              <a:defRPr sz="1792"/>
            </a:lvl8pPr>
            <a:lvl9pPr marL="3886200" indent="-228600" defTabSz="457200">
              <a:spcBef>
                <a:spcPct val="20000"/>
              </a:spcBef>
              <a:buFont typeface="Arial"/>
              <a:buChar char="•"/>
              <a:defRPr sz="1792"/>
            </a:lvl9pPr>
          </a:lstStyle>
          <a:p>
            <a:r>
              <a:rPr lang="en-US" sz="3200" b="1" u="sng" dirty="0"/>
              <a:t>Failure Rates (2019)**</a:t>
            </a:r>
          </a:p>
          <a:p>
            <a:pPr marL="457200" indent="-457200">
              <a:buFont typeface="Arial" panose="020B0604020202020204" pitchFamily="34" charset="0"/>
              <a:buChar char="•"/>
            </a:pPr>
            <a:r>
              <a:rPr lang="en-US" sz="3200" dirty="0"/>
              <a:t>Overall: </a:t>
            </a:r>
            <a:r>
              <a:rPr lang="en-US" sz="3200" b="1" dirty="0"/>
              <a:t>90%</a:t>
            </a:r>
          </a:p>
          <a:p>
            <a:pPr marL="457200" indent="-457200">
              <a:buFont typeface="Arial" panose="020B0604020202020204" pitchFamily="34" charset="0"/>
              <a:buChar char="•"/>
            </a:pPr>
            <a:r>
              <a:rPr lang="en-US" sz="3200" dirty="0"/>
              <a:t>75% do not make returns</a:t>
            </a:r>
          </a:p>
        </p:txBody>
      </p:sp>
      <p:sp>
        <p:nvSpPr>
          <p:cNvPr id="13" name="TextBox 12">
            <a:extLst>
              <a:ext uri="{FF2B5EF4-FFF2-40B4-BE49-F238E27FC236}">
                <a16:creationId xmlns:a16="http://schemas.microsoft.com/office/drawing/2014/main" id="{12D10588-2CB3-DD93-D2C6-F0F68219F866}"/>
              </a:ext>
            </a:extLst>
          </p:cNvPr>
          <p:cNvSpPr txBox="1"/>
          <p:nvPr/>
        </p:nvSpPr>
        <p:spPr>
          <a:xfrm>
            <a:off x="6195059" y="6139544"/>
            <a:ext cx="5835831" cy="276999"/>
          </a:xfrm>
          <a:prstGeom prst="rect">
            <a:avLst/>
          </a:prstGeom>
          <a:noFill/>
        </p:spPr>
        <p:txBody>
          <a:bodyPr wrap="square">
            <a:spAutoFit/>
          </a:bodyPr>
          <a:lstStyle/>
          <a:p>
            <a:r>
              <a:rPr lang="en-US" sz="1200"/>
              <a:t>* https://</a:t>
            </a:r>
            <a:r>
              <a:rPr lang="en-US" sz="1200" err="1"/>
              <a:t>www.massdevice.com</a:t>
            </a:r>
            <a:r>
              <a:rPr lang="en-US" sz="1200"/>
              <a:t>/exploring-</a:t>
            </a:r>
            <a:r>
              <a:rPr lang="en-US" sz="1200" err="1"/>
              <a:t>fda</a:t>
            </a:r>
            <a:r>
              <a:rPr lang="en-US" sz="1200"/>
              <a:t>-approval-pathways-for-medical-devices/</a:t>
            </a:r>
          </a:p>
        </p:txBody>
      </p:sp>
      <p:sp>
        <p:nvSpPr>
          <p:cNvPr id="17" name="TextBox 16">
            <a:extLst>
              <a:ext uri="{FF2B5EF4-FFF2-40B4-BE49-F238E27FC236}">
                <a16:creationId xmlns:a16="http://schemas.microsoft.com/office/drawing/2014/main" id="{9A63116B-99EA-826D-587F-1251CD653B1C}"/>
              </a:ext>
            </a:extLst>
          </p:cNvPr>
          <p:cNvSpPr txBox="1"/>
          <p:nvPr/>
        </p:nvSpPr>
        <p:spPr>
          <a:xfrm>
            <a:off x="6195059" y="6368256"/>
            <a:ext cx="6093822" cy="276999"/>
          </a:xfrm>
          <a:prstGeom prst="rect">
            <a:avLst/>
          </a:prstGeom>
          <a:noFill/>
        </p:spPr>
        <p:txBody>
          <a:bodyPr wrap="square">
            <a:spAutoFit/>
          </a:bodyPr>
          <a:lstStyle/>
          <a:p>
            <a:r>
              <a:rPr lang="en-US" sz="1200"/>
              <a:t>** https://</a:t>
            </a:r>
            <a:r>
              <a:rPr lang="en-US" sz="1200" err="1"/>
              <a:t>www.embroker.com</a:t>
            </a:r>
            <a:r>
              <a:rPr lang="en-US" sz="1200"/>
              <a:t>/blog/startup-statistics/</a:t>
            </a:r>
          </a:p>
        </p:txBody>
      </p:sp>
      <p:sp>
        <p:nvSpPr>
          <p:cNvPr id="4" name="Slide Number Placeholder 3">
            <a:extLst>
              <a:ext uri="{FF2B5EF4-FFF2-40B4-BE49-F238E27FC236}">
                <a16:creationId xmlns:a16="http://schemas.microsoft.com/office/drawing/2014/main" id="{87234745-8725-F569-2D24-B11215AD2313}"/>
              </a:ext>
            </a:extLst>
          </p:cNvPr>
          <p:cNvSpPr>
            <a:spLocks noGrp="1"/>
          </p:cNvSpPr>
          <p:nvPr>
            <p:ph type="sldNum" sz="quarter" idx="12"/>
          </p:nvPr>
        </p:nvSpPr>
        <p:spPr/>
        <p:txBody>
          <a:bodyPr/>
          <a:lstStyle/>
          <a:p>
            <a:fld id="{8A04D54F-FA85-F344-8424-FB00D2AE8D01}" type="slidenum">
              <a:rPr lang="en-US" smtClean="0"/>
              <a:pPr/>
              <a:t>4</a:t>
            </a:fld>
            <a:endParaRPr lang="en-US"/>
          </a:p>
        </p:txBody>
      </p:sp>
    </p:spTree>
    <p:extLst>
      <p:ext uri="{BB962C8B-B14F-4D97-AF65-F5344CB8AC3E}">
        <p14:creationId xmlns:p14="http://schemas.microsoft.com/office/powerpoint/2010/main" val="23586965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C11-96DF-974D-8C39-92A06637B956}"/>
              </a:ext>
            </a:extLst>
          </p:cNvPr>
          <p:cNvSpPr>
            <a:spLocks noGrp="1"/>
          </p:cNvSpPr>
          <p:nvPr>
            <p:ph type="title"/>
          </p:nvPr>
        </p:nvSpPr>
        <p:spPr/>
        <p:txBody>
          <a:bodyPr/>
          <a:lstStyle/>
          <a:p>
            <a:r>
              <a:rPr lang="en-US" dirty="0"/>
              <a:t>Industry – A Successful Structure</a:t>
            </a:r>
          </a:p>
        </p:txBody>
      </p:sp>
      <p:pic>
        <p:nvPicPr>
          <p:cNvPr id="5" name="Picture 8">
            <a:extLst>
              <a:ext uri="{FF2B5EF4-FFF2-40B4-BE49-F238E27FC236}">
                <a16:creationId xmlns:a16="http://schemas.microsoft.com/office/drawing/2014/main" id="{DB3C4A4A-535F-0ECF-3C47-8B261D6DC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457" y="0"/>
            <a:ext cx="1567543" cy="11940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2D10588-2CB3-DD93-D2C6-F0F68219F866}"/>
              </a:ext>
            </a:extLst>
          </p:cNvPr>
          <p:cNvSpPr txBox="1"/>
          <p:nvPr/>
        </p:nvSpPr>
        <p:spPr>
          <a:xfrm>
            <a:off x="5875867" y="6292467"/>
            <a:ext cx="5108062" cy="461665"/>
          </a:xfrm>
          <a:prstGeom prst="rect">
            <a:avLst/>
          </a:prstGeom>
          <a:noFill/>
        </p:spPr>
        <p:txBody>
          <a:bodyPr wrap="square">
            <a:spAutoFit/>
          </a:bodyPr>
          <a:lstStyle/>
          <a:p>
            <a:r>
              <a:rPr lang="en-US" sz="1200"/>
              <a:t>2016 article: https://</a:t>
            </a:r>
            <a:r>
              <a:rPr lang="en-US" sz="1200" err="1"/>
              <a:t>rosenbaumweb.wordpress.com</a:t>
            </a:r>
            <a:r>
              <a:rPr lang="en-US" sz="1200"/>
              <a:t>/2016/10/23/medtronic-a-company-no-one-knows-and-how-it-dominates-the-medical-device-industry/</a:t>
            </a:r>
          </a:p>
        </p:txBody>
      </p:sp>
      <p:sp>
        <p:nvSpPr>
          <p:cNvPr id="4" name="Slide Number Placeholder 3">
            <a:extLst>
              <a:ext uri="{FF2B5EF4-FFF2-40B4-BE49-F238E27FC236}">
                <a16:creationId xmlns:a16="http://schemas.microsoft.com/office/drawing/2014/main" id="{87234745-8725-F569-2D24-B11215AD2313}"/>
              </a:ext>
            </a:extLst>
          </p:cNvPr>
          <p:cNvSpPr>
            <a:spLocks noGrp="1"/>
          </p:cNvSpPr>
          <p:nvPr>
            <p:ph type="sldNum" sz="quarter" idx="12"/>
          </p:nvPr>
        </p:nvSpPr>
        <p:spPr/>
        <p:txBody>
          <a:bodyPr/>
          <a:lstStyle/>
          <a:p>
            <a:fld id="{8A04D54F-FA85-F344-8424-FB00D2AE8D01}" type="slidenum">
              <a:rPr lang="en-US" smtClean="0"/>
              <a:pPr/>
              <a:t>5</a:t>
            </a:fld>
            <a:endParaRPr lang="en-US"/>
          </a:p>
        </p:txBody>
      </p:sp>
      <p:grpSp>
        <p:nvGrpSpPr>
          <p:cNvPr id="6" name="Group 5">
            <a:extLst>
              <a:ext uri="{FF2B5EF4-FFF2-40B4-BE49-F238E27FC236}">
                <a16:creationId xmlns:a16="http://schemas.microsoft.com/office/drawing/2014/main" id="{F71DD1B7-CE7E-DAB2-2795-6682298C07E5}"/>
              </a:ext>
            </a:extLst>
          </p:cNvPr>
          <p:cNvGrpSpPr/>
          <p:nvPr/>
        </p:nvGrpSpPr>
        <p:grpSpPr>
          <a:xfrm>
            <a:off x="1135839" y="839821"/>
            <a:ext cx="9222694" cy="5178357"/>
            <a:chOff x="1135839" y="839821"/>
            <a:chExt cx="9222694" cy="5178357"/>
          </a:xfrm>
        </p:grpSpPr>
        <p:pic>
          <p:nvPicPr>
            <p:cNvPr id="2050" name="Picture 2" descr="Medtronic – A company no one knows, and how it dominates the Medical Device  Industry | Jesse's Org Theory Blog Corner">
              <a:extLst>
                <a:ext uri="{FF2B5EF4-FFF2-40B4-BE49-F238E27FC236}">
                  <a16:creationId xmlns:a16="http://schemas.microsoft.com/office/drawing/2014/main" id="{2EFAE2E0-6614-94C5-9B17-3DF4BAD14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839" y="839821"/>
              <a:ext cx="9222694" cy="5178357"/>
            </a:xfrm>
            <a:prstGeom prst="rect">
              <a:avLst/>
            </a:prstGeom>
            <a:solidFill>
              <a:srgbClr val="FFFFFF">
                <a:shade val="85000"/>
              </a:srgbClr>
            </a:solidFill>
            <a:ln w="12700" cap="sq">
              <a:solidFill>
                <a:schemeClr val="tx2"/>
              </a:solidFill>
              <a:miter lim="800000"/>
            </a:ln>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239706F-2958-00BE-DE8E-12058EAE6357}"/>
                </a:ext>
              </a:extLst>
            </p:cNvPr>
            <p:cNvSpPr/>
            <p:nvPr/>
          </p:nvSpPr>
          <p:spPr>
            <a:xfrm>
              <a:off x="5092263" y="2002220"/>
              <a:ext cx="614855" cy="45719"/>
            </a:xfrm>
            <a:prstGeom prst="rect">
              <a:avLst/>
            </a:prstGeom>
            <a:solidFill>
              <a:srgbClr val="FAC309"/>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grpSp>
      <p:sp>
        <p:nvSpPr>
          <p:cNvPr id="8" name="Rectangle 7">
            <a:extLst>
              <a:ext uri="{FF2B5EF4-FFF2-40B4-BE49-F238E27FC236}">
                <a16:creationId xmlns:a16="http://schemas.microsoft.com/office/drawing/2014/main" id="{27EBE36F-2ED4-EB4B-D36C-EB2024B9A92C}"/>
              </a:ext>
            </a:extLst>
          </p:cNvPr>
          <p:cNvSpPr/>
          <p:nvPr/>
        </p:nvSpPr>
        <p:spPr>
          <a:xfrm>
            <a:off x="5799667" y="930593"/>
            <a:ext cx="4478866" cy="5934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2400" err="1">
                <a:solidFill>
                  <a:schemeClr val="tx2"/>
                </a:solidFill>
                <a:latin typeface="KingsBureauGrot FiveOne" panose="02000506040000020004" pitchFamily="2" charset="0"/>
                <a:cs typeface="Georgia"/>
              </a:rPr>
              <a:t>MedTronic</a:t>
            </a:r>
            <a:r>
              <a:rPr lang="en-US" sz="2400">
                <a:solidFill>
                  <a:schemeClr val="tx2"/>
                </a:solidFill>
                <a:latin typeface="KingsBureauGrot FiveOne" panose="02000506040000020004" pitchFamily="2" charset="0"/>
                <a:cs typeface="Georgia"/>
              </a:rPr>
              <a:t> Org Chart, 2015-2016</a:t>
            </a:r>
          </a:p>
        </p:txBody>
      </p:sp>
      <p:sp>
        <p:nvSpPr>
          <p:cNvPr id="11" name="Oval 10">
            <a:extLst>
              <a:ext uri="{FF2B5EF4-FFF2-40B4-BE49-F238E27FC236}">
                <a16:creationId xmlns:a16="http://schemas.microsoft.com/office/drawing/2014/main" id="{DF4E7286-E2F6-F448-EB13-840A9FF77B4A}"/>
              </a:ext>
            </a:extLst>
          </p:cNvPr>
          <p:cNvSpPr/>
          <p:nvPr/>
        </p:nvSpPr>
        <p:spPr>
          <a:xfrm>
            <a:off x="5562600" y="2588706"/>
            <a:ext cx="1515533" cy="939800"/>
          </a:xfrm>
          <a:prstGeom prst="ellipse">
            <a:avLst/>
          </a:pr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12" name="Oval 11">
            <a:extLst>
              <a:ext uri="{FF2B5EF4-FFF2-40B4-BE49-F238E27FC236}">
                <a16:creationId xmlns:a16="http://schemas.microsoft.com/office/drawing/2014/main" id="{20574AF8-2015-F60D-FBF5-92EE7B97FBCB}"/>
              </a:ext>
            </a:extLst>
          </p:cNvPr>
          <p:cNvSpPr/>
          <p:nvPr/>
        </p:nvSpPr>
        <p:spPr>
          <a:xfrm>
            <a:off x="2870202" y="2579972"/>
            <a:ext cx="1219200" cy="939800"/>
          </a:xfrm>
          <a:prstGeom prst="ellipse">
            <a:avLst/>
          </a:pr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15" name="TextBox 14">
            <a:extLst>
              <a:ext uri="{FF2B5EF4-FFF2-40B4-BE49-F238E27FC236}">
                <a16:creationId xmlns:a16="http://schemas.microsoft.com/office/drawing/2014/main" id="{091C6E14-C32B-5BB6-893A-562D92067F6A}"/>
              </a:ext>
            </a:extLst>
          </p:cNvPr>
          <p:cNvSpPr txBox="1"/>
          <p:nvPr/>
        </p:nvSpPr>
        <p:spPr>
          <a:xfrm>
            <a:off x="5762927" y="1888502"/>
            <a:ext cx="1712763" cy="736355"/>
          </a:xfrm>
          <a:prstGeom prst="rect">
            <a:avLst/>
          </a:prstGeom>
          <a:noFill/>
        </p:spPr>
        <p:txBody>
          <a:bodyPr wrap="square">
            <a:spAutoFit/>
          </a:bodyPr>
          <a:lstStyle/>
          <a:p>
            <a:pPr marL="0" marR="0" lvl="2" defTabSz="457200" rtl="0" eaLnBrk="1" fontAlgn="auto" latinLnBrk="0" hangingPunct="1">
              <a:lnSpc>
                <a:spcPct val="120000"/>
              </a:lnSpc>
              <a:spcBef>
                <a:spcPts val="0"/>
              </a:spcBef>
              <a:spcAft>
                <a:spcPts val="0"/>
              </a:spcAft>
              <a:buClr>
                <a:srgbClr val="0A2D50"/>
              </a:buClr>
              <a:buSzTx/>
              <a:tabLst/>
              <a:defRPr/>
            </a:pPr>
            <a:r>
              <a:rPr lang="en-US">
                <a:solidFill>
                  <a:schemeClr val="accent1"/>
                </a:solidFill>
                <a:latin typeface="Kings Caslon Text" panose="02000503000000020003" pitchFamily="2" charset="77"/>
              </a:rPr>
              <a:t>Medical/Reg &amp; Scientific affairs</a:t>
            </a:r>
            <a:endPar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endParaRPr>
          </a:p>
        </p:txBody>
      </p:sp>
      <p:sp>
        <p:nvSpPr>
          <p:cNvPr id="16" name="TextBox 15">
            <a:extLst>
              <a:ext uri="{FF2B5EF4-FFF2-40B4-BE49-F238E27FC236}">
                <a16:creationId xmlns:a16="http://schemas.microsoft.com/office/drawing/2014/main" id="{8E8FDCB2-061E-C7F2-82F0-544D34C6D900}"/>
              </a:ext>
            </a:extLst>
          </p:cNvPr>
          <p:cNvSpPr txBox="1"/>
          <p:nvPr/>
        </p:nvSpPr>
        <p:spPr>
          <a:xfrm>
            <a:off x="2593002" y="1881884"/>
            <a:ext cx="1712763"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a:solidFill>
                  <a:schemeClr val="accent1"/>
                </a:solidFill>
                <a:latin typeface="Kings Caslon Text" panose="02000503000000020003" pitchFamily="2" charset="77"/>
              </a:rPr>
              <a:t>Quality Assurance</a:t>
            </a:r>
            <a:endParaRPr kumimoji="0" lang="en-US" sz="1800" i="0" strike="noStrike" kern="1200" cap="none" spc="0" normalizeH="0" baseline="0" noProof="0">
              <a:ln>
                <a:noFill/>
              </a:ln>
              <a:solidFill>
                <a:schemeClr val="accent1"/>
              </a:solidFill>
              <a:effectLst/>
              <a:uLnTx/>
              <a:uFillTx/>
              <a:latin typeface="Kings Caslon Text" panose="02000503000000020003" pitchFamily="2" charset="77"/>
              <a:ea typeface="+mn-ea"/>
            </a:endParaRPr>
          </a:p>
        </p:txBody>
      </p:sp>
    </p:spTree>
    <p:extLst>
      <p:ext uri="{BB962C8B-B14F-4D97-AF65-F5344CB8AC3E}">
        <p14:creationId xmlns:p14="http://schemas.microsoft.com/office/powerpoint/2010/main" val="34790803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234745-8725-F569-2D24-B11215AD2313}"/>
              </a:ext>
            </a:extLst>
          </p:cNvPr>
          <p:cNvSpPr>
            <a:spLocks noGrp="1"/>
          </p:cNvSpPr>
          <p:nvPr>
            <p:ph type="sldNum" sz="quarter" idx="12"/>
          </p:nvPr>
        </p:nvSpPr>
        <p:spPr/>
        <p:txBody>
          <a:bodyPr/>
          <a:lstStyle/>
          <a:p>
            <a:fld id="{8A04D54F-FA85-F344-8424-FB00D2AE8D01}" type="slidenum">
              <a:rPr lang="en-US" smtClean="0"/>
              <a:pPr/>
              <a:t>6</a:t>
            </a:fld>
            <a:endParaRPr lang="en-US"/>
          </a:p>
        </p:txBody>
      </p:sp>
      <p:pic>
        <p:nvPicPr>
          <p:cNvPr id="7" name="Picture 6">
            <a:extLst>
              <a:ext uri="{FF2B5EF4-FFF2-40B4-BE49-F238E27FC236}">
                <a16:creationId xmlns:a16="http://schemas.microsoft.com/office/drawing/2014/main" id="{1985C513-9EDF-7802-2851-295CDAD049ED}"/>
              </a:ext>
            </a:extLst>
          </p:cNvPr>
          <p:cNvPicPr>
            <a:picLocks noChangeAspect="1"/>
          </p:cNvPicPr>
          <p:nvPr/>
        </p:nvPicPr>
        <p:blipFill rotWithShape="1">
          <a:blip r:embed="rId3"/>
          <a:srcRect l="934" t="3054" r="3936" b="5322"/>
          <a:stretch/>
        </p:blipFill>
        <p:spPr>
          <a:xfrm>
            <a:off x="1219200" y="0"/>
            <a:ext cx="10299700" cy="6858000"/>
          </a:xfrm>
          <a:prstGeom prst="rect">
            <a:avLst/>
          </a:prstGeom>
        </p:spPr>
      </p:pic>
      <p:sp>
        <p:nvSpPr>
          <p:cNvPr id="8" name="Left Brace 7">
            <a:extLst>
              <a:ext uri="{FF2B5EF4-FFF2-40B4-BE49-F238E27FC236}">
                <a16:creationId xmlns:a16="http://schemas.microsoft.com/office/drawing/2014/main" id="{41D972CE-E358-8E3A-0285-AC93BCF044DD}"/>
              </a:ext>
            </a:extLst>
          </p:cNvPr>
          <p:cNvSpPr/>
          <p:nvPr/>
        </p:nvSpPr>
        <p:spPr>
          <a:xfrm>
            <a:off x="741468" y="3349951"/>
            <a:ext cx="429307" cy="231591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1365419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87153-EA30-7ED0-7FC4-4487F3B81A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51621" y="636674"/>
            <a:ext cx="9088757" cy="6301433"/>
          </a:xfrm>
          <a:prstGeom prst="rect">
            <a:avLst/>
          </a:prstGeom>
          <a:ln>
            <a:solidFill>
              <a:schemeClr val="tx2"/>
            </a:solidFill>
          </a:ln>
        </p:spPr>
      </p:pic>
      <p:sp>
        <p:nvSpPr>
          <p:cNvPr id="2" name="Title 1">
            <a:extLst>
              <a:ext uri="{FF2B5EF4-FFF2-40B4-BE49-F238E27FC236}">
                <a16:creationId xmlns:a16="http://schemas.microsoft.com/office/drawing/2014/main" id="{B24B7962-D32A-C340-AB25-F10A9B07E6DE}"/>
              </a:ext>
            </a:extLst>
          </p:cNvPr>
          <p:cNvSpPr>
            <a:spLocks noGrp="1"/>
          </p:cNvSpPr>
          <p:nvPr>
            <p:ph type="title"/>
          </p:nvPr>
        </p:nvSpPr>
        <p:spPr/>
        <p:txBody>
          <a:bodyPr/>
          <a:lstStyle/>
          <a:p>
            <a:r>
              <a:rPr lang="en-US" dirty="0">
                <a:solidFill>
                  <a:srgbClr val="002060"/>
                </a:solidFill>
              </a:rPr>
              <a:t>A National Asset</a:t>
            </a:r>
            <a:endParaRPr lang="en-US" u="sng" dirty="0">
              <a:solidFill>
                <a:srgbClr val="002060"/>
              </a:solidFill>
            </a:endParaRPr>
          </a:p>
        </p:txBody>
      </p:sp>
      <p:sp>
        <p:nvSpPr>
          <p:cNvPr id="3" name="Title 1">
            <a:extLst>
              <a:ext uri="{FF2B5EF4-FFF2-40B4-BE49-F238E27FC236}">
                <a16:creationId xmlns:a16="http://schemas.microsoft.com/office/drawing/2014/main" id="{87E2AE4B-2C3C-96F2-9BB3-1730E7F1702C}"/>
              </a:ext>
            </a:extLst>
          </p:cNvPr>
          <p:cNvSpPr txBox="1">
            <a:spLocks/>
          </p:cNvSpPr>
          <p:nvPr/>
        </p:nvSpPr>
        <p:spPr>
          <a:xfrm>
            <a:off x="2018901" y="2635422"/>
            <a:ext cx="8154198" cy="2935819"/>
          </a:xfrm>
          <a:prstGeom prst="rect">
            <a:avLst/>
          </a:prstGeom>
          <a:solidFill>
            <a:schemeClr val="bg1">
              <a:alpha val="80000"/>
            </a:schemeClr>
          </a:solidFill>
          <a:ln>
            <a:solidFill>
              <a:schemeClr val="tx2"/>
            </a:solidFill>
          </a:ln>
        </p:spPr>
        <p:txBody>
          <a:bodyPr vert="horz" lIns="251999" tIns="0" rIns="251999" bIns="0" rtlCol="0" anchor="ctr" anchorCtr="0">
            <a:normAutofit/>
          </a:bodyPr>
          <a:lstStyle>
            <a:lvl1pPr algn="l" defTabSz="457200" rtl="0" eaLnBrk="1" latinLnBrk="0" hangingPunct="1">
              <a:spcBef>
                <a:spcPct val="0"/>
              </a:spcBef>
              <a:buNone/>
              <a:defRPr sz="3200" b="1" i="0" kern="1200">
                <a:solidFill>
                  <a:srgbClr val="0A2D50"/>
                </a:solidFill>
                <a:latin typeface="KingsBureauGrot ThreeSeven" panose="02000506040000020004" pitchFamily="2" charset="0"/>
                <a:ea typeface="+mj-ea"/>
                <a:cs typeface="KingsBureauGrot ThreeSeven" panose="02000506040000020004" pitchFamily="2" charset="0"/>
              </a:defRPr>
            </a:lvl1pPr>
          </a:lstStyle>
          <a:p>
            <a:pPr marL="342900" indent="-342900">
              <a:lnSpc>
                <a:spcPct val="120000"/>
              </a:lnSpc>
              <a:buFont typeface="Arial" panose="020B0604020202020204" pitchFamily="34" charset="0"/>
              <a:buChar char="•"/>
            </a:pPr>
            <a:r>
              <a:rPr lang="en-US" sz="2400" dirty="0">
                <a:solidFill>
                  <a:srgbClr val="002060"/>
                </a:solidFill>
              </a:rPr>
              <a:t>A </a:t>
            </a:r>
            <a:r>
              <a:rPr lang="en-US" sz="2400" u="sng" dirty="0">
                <a:solidFill>
                  <a:srgbClr val="002060"/>
                </a:solidFill>
              </a:rPr>
              <a:t>National Centre of Excellence </a:t>
            </a:r>
            <a:r>
              <a:rPr lang="en-US" sz="2400" dirty="0">
                <a:solidFill>
                  <a:srgbClr val="002060"/>
                </a:solidFill>
              </a:rPr>
              <a:t>for MedTech Translation</a:t>
            </a:r>
          </a:p>
          <a:p>
            <a:pPr marL="342900" indent="-342900">
              <a:lnSpc>
                <a:spcPct val="120000"/>
              </a:lnSpc>
              <a:buFont typeface="Arial" panose="020B0604020202020204" pitchFamily="34" charset="0"/>
              <a:buChar char="•"/>
            </a:pPr>
            <a:endParaRPr lang="en-US" sz="2400" dirty="0">
              <a:solidFill>
                <a:srgbClr val="002060"/>
              </a:solidFill>
            </a:endParaRPr>
          </a:p>
          <a:p>
            <a:pPr marL="342900" indent="-342900">
              <a:lnSpc>
                <a:spcPct val="120000"/>
              </a:lnSpc>
              <a:buFont typeface="Arial" panose="020B0604020202020204" pitchFamily="34" charset="0"/>
              <a:buChar char="•"/>
            </a:pPr>
            <a:r>
              <a:rPr lang="en-US" sz="2400" dirty="0">
                <a:solidFill>
                  <a:srgbClr val="002060"/>
                </a:solidFill>
              </a:rPr>
              <a:t>The </a:t>
            </a:r>
            <a:r>
              <a:rPr lang="en-US" sz="2400" u="sng" dirty="0">
                <a:solidFill>
                  <a:srgbClr val="002060"/>
                </a:solidFill>
              </a:rPr>
              <a:t>Hub for all MedTech Activity </a:t>
            </a:r>
            <a:r>
              <a:rPr lang="en-US" sz="2400" dirty="0">
                <a:solidFill>
                  <a:srgbClr val="002060"/>
                </a:solidFill>
              </a:rPr>
              <a:t>in the UK and EU</a:t>
            </a:r>
          </a:p>
          <a:p>
            <a:pPr marL="342900" indent="-342900">
              <a:lnSpc>
                <a:spcPct val="120000"/>
              </a:lnSpc>
              <a:buFont typeface="Arial" panose="020B0604020202020204" pitchFamily="34" charset="0"/>
              <a:buChar char="•"/>
            </a:pPr>
            <a:endParaRPr lang="en-US" sz="2400" dirty="0">
              <a:solidFill>
                <a:srgbClr val="002060"/>
              </a:solidFill>
            </a:endParaRPr>
          </a:p>
          <a:p>
            <a:pPr marL="342900" indent="-342900">
              <a:lnSpc>
                <a:spcPct val="120000"/>
              </a:lnSpc>
              <a:buFont typeface="Arial" panose="020B0604020202020204" pitchFamily="34" charset="0"/>
              <a:buChar char="•"/>
            </a:pPr>
            <a:r>
              <a:rPr lang="en-US" sz="2400" dirty="0">
                <a:solidFill>
                  <a:srgbClr val="002060"/>
                </a:solidFill>
              </a:rPr>
              <a:t>An </a:t>
            </a:r>
            <a:r>
              <a:rPr lang="en-US" sz="2400" u="sng" dirty="0">
                <a:solidFill>
                  <a:srgbClr val="002060"/>
                </a:solidFill>
              </a:rPr>
              <a:t>Ecosystem</a:t>
            </a:r>
            <a:r>
              <a:rPr lang="en-US" sz="2400" dirty="0">
                <a:solidFill>
                  <a:srgbClr val="002060"/>
                </a:solidFill>
              </a:rPr>
              <a:t> of the MedTech Industry </a:t>
            </a:r>
            <a:r>
              <a:rPr lang="en-US" sz="2400" u="sng" dirty="0">
                <a:solidFill>
                  <a:srgbClr val="002060"/>
                </a:solidFill>
              </a:rPr>
              <a:t>With Global Reach</a:t>
            </a:r>
          </a:p>
        </p:txBody>
      </p:sp>
      <p:sp>
        <p:nvSpPr>
          <p:cNvPr id="6" name="Slide Number Placeholder 5">
            <a:extLst>
              <a:ext uri="{FF2B5EF4-FFF2-40B4-BE49-F238E27FC236}">
                <a16:creationId xmlns:a16="http://schemas.microsoft.com/office/drawing/2014/main" id="{02E22926-7298-1551-62C1-EB28C23A2D5B}"/>
              </a:ext>
            </a:extLst>
          </p:cNvPr>
          <p:cNvSpPr>
            <a:spLocks noGrp="1"/>
          </p:cNvSpPr>
          <p:nvPr>
            <p:ph type="sldNum" sz="quarter" idx="12"/>
          </p:nvPr>
        </p:nvSpPr>
        <p:spPr/>
        <p:txBody>
          <a:bodyPr/>
          <a:lstStyle/>
          <a:p>
            <a:fld id="{8A04D54F-FA85-F344-8424-FB00D2AE8D01}" type="slidenum">
              <a:rPr lang="en-US" smtClean="0"/>
              <a:pPr/>
              <a:t>7</a:t>
            </a:fld>
            <a:endParaRPr lang="en-US"/>
          </a:p>
        </p:txBody>
      </p:sp>
      <p:pic>
        <p:nvPicPr>
          <p:cNvPr id="4" name="Picture 8">
            <a:extLst>
              <a:ext uri="{FF2B5EF4-FFF2-40B4-BE49-F238E27FC236}">
                <a16:creationId xmlns:a16="http://schemas.microsoft.com/office/drawing/2014/main" id="{1C96EB86-9922-DECA-80F6-1CE21C25A97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5972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F80AF42-4743-6A2F-993C-1925C7ED3FF7}"/>
              </a:ext>
            </a:extLst>
          </p:cNvPr>
          <p:cNvGraphicFramePr/>
          <p:nvPr/>
        </p:nvGraphicFramePr>
        <p:xfrm>
          <a:off x="2023291" y="731521"/>
          <a:ext cx="8601166" cy="5861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9EF3C11-96DF-974D-8C39-92A06637B956}"/>
              </a:ext>
            </a:extLst>
          </p:cNvPr>
          <p:cNvSpPr>
            <a:spLocks noGrp="1"/>
          </p:cNvSpPr>
          <p:nvPr>
            <p:ph type="title"/>
          </p:nvPr>
        </p:nvSpPr>
        <p:spPr/>
        <p:txBody>
          <a:bodyPr/>
          <a:lstStyle/>
          <a:p>
            <a:r>
              <a:rPr lang="en-US" dirty="0">
                <a:solidFill>
                  <a:srgbClr val="002060"/>
                </a:solidFill>
              </a:rPr>
              <a:t>A Unique Ecosystem for MedTech Translation</a:t>
            </a:r>
          </a:p>
        </p:txBody>
      </p:sp>
      <p:pic>
        <p:nvPicPr>
          <p:cNvPr id="8" name="Picture 2" descr="KiTEC (King&amp;#39;s Technology Evaluation Centre) logo">
            <a:extLst>
              <a:ext uri="{FF2B5EF4-FFF2-40B4-BE49-F238E27FC236}">
                <a16:creationId xmlns:a16="http://schemas.microsoft.com/office/drawing/2014/main" id="{7310B69B-D099-DEC2-B7B8-819C2A948FE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2122558" y="4369861"/>
            <a:ext cx="931856" cy="625892"/>
          </a:xfrm>
          <a:prstGeom prst="rect">
            <a:avLst/>
          </a:prstGeom>
          <a:noFill/>
          <a:ln w="9525">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9218" name="Picture 2" descr="Image">
            <a:extLst>
              <a:ext uri="{FF2B5EF4-FFF2-40B4-BE49-F238E27FC236}">
                <a16:creationId xmlns:a16="http://schemas.microsoft.com/office/drawing/2014/main" id="{D2EC1AB6-1190-A4E0-B42C-E3C3CB0F77B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543026" y="4369861"/>
            <a:ext cx="652978" cy="652978"/>
          </a:xfrm>
          <a:prstGeom prst="ellipse">
            <a:avLst/>
          </a:prstGeom>
          <a:ln w="9525" cap="rnd">
            <a:solidFill>
              <a:srgbClr val="3AB5AD"/>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Partners | School of Neuroscience | King's College London">
            <a:extLst>
              <a:ext uri="{FF2B5EF4-FFF2-40B4-BE49-F238E27FC236}">
                <a16:creationId xmlns:a16="http://schemas.microsoft.com/office/drawing/2014/main" id="{378FFABF-FA32-EEC6-4776-E7E1F3EC7AFB}"/>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2882894" y="2369887"/>
            <a:ext cx="1641383" cy="705937"/>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12A91E3-0DE4-CC73-E83B-B7FFF6D4B1C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037864" y="1219106"/>
            <a:ext cx="1170891" cy="714160"/>
          </a:xfrm>
          <a:prstGeom prst="rect">
            <a:avLst/>
          </a:prstGeom>
          <a:ln>
            <a:solidFill>
              <a:schemeClr val="tx2"/>
            </a:solidFill>
          </a:ln>
        </p:spPr>
      </p:pic>
      <p:pic>
        <p:nvPicPr>
          <p:cNvPr id="9224" name="Picture 8" descr="National Institute for Health and Care Research logo | Homepage">
            <a:extLst>
              <a:ext uri="{FF2B5EF4-FFF2-40B4-BE49-F238E27FC236}">
                <a16:creationId xmlns:a16="http://schemas.microsoft.com/office/drawing/2014/main" id="{58CAD6EA-8D6E-6650-DD98-C52340F9760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440072" y="1094281"/>
            <a:ext cx="2448160" cy="2410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691FFE7-5327-166E-A2B0-A159B93DF19B}"/>
              </a:ext>
            </a:extLst>
          </p:cNvPr>
          <p:cNvSpPr txBox="1"/>
          <p:nvPr/>
        </p:nvSpPr>
        <p:spPr>
          <a:xfrm>
            <a:off x="2171406" y="3267244"/>
            <a:ext cx="2688017" cy="402546"/>
          </a:xfrm>
          <a:prstGeom prst="rect">
            <a:avLst/>
          </a:prstGeom>
          <a:noFill/>
        </p:spPr>
        <p:txBody>
          <a:bodyPr wrap="square">
            <a:spAutoFit/>
          </a:bodyPr>
          <a:lstStyle/>
          <a:p>
            <a:pPr marL="268715"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none" strike="noStrike" kern="1200" cap="none" spc="0" normalizeH="0" baseline="0" noProof="0">
                <a:ln>
                  <a:noFill/>
                </a:ln>
                <a:solidFill>
                  <a:schemeClr val="tx2"/>
                </a:solidFill>
                <a:effectLst/>
                <a:uLnTx/>
                <a:uFillTx/>
                <a:latin typeface="Kings Caslon Text" panose="02000503000000020003" pitchFamily="2" charset="77"/>
                <a:ea typeface="+mn-ea"/>
              </a:rPr>
              <a:t>Venture Sourcing</a:t>
            </a:r>
          </a:p>
        </p:txBody>
      </p:sp>
      <p:sp>
        <p:nvSpPr>
          <p:cNvPr id="21" name="TextBox 20">
            <a:extLst>
              <a:ext uri="{FF2B5EF4-FFF2-40B4-BE49-F238E27FC236}">
                <a16:creationId xmlns:a16="http://schemas.microsoft.com/office/drawing/2014/main" id="{9B602A0A-09CC-BBD0-B8F7-ED725B616ADD}"/>
              </a:ext>
            </a:extLst>
          </p:cNvPr>
          <p:cNvSpPr txBox="1"/>
          <p:nvPr/>
        </p:nvSpPr>
        <p:spPr>
          <a:xfrm>
            <a:off x="2171405" y="3647043"/>
            <a:ext cx="2688017" cy="402546"/>
          </a:xfrm>
          <a:prstGeom prst="rect">
            <a:avLst/>
          </a:prstGeom>
          <a:noFill/>
        </p:spPr>
        <p:txBody>
          <a:bodyPr wrap="square">
            <a:spAutoFit/>
          </a:bodyPr>
          <a:lstStyle/>
          <a:p>
            <a:pPr marL="268715"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none" strike="noStrike" kern="1200" cap="none" spc="0" normalizeH="0" baseline="0" noProof="0">
                <a:ln>
                  <a:noFill/>
                </a:ln>
                <a:solidFill>
                  <a:schemeClr val="tx2"/>
                </a:solidFill>
                <a:effectLst/>
                <a:uLnTx/>
                <a:uFillTx/>
                <a:latin typeface="Kings Caslon Text" panose="02000503000000020003" pitchFamily="2" charset="77"/>
                <a:ea typeface="+mn-ea"/>
              </a:rPr>
              <a:t>Support Infrastructure</a:t>
            </a:r>
          </a:p>
        </p:txBody>
      </p:sp>
      <p:pic>
        <p:nvPicPr>
          <p:cNvPr id="9240" name="Picture 24" descr="London Medical Imaging &amp; AI Centre for Value Based Healthcare">
            <a:extLst>
              <a:ext uri="{FF2B5EF4-FFF2-40B4-BE49-F238E27FC236}">
                <a16:creationId xmlns:a16="http://schemas.microsoft.com/office/drawing/2014/main" id="{0289A26B-CA4F-B0B1-986A-3F3FEA10E64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554590" y="5461789"/>
            <a:ext cx="1157041" cy="756258"/>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BF48B5-04E9-9ACD-A464-D01661D13B8A}"/>
              </a:ext>
            </a:extLst>
          </p:cNvPr>
          <p:cNvSpPr txBox="1"/>
          <p:nvPr/>
        </p:nvSpPr>
        <p:spPr>
          <a:xfrm>
            <a:off x="7206164" y="3227021"/>
            <a:ext cx="3426098" cy="403957"/>
          </a:xfrm>
          <a:prstGeom prst="rect">
            <a:avLst/>
          </a:prstGeom>
          <a:noFill/>
        </p:spPr>
        <p:txBody>
          <a:bodyPr wrap="square">
            <a:spAutoFit/>
          </a:bodyPr>
          <a:lstStyle/>
          <a:p>
            <a:pPr marL="268715" marR="0" lvl="2" algn="ctr" defTabSz="457200" rtl="0" eaLnBrk="1" fontAlgn="auto" latinLnBrk="0" hangingPunct="1">
              <a:lnSpc>
                <a:spcPct val="120000"/>
              </a:lnSpc>
              <a:spcBef>
                <a:spcPts val="0"/>
              </a:spcBef>
              <a:spcAft>
                <a:spcPts val="0"/>
              </a:spcAft>
              <a:buClr>
                <a:srgbClr val="0A2D50"/>
              </a:buClr>
              <a:buSzTx/>
              <a:tabLst/>
              <a:defRPr/>
            </a:pPr>
            <a:r>
              <a:rPr lang="en-US" b="1" dirty="0">
                <a:solidFill>
                  <a:schemeClr val="tx2"/>
                </a:solidFill>
                <a:latin typeface="Kings Caslon Text" panose="02000503000000020003" pitchFamily="2" charset="77"/>
              </a:rPr>
              <a:t>Partnerships</a:t>
            </a:r>
            <a:endParaRPr kumimoji="0" lang="en-US" sz="1800" b="1" i="0" u="none"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23" name="TextBox 22">
            <a:extLst>
              <a:ext uri="{FF2B5EF4-FFF2-40B4-BE49-F238E27FC236}">
                <a16:creationId xmlns:a16="http://schemas.microsoft.com/office/drawing/2014/main" id="{27440EAE-C7A3-F0D7-3574-19D4D8DA10DD}"/>
              </a:ext>
            </a:extLst>
          </p:cNvPr>
          <p:cNvSpPr txBox="1"/>
          <p:nvPr/>
        </p:nvSpPr>
        <p:spPr>
          <a:xfrm>
            <a:off x="7532943" y="3641543"/>
            <a:ext cx="2688017" cy="402546"/>
          </a:xfrm>
          <a:prstGeom prst="rect">
            <a:avLst/>
          </a:prstGeom>
          <a:noFill/>
        </p:spPr>
        <p:txBody>
          <a:bodyPr wrap="square">
            <a:spAutoFit/>
          </a:bodyPr>
          <a:lstStyle/>
          <a:p>
            <a:pPr marL="268715"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none" strike="noStrike" kern="1200" cap="none" spc="0" normalizeH="0" baseline="0" noProof="0">
                <a:ln>
                  <a:noFill/>
                </a:ln>
                <a:solidFill>
                  <a:schemeClr val="tx2"/>
                </a:solidFill>
                <a:effectLst/>
                <a:uLnTx/>
                <a:uFillTx/>
                <a:latin typeface="Kings Caslon Text" panose="02000503000000020003" pitchFamily="2" charset="77"/>
                <a:ea typeface="+mn-ea"/>
              </a:rPr>
              <a:t>Clinical &amp; Regulatory</a:t>
            </a:r>
          </a:p>
        </p:txBody>
      </p:sp>
      <p:sp>
        <p:nvSpPr>
          <p:cNvPr id="24" name="AutoShape 30">
            <a:extLst>
              <a:ext uri="{FF2B5EF4-FFF2-40B4-BE49-F238E27FC236}">
                <a16:creationId xmlns:a16="http://schemas.microsoft.com/office/drawing/2014/main" id="{DBBDDC93-965B-165C-2D98-F0EFB87B2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7" descr="A picture containing text&#10;&#10;Description automatically generated">
            <a:extLst>
              <a:ext uri="{FF2B5EF4-FFF2-40B4-BE49-F238E27FC236}">
                <a16:creationId xmlns:a16="http://schemas.microsoft.com/office/drawing/2014/main" id="{2C61326E-8E47-F0E7-F7BB-AC2292DF2A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684617" y="4435793"/>
            <a:ext cx="1492250" cy="508000"/>
          </a:xfrm>
          <a:prstGeom prst="rect">
            <a:avLst/>
          </a:prstGeom>
          <a:ln>
            <a:solidFill>
              <a:srgbClr val="C51A4F"/>
            </a:solidFill>
          </a:ln>
        </p:spPr>
      </p:pic>
      <p:pic>
        <p:nvPicPr>
          <p:cNvPr id="4" name="Picture 12">
            <a:extLst>
              <a:ext uri="{FF2B5EF4-FFF2-40B4-BE49-F238E27FC236}">
                <a16:creationId xmlns:a16="http://schemas.microsoft.com/office/drawing/2014/main" id="{C677B1BB-4573-57D2-F943-889503B746AC}"/>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8362777" y="4384294"/>
            <a:ext cx="2085703" cy="7021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14" descr="nice-logo - Northern Devon Healthcare NHS Trust">
            <a:extLst>
              <a:ext uri="{FF2B5EF4-FFF2-40B4-BE49-F238E27FC236}">
                <a16:creationId xmlns:a16="http://schemas.microsoft.com/office/drawing/2014/main" id="{5FD94C69-B8CA-D84D-E751-AEB6D6C20535}"/>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254922" y="5540246"/>
            <a:ext cx="2445657" cy="4256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Partners | School of Neuroscience | King's College London">
            <a:extLst>
              <a:ext uri="{FF2B5EF4-FFF2-40B4-BE49-F238E27FC236}">
                <a16:creationId xmlns:a16="http://schemas.microsoft.com/office/drawing/2014/main" id="{8F088FCF-4396-6996-29BF-5A8476CBC827}"/>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520798" y="4380544"/>
            <a:ext cx="1641383" cy="705937"/>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3" name="Hexagon 2">
            <a:extLst>
              <a:ext uri="{FF2B5EF4-FFF2-40B4-BE49-F238E27FC236}">
                <a16:creationId xmlns:a16="http://schemas.microsoft.com/office/drawing/2014/main" id="{C872F691-63E0-083C-835C-8D7BC1605B7E}"/>
              </a:ext>
            </a:extLst>
          </p:cNvPr>
          <p:cNvSpPr/>
          <p:nvPr/>
        </p:nvSpPr>
        <p:spPr>
          <a:xfrm>
            <a:off x="2605697" y="5443068"/>
            <a:ext cx="904461" cy="788461"/>
          </a:xfrm>
          <a:prstGeom prst="hexagon">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b="1" dirty="0">
                <a:solidFill>
                  <a:srgbClr val="FF0000"/>
                </a:solidFill>
                <a:cs typeface="Georgia"/>
              </a:rPr>
              <a:t>SIE</a:t>
            </a:r>
          </a:p>
        </p:txBody>
      </p:sp>
      <p:sp>
        <p:nvSpPr>
          <p:cNvPr id="9" name="Slide Number Placeholder 8">
            <a:extLst>
              <a:ext uri="{FF2B5EF4-FFF2-40B4-BE49-F238E27FC236}">
                <a16:creationId xmlns:a16="http://schemas.microsoft.com/office/drawing/2014/main" id="{7878A1FA-283A-DEE7-0AC2-01C544ADB024}"/>
              </a:ext>
            </a:extLst>
          </p:cNvPr>
          <p:cNvSpPr>
            <a:spLocks noGrp="1"/>
          </p:cNvSpPr>
          <p:nvPr>
            <p:ph type="sldNum" sz="quarter" idx="12"/>
          </p:nvPr>
        </p:nvSpPr>
        <p:spPr/>
        <p:txBody>
          <a:bodyPr/>
          <a:lstStyle/>
          <a:p>
            <a:fld id="{8A04D54F-FA85-F344-8424-FB00D2AE8D01}" type="slidenum">
              <a:rPr lang="en-US" smtClean="0"/>
              <a:pPr/>
              <a:t>8</a:t>
            </a:fld>
            <a:endParaRPr lang="en-US"/>
          </a:p>
        </p:txBody>
      </p:sp>
      <p:pic>
        <p:nvPicPr>
          <p:cNvPr id="11" name="Picture 2">
            <a:extLst>
              <a:ext uri="{FF2B5EF4-FFF2-40B4-BE49-F238E27FC236}">
                <a16:creationId xmlns:a16="http://schemas.microsoft.com/office/drawing/2014/main" id="{DEDD1F44-D0C3-2453-C067-C44C83C1732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500229" y="1789096"/>
            <a:ext cx="1411869" cy="351399"/>
          </a:xfrm>
          <a:prstGeom prst="rect">
            <a:avLst/>
          </a:prstGeom>
          <a:noFill/>
          <a:ln>
            <a:solidFill>
              <a:srgbClr val="2E046B"/>
            </a:solidFill>
          </a:ln>
          <a:extLst>
            <a:ext uri="{909E8E84-426E-40DD-AFC4-6F175D3DCCD1}">
              <a14:hiddenFill xmlns:a14="http://schemas.microsoft.com/office/drawing/2010/main">
                <a:solidFill>
                  <a:srgbClr val="FFFFFF"/>
                </a:solidFill>
              </a14:hiddenFill>
            </a:ext>
          </a:extLst>
        </p:spPr>
      </p:pic>
      <p:pic>
        <p:nvPicPr>
          <p:cNvPr id="13" name="Picture 4" descr="1. Medtronic plc : Top Global Medical Device Companies in 2017 | Medical  Product Outsourcing">
            <a:extLst>
              <a:ext uri="{FF2B5EF4-FFF2-40B4-BE49-F238E27FC236}">
                <a16:creationId xmlns:a16="http://schemas.microsoft.com/office/drawing/2014/main" id="{AF208908-93F1-9B77-3B40-3D6B7B0530C2}"/>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t="22301" b="22218"/>
          <a:stretch/>
        </p:blipFill>
        <p:spPr bwMode="auto">
          <a:xfrm>
            <a:off x="9088934" y="1001378"/>
            <a:ext cx="1411869" cy="422377"/>
          </a:xfrm>
          <a:prstGeom prst="rect">
            <a:avLst/>
          </a:prstGeom>
          <a:noFill/>
          <a:ln>
            <a:solidFill>
              <a:srgbClr val="2E046B"/>
            </a:solidFill>
          </a:ln>
          <a:extLst>
            <a:ext uri="{909E8E84-426E-40DD-AFC4-6F175D3DCCD1}">
              <a14:hiddenFill xmlns:a14="http://schemas.microsoft.com/office/drawing/2010/main">
                <a:solidFill>
                  <a:srgbClr val="FFFFFF"/>
                </a:solidFill>
              </a14:hiddenFill>
            </a:ext>
          </a:extLst>
        </p:spPr>
      </p:pic>
      <p:pic>
        <p:nvPicPr>
          <p:cNvPr id="1026" name="Picture 2" descr="NVIDIA logo in transparent PNG and vectorized SVG formats">
            <a:extLst>
              <a:ext uri="{FF2B5EF4-FFF2-40B4-BE49-F238E27FC236}">
                <a16:creationId xmlns:a16="http://schemas.microsoft.com/office/drawing/2014/main" id="{47C7C38B-0198-CC6E-0ED8-677C9C639ED2}"/>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98258" y="1789096"/>
            <a:ext cx="1850222" cy="3513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71F285-17BA-EEC7-1959-8CCBEE722EC4}"/>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5763004" y="3099066"/>
            <a:ext cx="1140593" cy="1135511"/>
          </a:xfrm>
          <a:prstGeom prst="rect">
            <a:avLst/>
          </a:prstGeom>
          <a:ln>
            <a:solidFill>
              <a:schemeClr val="tx2"/>
            </a:solidFill>
          </a:ln>
        </p:spPr>
      </p:pic>
      <p:pic>
        <p:nvPicPr>
          <p:cNvPr id="15" name="Picture 8">
            <a:extLst>
              <a:ext uri="{FF2B5EF4-FFF2-40B4-BE49-F238E27FC236}">
                <a16:creationId xmlns:a16="http://schemas.microsoft.com/office/drawing/2014/main" id="{37128EAA-8092-166E-1E53-5991FDDADE63}"/>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ealth technology innovation support and advice. SEHTA">
            <a:extLst>
              <a:ext uri="{FF2B5EF4-FFF2-40B4-BE49-F238E27FC236}">
                <a16:creationId xmlns:a16="http://schemas.microsoft.com/office/drawing/2014/main" id="{CC060065-F644-B502-4451-5A011B8A6BDF}"/>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7301491" y="2522761"/>
            <a:ext cx="1199892" cy="65520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6" name="Picture 2" descr="Cambridge Consultants">
            <a:extLst>
              <a:ext uri="{FF2B5EF4-FFF2-40B4-BE49-F238E27FC236}">
                <a16:creationId xmlns:a16="http://schemas.microsoft.com/office/drawing/2014/main" id="{4D0BC8F9-DDE6-35B3-07D0-E13BA27787AA}"/>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a:stretch/>
        </p:blipFill>
        <p:spPr bwMode="auto">
          <a:xfrm>
            <a:off x="9556118" y="2504222"/>
            <a:ext cx="664842" cy="705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1CA331CE-BB62-DF3E-95D3-8F6BD366FC56}"/>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2506802" y="1214621"/>
            <a:ext cx="1009640" cy="76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333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F3C11-96DF-974D-8C39-92A06637B956}"/>
              </a:ext>
            </a:extLst>
          </p:cNvPr>
          <p:cNvSpPr>
            <a:spLocks noGrp="1"/>
          </p:cNvSpPr>
          <p:nvPr>
            <p:ph type="title"/>
          </p:nvPr>
        </p:nvSpPr>
        <p:spPr/>
        <p:txBody>
          <a:bodyPr/>
          <a:lstStyle/>
          <a:p>
            <a:r>
              <a:rPr lang="en-US" dirty="0">
                <a:solidFill>
                  <a:srgbClr val="002060"/>
                </a:solidFill>
              </a:rPr>
              <a:t>Unique Resources From King’s Infrastructure</a:t>
            </a:r>
          </a:p>
        </p:txBody>
      </p:sp>
      <p:pic>
        <p:nvPicPr>
          <p:cNvPr id="8" name="Picture 2" descr="KiTEC (King&amp;#39;s Technology Evaluation Centre) logo">
            <a:extLst>
              <a:ext uri="{FF2B5EF4-FFF2-40B4-BE49-F238E27FC236}">
                <a16:creationId xmlns:a16="http://schemas.microsoft.com/office/drawing/2014/main" id="{7310B69B-D099-DEC2-B7B8-819C2A948F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21020" y="2669031"/>
            <a:ext cx="1239832" cy="832748"/>
          </a:xfrm>
          <a:prstGeom prst="rect">
            <a:avLst/>
          </a:prstGeom>
          <a:noFill/>
          <a:ln w="9525">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9218" name="Picture 2" descr="Image">
            <a:extLst>
              <a:ext uri="{FF2B5EF4-FFF2-40B4-BE49-F238E27FC236}">
                <a16:creationId xmlns:a16="http://schemas.microsoft.com/office/drawing/2014/main" id="{D2EC1AB6-1190-A4E0-B42C-E3C3CB0F77B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48356" y="3844279"/>
            <a:ext cx="903753" cy="903753"/>
          </a:xfrm>
          <a:prstGeom prst="ellipse">
            <a:avLst/>
          </a:prstGeom>
          <a:ln w="9525" cap="rnd">
            <a:solidFill>
              <a:srgbClr val="3AB5AD"/>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40" name="Picture 24" descr="London Medical Imaging &amp; AI Centre for Value Based Healthcare">
            <a:extLst>
              <a:ext uri="{FF2B5EF4-FFF2-40B4-BE49-F238E27FC236}">
                <a16:creationId xmlns:a16="http://schemas.microsoft.com/office/drawing/2014/main" id="{0289A26B-CA4F-B0B1-986A-3F3FEA10E6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5623" y="5319206"/>
            <a:ext cx="1157041" cy="756258"/>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pic>
        <p:nvPicPr>
          <p:cNvPr id="28" name="Picture 27" descr="A picture containing text&#10;&#10;Description automatically generated">
            <a:extLst>
              <a:ext uri="{FF2B5EF4-FFF2-40B4-BE49-F238E27FC236}">
                <a16:creationId xmlns:a16="http://schemas.microsoft.com/office/drawing/2014/main" id="{2C61326E-8E47-F0E7-F7BB-AC2292DF2AC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15668" y="3487199"/>
            <a:ext cx="2097845" cy="714160"/>
          </a:xfrm>
          <a:prstGeom prst="rect">
            <a:avLst/>
          </a:prstGeom>
          <a:ln>
            <a:solidFill>
              <a:srgbClr val="C51A4F"/>
            </a:solidFill>
          </a:ln>
        </p:spPr>
      </p:pic>
      <p:sp>
        <p:nvSpPr>
          <p:cNvPr id="3" name="Hexagon 2">
            <a:extLst>
              <a:ext uri="{FF2B5EF4-FFF2-40B4-BE49-F238E27FC236}">
                <a16:creationId xmlns:a16="http://schemas.microsoft.com/office/drawing/2014/main" id="{C872F691-63E0-083C-835C-8D7BC1605B7E}"/>
              </a:ext>
            </a:extLst>
          </p:cNvPr>
          <p:cNvSpPr/>
          <p:nvPr/>
        </p:nvSpPr>
        <p:spPr>
          <a:xfrm>
            <a:off x="10658546" y="4920889"/>
            <a:ext cx="974754" cy="857581"/>
          </a:xfrm>
          <a:prstGeom prst="hexagon">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2400" b="1" dirty="0">
                <a:solidFill>
                  <a:srgbClr val="FF0000"/>
                </a:solidFill>
                <a:cs typeface="Georgia"/>
              </a:rPr>
              <a:t>SIE</a:t>
            </a:r>
          </a:p>
        </p:txBody>
      </p:sp>
      <p:pic>
        <p:nvPicPr>
          <p:cNvPr id="7" name="Picture 6" descr="Partners | School of Neuroscience | King's College London">
            <a:extLst>
              <a:ext uri="{FF2B5EF4-FFF2-40B4-BE49-F238E27FC236}">
                <a16:creationId xmlns:a16="http://schemas.microsoft.com/office/drawing/2014/main" id="{5B5F6D8B-5B34-1266-273B-B68D59C9BB1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013719" y="1812658"/>
            <a:ext cx="2097845" cy="902255"/>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6DA3807-EF71-821E-1330-CDEE44141491}"/>
              </a:ext>
            </a:extLst>
          </p:cNvPr>
          <p:cNvCxnSpPr>
            <a:cxnSpLocks/>
          </p:cNvCxnSpPr>
          <p:nvPr/>
        </p:nvCxnSpPr>
        <p:spPr>
          <a:xfrm>
            <a:off x="6002706" y="1194027"/>
            <a:ext cx="0" cy="5331310"/>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sp>
        <p:nvSpPr>
          <p:cNvPr id="30" name="TextBox 29">
            <a:hlinkClick r:id="rId8"/>
            <a:extLst>
              <a:ext uri="{FF2B5EF4-FFF2-40B4-BE49-F238E27FC236}">
                <a16:creationId xmlns:a16="http://schemas.microsoft.com/office/drawing/2014/main" id="{7563136D-7046-E45E-C617-53E81FF2D77B}"/>
              </a:ext>
            </a:extLst>
          </p:cNvPr>
          <p:cNvSpPr txBox="1"/>
          <p:nvPr/>
        </p:nvSpPr>
        <p:spPr>
          <a:xfrm>
            <a:off x="1587966" y="982254"/>
            <a:ext cx="4105405"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b="1" u="sng" dirty="0">
                <a:solidFill>
                  <a:schemeClr val="tx2"/>
                </a:solidFill>
                <a:latin typeface="Kings Caslon Text" panose="02000503000000020003" pitchFamily="2" charset="77"/>
                <a:hlinkClick r:id="rId9"/>
              </a:rPr>
              <a:t>BMEIS Research Facilities</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1" name="TextBox 30">
            <a:extLst>
              <a:ext uri="{FF2B5EF4-FFF2-40B4-BE49-F238E27FC236}">
                <a16:creationId xmlns:a16="http://schemas.microsoft.com/office/drawing/2014/main" id="{4960C03F-5E16-C7EB-D1A7-45149A681811}"/>
              </a:ext>
            </a:extLst>
          </p:cNvPr>
          <p:cNvSpPr txBox="1"/>
          <p:nvPr/>
        </p:nvSpPr>
        <p:spPr>
          <a:xfrm>
            <a:off x="1691012" y="1344862"/>
            <a:ext cx="3958805" cy="106734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tx2"/>
                </a:solidFill>
                <a:latin typeface="Kings Caslon Text" panose="02000503000000020003" pitchFamily="2" charset="77"/>
              </a:rPr>
              <a:t>Extensive facilities to support research across the biomedical and imaging science spectrum</a:t>
            </a:r>
            <a:endPar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2" name="TextBox 31">
            <a:hlinkClick r:id="rId8"/>
            <a:extLst>
              <a:ext uri="{FF2B5EF4-FFF2-40B4-BE49-F238E27FC236}">
                <a16:creationId xmlns:a16="http://schemas.microsoft.com/office/drawing/2014/main" id="{D24049BD-0312-0CC6-7D5F-5FDF58C9FB03}"/>
              </a:ext>
            </a:extLst>
          </p:cNvPr>
          <p:cNvSpPr txBox="1"/>
          <p:nvPr/>
        </p:nvSpPr>
        <p:spPr>
          <a:xfrm>
            <a:off x="1700994" y="2456388"/>
            <a:ext cx="3992377"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hlinkClick r:id="rId10"/>
              </a:rPr>
              <a:t>King’s Technology Evaluation Centre</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3" name="TextBox 32">
            <a:extLst>
              <a:ext uri="{FF2B5EF4-FFF2-40B4-BE49-F238E27FC236}">
                <a16:creationId xmlns:a16="http://schemas.microsoft.com/office/drawing/2014/main" id="{25EC6AEA-A960-64C2-C246-38184BD3B7F1}"/>
              </a:ext>
            </a:extLst>
          </p:cNvPr>
          <p:cNvSpPr txBox="1"/>
          <p:nvPr/>
        </p:nvSpPr>
        <p:spPr>
          <a:xfrm>
            <a:off x="1526244" y="2851464"/>
            <a:ext cx="4417830"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tx2"/>
                </a:solidFill>
                <a:latin typeface="Kings Caslon Text" panose="02000503000000020003" pitchFamily="2" charset="77"/>
              </a:rPr>
              <a:t>Health economics, technology assessment, medical affairs, clinical trial design</a:t>
            </a:r>
            <a:endPar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4" name="TextBox 33">
            <a:hlinkClick r:id="rId8"/>
            <a:extLst>
              <a:ext uri="{FF2B5EF4-FFF2-40B4-BE49-F238E27FC236}">
                <a16:creationId xmlns:a16="http://schemas.microsoft.com/office/drawing/2014/main" id="{61EBFC8E-D0F6-D9C6-237F-EB7F79597944}"/>
              </a:ext>
            </a:extLst>
          </p:cNvPr>
          <p:cNvSpPr txBox="1"/>
          <p:nvPr/>
        </p:nvSpPr>
        <p:spPr>
          <a:xfrm>
            <a:off x="1621650" y="3681602"/>
            <a:ext cx="3992377"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hlinkClick r:id="rId11"/>
              </a:rPr>
              <a:t>MAISI</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5" name="TextBox 34">
            <a:extLst>
              <a:ext uri="{FF2B5EF4-FFF2-40B4-BE49-F238E27FC236}">
                <a16:creationId xmlns:a16="http://schemas.microsoft.com/office/drawing/2014/main" id="{989FE6C0-B28C-E5EE-1EB1-717CED14EA26}"/>
              </a:ext>
            </a:extLst>
          </p:cNvPr>
          <p:cNvSpPr txBox="1"/>
          <p:nvPr/>
        </p:nvSpPr>
        <p:spPr>
          <a:xfrm>
            <a:off x="1408924" y="4042315"/>
            <a:ext cx="4417830" cy="736355"/>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rPr>
              <a:t>Quality &amp; Regulatory Affairs, prototype manufacture to ISO13485</a:t>
            </a:r>
          </a:p>
        </p:txBody>
      </p:sp>
      <p:sp>
        <p:nvSpPr>
          <p:cNvPr id="36" name="TextBox 35">
            <a:hlinkClick r:id="rId8"/>
            <a:extLst>
              <a:ext uri="{FF2B5EF4-FFF2-40B4-BE49-F238E27FC236}">
                <a16:creationId xmlns:a16="http://schemas.microsoft.com/office/drawing/2014/main" id="{2126CC27-02B6-B791-FFF0-53BCABC6BCC7}"/>
              </a:ext>
            </a:extLst>
          </p:cNvPr>
          <p:cNvSpPr txBox="1"/>
          <p:nvPr/>
        </p:nvSpPr>
        <p:spPr>
          <a:xfrm>
            <a:off x="1629759" y="4915249"/>
            <a:ext cx="3992377"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hlinkClick r:id="rId12"/>
              </a:rPr>
              <a:t>AI4VBH Centre</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7" name="TextBox 36">
            <a:extLst>
              <a:ext uri="{FF2B5EF4-FFF2-40B4-BE49-F238E27FC236}">
                <a16:creationId xmlns:a16="http://schemas.microsoft.com/office/drawing/2014/main" id="{9C432370-4855-D18D-5C66-E422A99CA053}"/>
              </a:ext>
            </a:extLst>
          </p:cNvPr>
          <p:cNvSpPr txBox="1"/>
          <p:nvPr/>
        </p:nvSpPr>
        <p:spPr>
          <a:xfrm>
            <a:off x="1749212" y="5338192"/>
            <a:ext cx="3831296" cy="106734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rPr>
              <a:t>Access to clinical data (GDPR), AI farm, federated learning, clinical app deployment</a:t>
            </a:r>
          </a:p>
        </p:txBody>
      </p:sp>
      <p:sp>
        <p:nvSpPr>
          <p:cNvPr id="38" name="TextBox 37">
            <a:hlinkClick r:id="rId8"/>
            <a:extLst>
              <a:ext uri="{FF2B5EF4-FFF2-40B4-BE49-F238E27FC236}">
                <a16:creationId xmlns:a16="http://schemas.microsoft.com/office/drawing/2014/main" id="{B4D88438-9DB5-844A-7247-CF84EC241CF3}"/>
              </a:ext>
            </a:extLst>
          </p:cNvPr>
          <p:cNvSpPr txBox="1"/>
          <p:nvPr/>
        </p:nvSpPr>
        <p:spPr>
          <a:xfrm>
            <a:off x="6260689" y="1694833"/>
            <a:ext cx="3737587"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hlinkClick r:id="rId13"/>
              </a:rPr>
              <a:t>King’s Health Partners</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39" name="TextBox 38">
            <a:extLst>
              <a:ext uri="{FF2B5EF4-FFF2-40B4-BE49-F238E27FC236}">
                <a16:creationId xmlns:a16="http://schemas.microsoft.com/office/drawing/2014/main" id="{F973E5C2-75B6-2D4A-D7A0-039D9511C7BE}"/>
              </a:ext>
            </a:extLst>
          </p:cNvPr>
          <p:cNvSpPr txBox="1"/>
          <p:nvPr/>
        </p:nvSpPr>
        <p:spPr>
          <a:xfrm>
            <a:off x="6482992" y="2075637"/>
            <a:ext cx="3314697" cy="106734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tx2"/>
                </a:solidFill>
                <a:latin typeface="Kings Caslon Text" panose="02000503000000020003" pitchFamily="2" charset="77"/>
              </a:rPr>
              <a:t>Academic Health Sciences Centre, translation of innovation to clinic</a:t>
            </a:r>
            <a:endPar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40" name="TextBox 39">
            <a:hlinkClick r:id="rId8"/>
            <a:extLst>
              <a:ext uri="{FF2B5EF4-FFF2-40B4-BE49-F238E27FC236}">
                <a16:creationId xmlns:a16="http://schemas.microsoft.com/office/drawing/2014/main" id="{C053CBE1-CABC-2ADA-63D6-11649FA95359}"/>
              </a:ext>
            </a:extLst>
          </p:cNvPr>
          <p:cNvSpPr txBox="1"/>
          <p:nvPr/>
        </p:nvSpPr>
        <p:spPr>
          <a:xfrm>
            <a:off x="6184216" y="3277645"/>
            <a:ext cx="3737587"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b="1" u="sng" dirty="0">
                <a:solidFill>
                  <a:schemeClr val="tx2"/>
                </a:solidFill>
                <a:latin typeface="Kings Caslon Text" panose="02000503000000020003" pitchFamily="2" charset="77"/>
                <a:hlinkClick r:id="rId14"/>
              </a:rPr>
              <a:t>Wellcome/EPSRC Centre</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41" name="TextBox 40">
            <a:extLst>
              <a:ext uri="{FF2B5EF4-FFF2-40B4-BE49-F238E27FC236}">
                <a16:creationId xmlns:a16="http://schemas.microsoft.com/office/drawing/2014/main" id="{2EACA5E3-2D7B-F90F-43D5-40DA94F0A5AD}"/>
              </a:ext>
            </a:extLst>
          </p:cNvPr>
          <p:cNvSpPr txBox="1"/>
          <p:nvPr/>
        </p:nvSpPr>
        <p:spPr>
          <a:xfrm>
            <a:off x="6308332" y="3638358"/>
            <a:ext cx="3489357" cy="106734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tx2"/>
                </a:solidFill>
                <a:latin typeface="Kings Caslon Text" panose="02000503000000020003" pitchFamily="2" charset="77"/>
              </a:rPr>
              <a:t>Clinical translation of advances in basic science research, first-in-man studies</a:t>
            </a:r>
            <a:endPar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42" name="TextBox 41">
            <a:hlinkClick r:id="rId8"/>
            <a:extLst>
              <a:ext uri="{FF2B5EF4-FFF2-40B4-BE49-F238E27FC236}">
                <a16:creationId xmlns:a16="http://schemas.microsoft.com/office/drawing/2014/main" id="{61D4C472-51D2-FC64-4E1D-C0A05CF7311C}"/>
              </a:ext>
            </a:extLst>
          </p:cNvPr>
          <p:cNvSpPr txBox="1"/>
          <p:nvPr/>
        </p:nvSpPr>
        <p:spPr>
          <a:xfrm>
            <a:off x="6108802" y="4820691"/>
            <a:ext cx="4041363" cy="403957"/>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hlinkClick r:id="rId15"/>
              </a:rPr>
              <a:t>Surgical</a:t>
            </a:r>
            <a:r>
              <a:rPr lang="en-US" b="1" u="sng" dirty="0">
                <a:solidFill>
                  <a:schemeClr val="tx2"/>
                </a:solidFill>
                <a:latin typeface="Kings Caslon Text" panose="02000503000000020003" pitchFamily="2" charset="77"/>
                <a:hlinkClick r:id="rId15"/>
              </a:rPr>
              <a:t> &amp; Interventional Engineering</a:t>
            </a:r>
            <a:endParaRPr kumimoji="0" lang="en-US" sz="1800" b="1" i="0" u="sng"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sp>
        <p:nvSpPr>
          <p:cNvPr id="43" name="TextBox 42">
            <a:extLst>
              <a:ext uri="{FF2B5EF4-FFF2-40B4-BE49-F238E27FC236}">
                <a16:creationId xmlns:a16="http://schemas.microsoft.com/office/drawing/2014/main" id="{9DF11B4C-2E39-B466-6592-D2FA5D5CFA6B}"/>
              </a:ext>
            </a:extLst>
          </p:cNvPr>
          <p:cNvSpPr txBox="1"/>
          <p:nvPr/>
        </p:nvSpPr>
        <p:spPr>
          <a:xfrm>
            <a:off x="6482992" y="5198097"/>
            <a:ext cx="3314698" cy="1067343"/>
          </a:xfrm>
          <a:prstGeom prst="rect">
            <a:avLst/>
          </a:prstGeom>
          <a:noFill/>
        </p:spPr>
        <p:txBody>
          <a:bodyPr wrap="square">
            <a:spAutoFit/>
          </a:bodyPr>
          <a:lstStyle/>
          <a:p>
            <a:pPr marL="0" marR="0" lvl="2" algn="ctr" defTabSz="457200" rtl="0" eaLnBrk="1" fontAlgn="auto" latinLnBrk="0" hangingPunct="1">
              <a:lnSpc>
                <a:spcPct val="120000"/>
              </a:lnSpc>
              <a:spcBef>
                <a:spcPts val="0"/>
              </a:spcBef>
              <a:spcAft>
                <a:spcPts val="0"/>
              </a:spcAft>
              <a:buClr>
                <a:srgbClr val="0A2D50"/>
              </a:buClr>
              <a:buSzTx/>
              <a:tabLst/>
              <a:defRPr/>
            </a:pPr>
            <a:r>
              <a:rPr lang="en-US" dirty="0">
                <a:solidFill>
                  <a:schemeClr val="tx2"/>
                </a:solidFill>
                <a:latin typeface="Kings Caslon Text" panose="02000503000000020003" pitchFamily="2" charset="77"/>
              </a:rPr>
              <a:t>SIE Validation Suite, surgical training, cadaveric studies, hardware development</a:t>
            </a:r>
            <a:endParaRPr kumimoji="0" lang="en-US" sz="1800" i="0" strike="noStrike" kern="1200" cap="none" spc="0" normalizeH="0" baseline="0" noProof="0" dirty="0">
              <a:ln>
                <a:noFill/>
              </a:ln>
              <a:solidFill>
                <a:schemeClr val="tx2"/>
              </a:solidFill>
              <a:effectLst/>
              <a:uLnTx/>
              <a:uFillTx/>
              <a:latin typeface="Kings Caslon Text" panose="02000503000000020003" pitchFamily="2" charset="77"/>
              <a:ea typeface="+mn-ea"/>
            </a:endParaRPr>
          </a:p>
        </p:txBody>
      </p:sp>
      <p:pic>
        <p:nvPicPr>
          <p:cNvPr id="1026" name="Picture 2" descr="EBH homepage feature">
            <a:extLst>
              <a:ext uri="{FF2B5EF4-FFF2-40B4-BE49-F238E27FC236}">
                <a16:creationId xmlns:a16="http://schemas.microsoft.com/office/drawing/2014/main" id="{1685322C-94A8-632B-E583-9DD7EC5D26E1}"/>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63595" y="1295287"/>
            <a:ext cx="1398426" cy="751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AE450031-2B1E-DC7B-A4B2-88914CCF1646}"/>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1347098" y="-14022"/>
            <a:ext cx="844902" cy="6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30674"/>
      </p:ext>
    </p:extLst>
  </p:cSld>
  <p:clrMapOvr>
    <a:masterClrMapping/>
  </p:clrMapOvr>
  <p:transition>
    <p:fade/>
  </p:transition>
</p:sld>
</file>

<file path=ppt/theme/theme1.xml><?xml version="1.0" encoding="utf-8"?>
<a:theme xmlns:a="http://schemas.openxmlformats.org/drawingml/2006/main" name="KCL CTEL presentation template_180112">
  <a:themeElements>
    <a:clrScheme name="KCL">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E2231A"/>
      </a:hlink>
      <a:folHlink>
        <a:srgbClr val="E2231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2558F287BC8344AD539CDC4DA17FBC" ma:contentTypeVersion="10" ma:contentTypeDescription="Create a new document." ma:contentTypeScope="" ma:versionID="165e8038d85e89d0753c71c915416bd7">
  <xsd:schema xmlns:xsd="http://www.w3.org/2001/XMLSchema" xmlns:xs="http://www.w3.org/2001/XMLSchema" xmlns:p="http://schemas.microsoft.com/office/2006/metadata/properties" xmlns:ns2="a9a9e2ba-2d19-46fe-bf54-0255447a607c" xmlns:ns3="8e67869f-b319-4f8e-812d-d2b9322169ce" targetNamespace="http://schemas.microsoft.com/office/2006/metadata/properties" ma:root="true" ma:fieldsID="abf99e3026b4072fe3426938b59b700a" ns2:_="" ns3:_="">
    <xsd:import namespace="a9a9e2ba-2d19-46fe-bf54-0255447a607c"/>
    <xsd:import namespace="8e67869f-b319-4f8e-812d-d2b9322169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9e2ba-2d19-46fe-bf54-0255447a60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67869f-b319-4f8e-812d-d2b9322169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B4FFAB-A2D9-4FD5-855F-F65126373F7D}">
  <ds:schemaRefs>
    <ds:schemaRef ds:uri="http://purl.org/dc/terms/"/>
    <ds:schemaRef ds:uri="http://schemas.microsoft.com/office/2006/documentManagement/types"/>
    <ds:schemaRef ds:uri="http://www.w3.org/XML/1998/namespace"/>
    <ds:schemaRef ds:uri="8e67869f-b319-4f8e-812d-d2b9322169ce"/>
    <ds:schemaRef ds:uri="http://schemas.microsoft.com/office/2006/metadata/properties"/>
    <ds:schemaRef ds:uri="http://purl.org/dc/elements/1.1/"/>
    <ds:schemaRef ds:uri="a9a9e2ba-2d19-46fe-bf54-0255447a607c"/>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4A9C8777-C6EC-4528-A529-B1E15BCDF7A3}">
  <ds:schemaRefs>
    <ds:schemaRef ds:uri="http://schemas.microsoft.com/sharepoint/v3/contenttype/forms"/>
  </ds:schemaRefs>
</ds:datastoreItem>
</file>

<file path=customXml/itemProps3.xml><?xml version="1.0" encoding="utf-8"?>
<ds:datastoreItem xmlns:ds="http://schemas.openxmlformats.org/officeDocument/2006/customXml" ds:itemID="{91B57E6C-04A0-4EB4-9DC4-971645A5D1A1}">
  <ds:schemaRefs>
    <ds:schemaRef ds:uri="8e67869f-b319-4f8e-812d-d2b9322169ce"/>
    <ds:schemaRef ds:uri="a9a9e2ba-2d19-46fe-bf54-0255447a60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142762</TotalTime>
  <Words>2411</Words>
  <Application>Microsoft Macintosh PowerPoint</Application>
  <PresentationFormat>Widescreen</PresentationFormat>
  <Paragraphs>231</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Georgia</vt:lpstr>
      <vt:lpstr>Inter</vt:lpstr>
      <vt:lpstr>Kings Caslon Text</vt:lpstr>
      <vt:lpstr>KingsBureauGrot FiveOne</vt:lpstr>
      <vt:lpstr>KingsBureauGrot ThreeSeven</vt:lpstr>
      <vt:lpstr>KCL CTEL presentation template_180112</vt:lpstr>
      <vt:lpstr>     From Bench to Bedside to Boardroom  </vt:lpstr>
      <vt:lpstr>Bench-to-Market Translation</vt:lpstr>
      <vt:lpstr>PowerPoint Presentation</vt:lpstr>
      <vt:lpstr>Some Startling Statistics for New MedTech (USA)</vt:lpstr>
      <vt:lpstr>Industry – A Successful Structure</vt:lpstr>
      <vt:lpstr>PowerPoint Presentation</vt:lpstr>
      <vt:lpstr>A National Asset</vt:lpstr>
      <vt:lpstr>A Unique Ecosystem for MedTech Translation</vt:lpstr>
      <vt:lpstr>Unique Resources From King’s Infrastructure</vt:lpstr>
      <vt:lpstr>PowerPoint Presentation</vt:lpstr>
      <vt:lpstr>Progression of value from bench to boardroom</vt:lpstr>
      <vt:lpstr>     MedTech Venture Builder</vt:lpstr>
      <vt:lpstr>MedTech Venture Builder – A company-led programme</vt:lpstr>
      <vt:lpstr>Final cohort (affiliation) </vt:lpstr>
      <vt:lpstr>MedTech Venture Builder – Executive Support</vt:lpstr>
      <vt:lpstr>The Building</vt:lpstr>
      <vt:lpstr>Bringing the MedTech community together</vt:lpstr>
      <vt:lpstr>LIHE’s unique position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Sue</dc:creator>
  <cp:lastModifiedBy>Nicolas Huber</cp:lastModifiedBy>
  <cp:revision>9</cp:revision>
  <dcterms:created xsi:type="dcterms:W3CDTF">2018-06-13T12:38:06Z</dcterms:created>
  <dcterms:modified xsi:type="dcterms:W3CDTF">2024-11-08T22:28:00Z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0x010100B02558F287BC8344AD539CDC4DA17FBC</vt:lpwstr>
  </property>
</Properties>
</file>