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08" r:id="rId3"/>
    <p:sldId id="306" r:id="rId4"/>
    <p:sldId id="294" r:id="rId5"/>
    <p:sldId id="295" r:id="rId6"/>
    <p:sldId id="296" r:id="rId7"/>
    <p:sldId id="297" r:id="rId8"/>
    <p:sldId id="300" r:id="rId9"/>
    <p:sldId id="423" r:id="rId10"/>
    <p:sldId id="42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6" autoAdjust="0"/>
    <p:restoredTop sz="94660"/>
  </p:normalViewPr>
  <p:slideViewPr>
    <p:cSldViewPr snapToGrid="0">
      <p:cViewPr varScale="1">
        <p:scale>
          <a:sx n="109" d="100"/>
          <a:sy n="109" d="100"/>
        </p:scale>
        <p:origin x="61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A3E26-1C14-F33B-06E4-DCEF1BE057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F744165-D7BA-0995-203F-117DA5D2CB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DB1186C-A03C-77B7-4F86-954E124465AD}"/>
              </a:ext>
            </a:extLst>
          </p:cNvPr>
          <p:cNvSpPr>
            <a:spLocks noGrp="1"/>
          </p:cNvSpPr>
          <p:nvPr>
            <p:ph type="dt" sz="half" idx="10"/>
          </p:nvPr>
        </p:nvSpPr>
        <p:spPr/>
        <p:txBody>
          <a:bodyPr/>
          <a:lstStyle/>
          <a:p>
            <a:fld id="{C923737E-DC84-4A66-A8CC-0EDA04B3053D}" type="datetimeFigureOut">
              <a:rPr lang="en-GB" smtClean="0"/>
              <a:t>07/11/2024</a:t>
            </a:fld>
            <a:endParaRPr lang="en-GB"/>
          </a:p>
        </p:txBody>
      </p:sp>
      <p:sp>
        <p:nvSpPr>
          <p:cNvPr id="5" name="Footer Placeholder 4">
            <a:extLst>
              <a:ext uri="{FF2B5EF4-FFF2-40B4-BE49-F238E27FC236}">
                <a16:creationId xmlns:a16="http://schemas.microsoft.com/office/drawing/2014/main" id="{C060E799-82E4-0D41-EC4F-D90454F175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40C848-C4F1-F69B-BDF9-876E3AE125BE}"/>
              </a:ext>
            </a:extLst>
          </p:cNvPr>
          <p:cNvSpPr>
            <a:spLocks noGrp="1"/>
          </p:cNvSpPr>
          <p:nvPr>
            <p:ph type="sldNum" sz="quarter" idx="12"/>
          </p:nvPr>
        </p:nvSpPr>
        <p:spPr/>
        <p:txBody>
          <a:bodyPr/>
          <a:lstStyle/>
          <a:p>
            <a:fld id="{942C9A5E-E85D-4A42-84DF-70FA606A5519}" type="slidenum">
              <a:rPr lang="en-GB" smtClean="0"/>
              <a:t>‹#›</a:t>
            </a:fld>
            <a:endParaRPr lang="en-GB"/>
          </a:p>
        </p:txBody>
      </p:sp>
    </p:spTree>
    <p:extLst>
      <p:ext uri="{BB962C8B-B14F-4D97-AF65-F5344CB8AC3E}">
        <p14:creationId xmlns:p14="http://schemas.microsoft.com/office/powerpoint/2010/main" val="2345182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21F88-FC30-D849-8F58-C87154DE52D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BC10244-F923-7C3B-9F7D-86DD5CB578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C659AB-EE4D-CDC8-E939-A6AA480C4609}"/>
              </a:ext>
            </a:extLst>
          </p:cNvPr>
          <p:cNvSpPr>
            <a:spLocks noGrp="1"/>
          </p:cNvSpPr>
          <p:nvPr>
            <p:ph type="dt" sz="half" idx="10"/>
          </p:nvPr>
        </p:nvSpPr>
        <p:spPr/>
        <p:txBody>
          <a:bodyPr/>
          <a:lstStyle/>
          <a:p>
            <a:fld id="{C923737E-DC84-4A66-A8CC-0EDA04B3053D}" type="datetimeFigureOut">
              <a:rPr lang="en-GB" smtClean="0"/>
              <a:t>07/11/2024</a:t>
            </a:fld>
            <a:endParaRPr lang="en-GB"/>
          </a:p>
        </p:txBody>
      </p:sp>
      <p:sp>
        <p:nvSpPr>
          <p:cNvPr id="5" name="Footer Placeholder 4">
            <a:extLst>
              <a:ext uri="{FF2B5EF4-FFF2-40B4-BE49-F238E27FC236}">
                <a16:creationId xmlns:a16="http://schemas.microsoft.com/office/drawing/2014/main" id="{78FA84CF-E43C-F020-7892-11D3EB3DBA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5CB138-E2FB-74C6-620A-6ABDC1E85F80}"/>
              </a:ext>
            </a:extLst>
          </p:cNvPr>
          <p:cNvSpPr>
            <a:spLocks noGrp="1"/>
          </p:cNvSpPr>
          <p:nvPr>
            <p:ph type="sldNum" sz="quarter" idx="12"/>
          </p:nvPr>
        </p:nvSpPr>
        <p:spPr/>
        <p:txBody>
          <a:bodyPr/>
          <a:lstStyle/>
          <a:p>
            <a:fld id="{942C9A5E-E85D-4A42-84DF-70FA606A5519}" type="slidenum">
              <a:rPr lang="en-GB" smtClean="0"/>
              <a:t>‹#›</a:t>
            </a:fld>
            <a:endParaRPr lang="en-GB"/>
          </a:p>
        </p:txBody>
      </p:sp>
    </p:spTree>
    <p:extLst>
      <p:ext uri="{BB962C8B-B14F-4D97-AF65-F5344CB8AC3E}">
        <p14:creationId xmlns:p14="http://schemas.microsoft.com/office/powerpoint/2010/main" val="3099684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CD1718-95F3-9D5D-8CC4-2CDE3A9806B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A055F4-00EA-CDC7-2EA2-99B21EAA9B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5A0EAB-AE4A-52F2-8918-B73F96AEAD93}"/>
              </a:ext>
            </a:extLst>
          </p:cNvPr>
          <p:cNvSpPr>
            <a:spLocks noGrp="1"/>
          </p:cNvSpPr>
          <p:nvPr>
            <p:ph type="dt" sz="half" idx="10"/>
          </p:nvPr>
        </p:nvSpPr>
        <p:spPr/>
        <p:txBody>
          <a:bodyPr/>
          <a:lstStyle/>
          <a:p>
            <a:fld id="{C923737E-DC84-4A66-A8CC-0EDA04B3053D}" type="datetimeFigureOut">
              <a:rPr lang="en-GB" smtClean="0"/>
              <a:t>07/11/2024</a:t>
            </a:fld>
            <a:endParaRPr lang="en-GB"/>
          </a:p>
        </p:txBody>
      </p:sp>
      <p:sp>
        <p:nvSpPr>
          <p:cNvPr id="5" name="Footer Placeholder 4">
            <a:extLst>
              <a:ext uri="{FF2B5EF4-FFF2-40B4-BE49-F238E27FC236}">
                <a16:creationId xmlns:a16="http://schemas.microsoft.com/office/drawing/2014/main" id="{5EE73C60-95AD-C9A5-6303-962109F11E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92BF05-7F00-FE23-D47F-A1C2322CF918}"/>
              </a:ext>
            </a:extLst>
          </p:cNvPr>
          <p:cNvSpPr>
            <a:spLocks noGrp="1"/>
          </p:cNvSpPr>
          <p:nvPr>
            <p:ph type="sldNum" sz="quarter" idx="12"/>
          </p:nvPr>
        </p:nvSpPr>
        <p:spPr/>
        <p:txBody>
          <a:bodyPr/>
          <a:lstStyle/>
          <a:p>
            <a:fld id="{942C9A5E-E85D-4A42-84DF-70FA606A5519}" type="slidenum">
              <a:rPr lang="en-GB" smtClean="0"/>
              <a:t>‹#›</a:t>
            </a:fld>
            <a:endParaRPr lang="en-GB"/>
          </a:p>
        </p:txBody>
      </p:sp>
    </p:spTree>
    <p:extLst>
      <p:ext uri="{BB962C8B-B14F-4D97-AF65-F5344CB8AC3E}">
        <p14:creationId xmlns:p14="http://schemas.microsoft.com/office/powerpoint/2010/main" val="1919692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4494C-38BB-EE47-92E7-BA9EAD92899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AABC58B-DF02-A54B-A268-B5DA2BA061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46934128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7FFB4-97AC-4443-9ADD-2A3F75C8307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44ABF4D-FF91-BC4E-96A1-C1DE6C94185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4495419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FC2B4-131D-3041-8EA9-3C8EF394C2F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2EEB95A-E5A9-6A4F-8669-5226EF9D32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83294253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78E85-FFC5-B24C-AF68-EBC46DB46F1D}"/>
              </a:ext>
            </a:extLst>
          </p:cNvPr>
          <p:cNvSpPr>
            <a:spLocks noGrp="1"/>
          </p:cNvSpPr>
          <p:nvPr>
            <p:ph type="title"/>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99D0E8BD-DB8B-9C47-8D14-7D58C5C7FCD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094AE51-0D85-3244-AA5F-3F502650B45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083909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2367E-490B-0843-A94A-9B64DB306C3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8732FA3-A92E-034B-9A32-B8692604DE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FEE58FE-C5C4-4341-A631-2B0EF0CF0F5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2DAA5B2-3E3F-E74C-9CA0-820AABDBCF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90B6A05-5250-DE4E-90F3-7E2E7D09790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4328631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C890D-575A-AE44-B1E5-512737C23D5A}"/>
              </a:ext>
            </a:extLst>
          </p:cNvPr>
          <p:cNvSpPr>
            <a:spLocks noGrp="1"/>
          </p:cNvSpPr>
          <p:nvPr>
            <p:ph type="title"/>
          </p:nvPr>
        </p:nvSpPr>
        <p:spPr>
          <a:xfrm>
            <a:off x="1" y="1"/>
            <a:ext cx="9642764" cy="973014"/>
          </a:xfrm>
          <a:noFill/>
        </p:spPr>
        <p:txBody>
          <a:bodyPr/>
          <a:lstStyle>
            <a:lvl1pPr>
              <a:defRPr u="sng" baseline="0"/>
            </a:lvl1pPr>
          </a:lstStyle>
          <a:p>
            <a:r>
              <a:rPr lang="en-GB" dirty="0"/>
              <a:t>Click to edit Master title style</a:t>
            </a:r>
            <a:endParaRPr lang="en-US" dirty="0"/>
          </a:p>
        </p:txBody>
      </p:sp>
    </p:spTree>
    <p:extLst>
      <p:ext uri="{BB962C8B-B14F-4D97-AF65-F5344CB8AC3E}">
        <p14:creationId xmlns:p14="http://schemas.microsoft.com/office/powerpoint/2010/main" val="41491662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896716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0D4CF-90AF-054B-9F72-0FF41D3F0A4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1F72CE8-C418-5648-8022-2739E557DB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5995983-A821-9648-BB3D-B5FDD56F8F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52237733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4BCB5-19B4-D2B9-2C02-73BCC75763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0CDA2CA-A2A2-4F1B-8EF5-AC03EA615A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C662C6-BD0A-2F58-40CB-A207F2B7B075}"/>
              </a:ext>
            </a:extLst>
          </p:cNvPr>
          <p:cNvSpPr>
            <a:spLocks noGrp="1"/>
          </p:cNvSpPr>
          <p:nvPr>
            <p:ph type="dt" sz="half" idx="10"/>
          </p:nvPr>
        </p:nvSpPr>
        <p:spPr/>
        <p:txBody>
          <a:bodyPr/>
          <a:lstStyle/>
          <a:p>
            <a:fld id="{C923737E-DC84-4A66-A8CC-0EDA04B3053D}" type="datetimeFigureOut">
              <a:rPr lang="en-GB" smtClean="0"/>
              <a:t>07/11/2024</a:t>
            </a:fld>
            <a:endParaRPr lang="en-GB"/>
          </a:p>
        </p:txBody>
      </p:sp>
      <p:sp>
        <p:nvSpPr>
          <p:cNvPr id="5" name="Footer Placeholder 4">
            <a:extLst>
              <a:ext uri="{FF2B5EF4-FFF2-40B4-BE49-F238E27FC236}">
                <a16:creationId xmlns:a16="http://schemas.microsoft.com/office/drawing/2014/main" id="{AB3FC0C6-D4BE-C6C9-5A89-4C85F84D7C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CB4350-515C-FEC9-31EA-AB102D55871F}"/>
              </a:ext>
            </a:extLst>
          </p:cNvPr>
          <p:cNvSpPr>
            <a:spLocks noGrp="1"/>
          </p:cNvSpPr>
          <p:nvPr>
            <p:ph type="sldNum" sz="quarter" idx="12"/>
          </p:nvPr>
        </p:nvSpPr>
        <p:spPr/>
        <p:txBody>
          <a:bodyPr/>
          <a:lstStyle/>
          <a:p>
            <a:fld id="{942C9A5E-E85D-4A42-84DF-70FA606A5519}" type="slidenum">
              <a:rPr lang="en-GB" smtClean="0"/>
              <a:t>‹#›</a:t>
            </a:fld>
            <a:endParaRPr lang="en-GB"/>
          </a:p>
        </p:txBody>
      </p:sp>
    </p:spTree>
    <p:extLst>
      <p:ext uri="{BB962C8B-B14F-4D97-AF65-F5344CB8AC3E}">
        <p14:creationId xmlns:p14="http://schemas.microsoft.com/office/powerpoint/2010/main" val="8461420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E7D8B-2D9C-F141-BC23-5F45C846522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FF14C91-3354-D343-B737-69D3C1ADBD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061E29-ECB9-8A4E-9FE7-90EA1F4801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9529876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4A080-EFA4-AC45-9787-4AAC19AB0CE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D6D4DF7-3D39-F74A-A8FC-0BB860F6B36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0531835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1A5FAD-B521-6744-AF85-12F9A098BA0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58CCD78-D7F6-DF42-9A2B-F85EEAD9547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6136896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616D7-FB7B-7609-5E2F-1B8E52BAE9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6394AE7-104A-53BA-5D8B-FE338F9433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8C13E4-34B4-98A0-7338-434DAD7ED588}"/>
              </a:ext>
            </a:extLst>
          </p:cNvPr>
          <p:cNvSpPr>
            <a:spLocks noGrp="1"/>
          </p:cNvSpPr>
          <p:nvPr>
            <p:ph type="dt" sz="half" idx="10"/>
          </p:nvPr>
        </p:nvSpPr>
        <p:spPr/>
        <p:txBody>
          <a:bodyPr/>
          <a:lstStyle/>
          <a:p>
            <a:fld id="{C923737E-DC84-4A66-A8CC-0EDA04B3053D}" type="datetimeFigureOut">
              <a:rPr lang="en-GB" smtClean="0"/>
              <a:t>07/11/2024</a:t>
            </a:fld>
            <a:endParaRPr lang="en-GB"/>
          </a:p>
        </p:txBody>
      </p:sp>
      <p:sp>
        <p:nvSpPr>
          <p:cNvPr id="5" name="Footer Placeholder 4">
            <a:extLst>
              <a:ext uri="{FF2B5EF4-FFF2-40B4-BE49-F238E27FC236}">
                <a16:creationId xmlns:a16="http://schemas.microsoft.com/office/drawing/2014/main" id="{C7E19861-7D8C-1E00-E8CD-484E24370B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6050BA-FFE7-DFA5-5EA4-2D2299BBDB62}"/>
              </a:ext>
            </a:extLst>
          </p:cNvPr>
          <p:cNvSpPr>
            <a:spLocks noGrp="1"/>
          </p:cNvSpPr>
          <p:nvPr>
            <p:ph type="sldNum" sz="quarter" idx="12"/>
          </p:nvPr>
        </p:nvSpPr>
        <p:spPr/>
        <p:txBody>
          <a:bodyPr/>
          <a:lstStyle/>
          <a:p>
            <a:fld id="{942C9A5E-E85D-4A42-84DF-70FA606A5519}" type="slidenum">
              <a:rPr lang="en-GB" smtClean="0"/>
              <a:t>‹#›</a:t>
            </a:fld>
            <a:endParaRPr lang="en-GB"/>
          </a:p>
        </p:txBody>
      </p:sp>
    </p:spTree>
    <p:extLst>
      <p:ext uri="{BB962C8B-B14F-4D97-AF65-F5344CB8AC3E}">
        <p14:creationId xmlns:p14="http://schemas.microsoft.com/office/powerpoint/2010/main" val="3015640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C4CDD-3F78-41B9-6D48-4FABA14E0EF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4E58F1-47B1-4F22-E8E3-BA9C1D78CA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9CAD2D7-4135-2733-3A9B-7BBBD90A09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281826-389D-C69F-2D5C-A8B885E912F1}"/>
              </a:ext>
            </a:extLst>
          </p:cNvPr>
          <p:cNvSpPr>
            <a:spLocks noGrp="1"/>
          </p:cNvSpPr>
          <p:nvPr>
            <p:ph type="dt" sz="half" idx="10"/>
          </p:nvPr>
        </p:nvSpPr>
        <p:spPr/>
        <p:txBody>
          <a:bodyPr/>
          <a:lstStyle/>
          <a:p>
            <a:fld id="{C923737E-DC84-4A66-A8CC-0EDA04B3053D}" type="datetimeFigureOut">
              <a:rPr lang="en-GB" smtClean="0"/>
              <a:t>07/11/2024</a:t>
            </a:fld>
            <a:endParaRPr lang="en-GB"/>
          </a:p>
        </p:txBody>
      </p:sp>
      <p:sp>
        <p:nvSpPr>
          <p:cNvPr id="6" name="Footer Placeholder 5">
            <a:extLst>
              <a:ext uri="{FF2B5EF4-FFF2-40B4-BE49-F238E27FC236}">
                <a16:creationId xmlns:a16="http://schemas.microsoft.com/office/drawing/2014/main" id="{C69FB06E-9A5A-AA1A-777A-E27D3AE55F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8016786-BAD8-0280-871C-B37F57479D90}"/>
              </a:ext>
            </a:extLst>
          </p:cNvPr>
          <p:cNvSpPr>
            <a:spLocks noGrp="1"/>
          </p:cNvSpPr>
          <p:nvPr>
            <p:ph type="sldNum" sz="quarter" idx="12"/>
          </p:nvPr>
        </p:nvSpPr>
        <p:spPr/>
        <p:txBody>
          <a:bodyPr/>
          <a:lstStyle/>
          <a:p>
            <a:fld id="{942C9A5E-E85D-4A42-84DF-70FA606A5519}" type="slidenum">
              <a:rPr lang="en-GB" smtClean="0"/>
              <a:t>‹#›</a:t>
            </a:fld>
            <a:endParaRPr lang="en-GB"/>
          </a:p>
        </p:txBody>
      </p:sp>
    </p:spTree>
    <p:extLst>
      <p:ext uri="{BB962C8B-B14F-4D97-AF65-F5344CB8AC3E}">
        <p14:creationId xmlns:p14="http://schemas.microsoft.com/office/powerpoint/2010/main" val="2719052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37E9C-4A5C-6B90-AC1F-C7D951953B6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16906E-CB91-96DD-9E77-F7FCD2CE40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A5B644-62F5-8463-37EB-7A0EDFBACA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23CA7D3-F647-F9A4-CA86-96897017A9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9C5973-AB59-D8E2-208F-79A581D51E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85A23B2-8CD3-3E22-6766-675C97058083}"/>
              </a:ext>
            </a:extLst>
          </p:cNvPr>
          <p:cNvSpPr>
            <a:spLocks noGrp="1"/>
          </p:cNvSpPr>
          <p:nvPr>
            <p:ph type="dt" sz="half" idx="10"/>
          </p:nvPr>
        </p:nvSpPr>
        <p:spPr/>
        <p:txBody>
          <a:bodyPr/>
          <a:lstStyle/>
          <a:p>
            <a:fld id="{C923737E-DC84-4A66-A8CC-0EDA04B3053D}" type="datetimeFigureOut">
              <a:rPr lang="en-GB" smtClean="0"/>
              <a:t>07/11/2024</a:t>
            </a:fld>
            <a:endParaRPr lang="en-GB"/>
          </a:p>
        </p:txBody>
      </p:sp>
      <p:sp>
        <p:nvSpPr>
          <p:cNvPr id="8" name="Footer Placeholder 7">
            <a:extLst>
              <a:ext uri="{FF2B5EF4-FFF2-40B4-BE49-F238E27FC236}">
                <a16:creationId xmlns:a16="http://schemas.microsoft.com/office/drawing/2014/main" id="{03BC28C3-7B15-29B9-A67A-41EA3D03597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8E6B11-4A44-6A56-C1D5-B01652BA5471}"/>
              </a:ext>
            </a:extLst>
          </p:cNvPr>
          <p:cNvSpPr>
            <a:spLocks noGrp="1"/>
          </p:cNvSpPr>
          <p:nvPr>
            <p:ph type="sldNum" sz="quarter" idx="12"/>
          </p:nvPr>
        </p:nvSpPr>
        <p:spPr/>
        <p:txBody>
          <a:bodyPr/>
          <a:lstStyle/>
          <a:p>
            <a:fld id="{942C9A5E-E85D-4A42-84DF-70FA606A5519}" type="slidenum">
              <a:rPr lang="en-GB" smtClean="0"/>
              <a:t>‹#›</a:t>
            </a:fld>
            <a:endParaRPr lang="en-GB"/>
          </a:p>
        </p:txBody>
      </p:sp>
    </p:spTree>
    <p:extLst>
      <p:ext uri="{BB962C8B-B14F-4D97-AF65-F5344CB8AC3E}">
        <p14:creationId xmlns:p14="http://schemas.microsoft.com/office/powerpoint/2010/main" val="593528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2601E-1E59-7A7F-0D37-457ABC63695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100C24C-A05F-3151-D32E-98713B182FE6}"/>
              </a:ext>
            </a:extLst>
          </p:cNvPr>
          <p:cNvSpPr>
            <a:spLocks noGrp="1"/>
          </p:cNvSpPr>
          <p:nvPr>
            <p:ph type="dt" sz="half" idx="10"/>
          </p:nvPr>
        </p:nvSpPr>
        <p:spPr/>
        <p:txBody>
          <a:bodyPr/>
          <a:lstStyle/>
          <a:p>
            <a:fld id="{C923737E-DC84-4A66-A8CC-0EDA04B3053D}" type="datetimeFigureOut">
              <a:rPr lang="en-GB" smtClean="0"/>
              <a:t>07/11/2024</a:t>
            </a:fld>
            <a:endParaRPr lang="en-GB"/>
          </a:p>
        </p:txBody>
      </p:sp>
      <p:sp>
        <p:nvSpPr>
          <p:cNvPr id="4" name="Footer Placeholder 3">
            <a:extLst>
              <a:ext uri="{FF2B5EF4-FFF2-40B4-BE49-F238E27FC236}">
                <a16:creationId xmlns:a16="http://schemas.microsoft.com/office/drawing/2014/main" id="{BC750BA2-1CC5-EF1F-2AE4-933542F2AD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DAE1B6E-29BB-1AAD-D50A-3575DE14F3F0}"/>
              </a:ext>
            </a:extLst>
          </p:cNvPr>
          <p:cNvSpPr>
            <a:spLocks noGrp="1"/>
          </p:cNvSpPr>
          <p:nvPr>
            <p:ph type="sldNum" sz="quarter" idx="12"/>
          </p:nvPr>
        </p:nvSpPr>
        <p:spPr/>
        <p:txBody>
          <a:bodyPr/>
          <a:lstStyle/>
          <a:p>
            <a:fld id="{942C9A5E-E85D-4A42-84DF-70FA606A5519}" type="slidenum">
              <a:rPr lang="en-GB" smtClean="0"/>
              <a:t>‹#›</a:t>
            </a:fld>
            <a:endParaRPr lang="en-GB"/>
          </a:p>
        </p:txBody>
      </p:sp>
    </p:spTree>
    <p:extLst>
      <p:ext uri="{BB962C8B-B14F-4D97-AF65-F5344CB8AC3E}">
        <p14:creationId xmlns:p14="http://schemas.microsoft.com/office/powerpoint/2010/main" val="3535610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113C63-DBC2-F5E4-4D8B-3A21AF1B0E02}"/>
              </a:ext>
            </a:extLst>
          </p:cNvPr>
          <p:cNvSpPr>
            <a:spLocks noGrp="1"/>
          </p:cNvSpPr>
          <p:nvPr>
            <p:ph type="dt" sz="half" idx="10"/>
          </p:nvPr>
        </p:nvSpPr>
        <p:spPr/>
        <p:txBody>
          <a:bodyPr/>
          <a:lstStyle/>
          <a:p>
            <a:fld id="{C923737E-DC84-4A66-A8CC-0EDA04B3053D}" type="datetimeFigureOut">
              <a:rPr lang="en-GB" smtClean="0"/>
              <a:t>07/11/2024</a:t>
            </a:fld>
            <a:endParaRPr lang="en-GB"/>
          </a:p>
        </p:txBody>
      </p:sp>
      <p:sp>
        <p:nvSpPr>
          <p:cNvPr id="3" name="Footer Placeholder 2">
            <a:extLst>
              <a:ext uri="{FF2B5EF4-FFF2-40B4-BE49-F238E27FC236}">
                <a16:creationId xmlns:a16="http://schemas.microsoft.com/office/drawing/2014/main" id="{722BA8F2-F9EA-CB96-9DE3-DC4A559518F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8A5FCE7-946E-2BF5-029C-03BD652E9E69}"/>
              </a:ext>
            </a:extLst>
          </p:cNvPr>
          <p:cNvSpPr>
            <a:spLocks noGrp="1"/>
          </p:cNvSpPr>
          <p:nvPr>
            <p:ph type="sldNum" sz="quarter" idx="12"/>
          </p:nvPr>
        </p:nvSpPr>
        <p:spPr/>
        <p:txBody>
          <a:bodyPr/>
          <a:lstStyle/>
          <a:p>
            <a:fld id="{942C9A5E-E85D-4A42-84DF-70FA606A5519}" type="slidenum">
              <a:rPr lang="en-GB" smtClean="0"/>
              <a:t>‹#›</a:t>
            </a:fld>
            <a:endParaRPr lang="en-GB"/>
          </a:p>
        </p:txBody>
      </p:sp>
    </p:spTree>
    <p:extLst>
      <p:ext uri="{BB962C8B-B14F-4D97-AF65-F5344CB8AC3E}">
        <p14:creationId xmlns:p14="http://schemas.microsoft.com/office/powerpoint/2010/main" val="1683771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84537-2E4C-D3B4-F904-E819EB6261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FAB5F80-42CE-43C0-41E0-F7941D75AE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60F6A7B-DBA6-5890-0926-77D86F3EBE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0418B3-C977-B294-8F6B-E47D2AA14774}"/>
              </a:ext>
            </a:extLst>
          </p:cNvPr>
          <p:cNvSpPr>
            <a:spLocks noGrp="1"/>
          </p:cNvSpPr>
          <p:nvPr>
            <p:ph type="dt" sz="half" idx="10"/>
          </p:nvPr>
        </p:nvSpPr>
        <p:spPr/>
        <p:txBody>
          <a:bodyPr/>
          <a:lstStyle/>
          <a:p>
            <a:fld id="{C923737E-DC84-4A66-A8CC-0EDA04B3053D}" type="datetimeFigureOut">
              <a:rPr lang="en-GB" smtClean="0"/>
              <a:t>07/11/2024</a:t>
            </a:fld>
            <a:endParaRPr lang="en-GB"/>
          </a:p>
        </p:txBody>
      </p:sp>
      <p:sp>
        <p:nvSpPr>
          <p:cNvPr id="6" name="Footer Placeholder 5">
            <a:extLst>
              <a:ext uri="{FF2B5EF4-FFF2-40B4-BE49-F238E27FC236}">
                <a16:creationId xmlns:a16="http://schemas.microsoft.com/office/drawing/2014/main" id="{1E6B28E3-4534-F9EB-D6D3-98881BD0DF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CAD745-062D-A8B8-0F53-B60F3F10F788}"/>
              </a:ext>
            </a:extLst>
          </p:cNvPr>
          <p:cNvSpPr>
            <a:spLocks noGrp="1"/>
          </p:cNvSpPr>
          <p:nvPr>
            <p:ph type="sldNum" sz="quarter" idx="12"/>
          </p:nvPr>
        </p:nvSpPr>
        <p:spPr/>
        <p:txBody>
          <a:bodyPr/>
          <a:lstStyle/>
          <a:p>
            <a:fld id="{942C9A5E-E85D-4A42-84DF-70FA606A5519}" type="slidenum">
              <a:rPr lang="en-GB" smtClean="0"/>
              <a:t>‹#›</a:t>
            </a:fld>
            <a:endParaRPr lang="en-GB"/>
          </a:p>
        </p:txBody>
      </p:sp>
    </p:spTree>
    <p:extLst>
      <p:ext uri="{BB962C8B-B14F-4D97-AF65-F5344CB8AC3E}">
        <p14:creationId xmlns:p14="http://schemas.microsoft.com/office/powerpoint/2010/main" val="1691167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07022-C776-25F1-94D9-F460BBF7B6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EB6718E-1579-7814-9A9B-1FD78CF3C9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10967D6-2529-D3D0-61E9-9DA1894887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71B435-AE48-0A8D-B197-E7CED4C7F8BE}"/>
              </a:ext>
            </a:extLst>
          </p:cNvPr>
          <p:cNvSpPr>
            <a:spLocks noGrp="1"/>
          </p:cNvSpPr>
          <p:nvPr>
            <p:ph type="dt" sz="half" idx="10"/>
          </p:nvPr>
        </p:nvSpPr>
        <p:spPr/>
        <p:txBody>
          <a:bodyPr/>
          <a:lstStyle/>
          <a:p>
            <a:fld id="{C923737E-DC84-4A66-A8CC-0EDA04B3053D}" type="datetimeFigureOut">
              <a:rPr lang="en-GB" smtClean="0"/>
              <a:t>07/11/2024</a:t>
            </a:fld>
            <a:endParaRPr lang="en-GB"/>
          </a:p>
        </p:txBody>
      </p:sp>
      <p:sp>
        <p:nvSpPr>
          <p:cNvPr id="6" name="Footer Placeholder 5">
            <a:extLst>
              <a:ext uri="{FF2B5EF4-FFF2-40B4-BE49-F238E27FC236}">
                <a16:creationId xmlns:a16="http://schemas.microsoft.com/office/drawing/2014/main" id="{C087524D-4466-969A-2F1C-2A9E7AF5722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7D4008-8ECD-C40E-5136-704B24B55D6B}"/>
              </a:ext>
            </a:extLst>
          </p:cNvPr>
          <p:cNvSpPr>
            <a:spLocks noGrp="1"/>
          </p:cNvSpPr>
          <p:nvPr>
            <p:ph type="sldNum" sz="quarter" idx="12"/>
          </p:nvPr>
        </p:nvSpPr>
        <p:spPr/>
        <p:txBody>
          <a:bodyPr/>
          <a:lstStyle/>
          <a:p>
            <a:fld id="{942C9A5E-E85D-4A42-84DF-70FA606A5519}" type="slidenum">
              <a:rPr lang="en-GB" smtClean="0"/>
              <a:t>‹#›</a:t>
            </a:fld>
            <a:endParaRPr lang="en-GB"/>
          </a:p>
        </p:txBody>
      </p:sp>
    </p:spTree>
    <p:extLst>
      <p:ext uri="{BB962C8B-B14F-4D97-AF65-F5344CB8AC3E}">
        <p14:creationId xmlns:p14="http://schemas.microsoft.com/office/powerpoint/2010/main" val="4075512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E9E1C0-7488-C3D4-9896-D8BA9FFCDE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FCB030-6095-5903-85C2-0B0FCEF620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11F5C3-D440-64B5-8D56-6D6EFAACAF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3737E-DC84-4A66-A8CC-0EDA04B3053D}" type="datetimeFigureOut">
              <a:rPr lang="en-GB" smtClean="0"/>
              <a:t>07/11/2024</a:t>
            </a:fld>
            <a:endParaRPr lang="en-GB"/>
          </a:p>
        </p:txBody>
      </p:sp>
      <p:sp>
        <p:nvSpPr>
          <p:cNvPr id="5" name="Footer Placeholder 4">
            <a:extLst>
              <a:ext uri="{FF2B5EF4-FFF2-40B4-BE49-F238E27FC236}">
                <a16:creationId xmlns:a16="http://schemas.microsoft.com/office/drawing/2014/main" id="{1EE38C16-07F0-EA1B-FBAE-EF122DED61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DAD98C6-88F4-71E0-852B-FF807E46C3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2C9A5E-E85D-4A42-84DF-70FA606A5519}" type="slidenum">
              <a:rPr lang="en-GB" smtClean="0"/>
              <a:t>‹#›</a:t>
            </a:fld>
            <a:endParaRPr lang="en-GB"/>
          </a:p>
        </p:txBody>
      </p:sp>
    </p:spTree>
    <p:extLst>
      <p:ext uri="{BB962C8B-B14F-4D97-AF65-F5344CB8AC3E}">
        <p14:creationId xmlns:p14="http://schemas.microsoft.com/office/powerpoint/2010/main" val="3125675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EC2D16A-88AB-1527-2C34-A40EA869C27C}"/>
              </a:ext>
            </a:extLst>
          </p:cNvPr>
          <p:cNvGrpSpPr/>
          <p:nvPr userDrawn="1"/>
        </p:nvGrpSpPr>
        <p:grpSpPr>
          <a:xfrm>
            <a:off x="-861850" y="0"/>
            <a:ext cx="13915696" cy="6879783"/>
            <a:chOff x="-861850" y="0"/>
            <a:chExt cx="13915696" cy="6879783"/>
          </a:xfrm>
        </p:grpSpPr>
        <p:sp>
          <p:nvSpPr>
            <p:cNvPr id="6" name="Rectangle 5">
              <a:extLst>
                <a:ext uri="{FF2B5EF4-FFF2-40B4-BE49-F238E27FC236}">
                  <a16:creationId xmlns:a16="http://schemas.microsoft.com/office/drawing/2014/main" id="{A2538F86-449B-CB9C-1DC3-F55469795D43}"/>
                </a:ext>
              </a:extLst>
            </p:cNvPr>
            <p:cNvSpPr/>
            <p:nvPr/>
          </p:nvSpPr>
          <p:spPr>
            <a:xfrm>
              <a:off x="-1" y="0"/>
              <a:ext cx="12191999" cy="6858000"/>
            </a:xfrm>
            <a:prstGeom prst="rect">
              <a:avLst/>
            </a:prstGeom>
            <a:solidFill>
              <a:srgbClr val="1C1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7" name="Picture 6">
              <a:extLst>
                <a:ext uri="{FF2B5EF4-FFF2-40B4-BE49-F238E27FC236}">
                  <a16:creationId xmlns:a16="http://schemas.microsoft.com/office/drawing/2014/main" id="{3DF7C5DD-6C3B-FFBC-1AEF-891FB2A138B6}"/>
                </a:ext>
              </a:extLst>
            </p:cNvPr>
            <p:cNvPicPr>
              <a:picLocks noChangeAspect="1"/>
            </p:cNvPicPr>
            <p:nvPr/>
          </p:nvPicPr>
          <p:blipFill>
            <a:blip r:embed="rId13">
              <a:alphaModFix amt="5000"/>
            </a:blip>
            <a:stretch>
              <a:fillRect/>
            </a:stretch>
          </p:blipFill>
          <p:spPr>
            <a:xfrm>
              <a:off x="-861850" y="2280"/>
              <a:ext cx="13915696" cy="6877503"/>
            </a:xfrm>
            <a:prstGeom prst="rect">
              <a:avLst/>
            </a:prstGeom>
          </p:spPr>
        </p:pic>
        <p:grpSp>
          <p:nvGrpSpPr>
            <p:cNvPr id="8" name="Group 7">
              <a:extLst>
                <a:ext uri="{FF2B5EF4-FFF2-40B4-BE49-F238E27FC236}">
                  <a16:creationId xmlns:a16="http://schemas.microsoft.com/office/drawing/2014/main" id="{D0FD04CF-7511-A089-3793-2AAA881426BD}"/>
                </a:ext>
              </a:extLst>
            </p:cNvPr>
            <p:cNvGrpSpPr/>
            <p:nvPr userDrawn="1"/>
          </p:nvGrpSpPr>
          <p:grpSpPr>
            <a:xfrm>
              <a:off x="10173499" y="76557"/>
              <a:ext cx="2018501" cy="819900"/>
              <a:chOff x="10173499" y="76557"/>
              <a:chExt cx="2018501" cy="819900"/>
            </a:xfrm>
          </p:grpSpPr>
          <p:sp>
            <p:nvSpPr>
              <p:cNvPr id="9" name="Rectangle 8">
                <a:extLst>
                  <a:ext uri="{FF2B5EF4-FFF2-40B4-BE49-F238E27FC236}">
                    <a16:creationId xmlns:a16="http://schemas.microsoft.com/office/drawing/2014/main" id="{CE5070F1-5E86-A9D3-742D-89F8F57F5C2A}"/>
                  </a:ext>
                </a:extLst>
              </p:cNvPr>
              <p:cNvSpPr/>
              <p:nvPr userDrawn="1"/>
            </p:nvSpPr>
            <p:spPr>
              <a:xfrm>
                <a:off x="10173499" y="76557"/>
                <a:ext cx="2018501" cy="819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1" name="Picture 10">
                <a:extLst>
                  <a:ext uri="{FF2B5EF4-FFF2-40B4-BE49-F238E27FC236}">
                    <a16:creationId xmlns:a16="http://schemas.microsoft.com/office/drawing/2014/main" id="{3385627A-4DE2-745E-F121-CEB2383696FE}"/>
                  </a:ext>
                </a:extLst>
              </p:cNvPr>
              <p:cNvPicPr>
                <a:picLocks noChangeAspect="1"/>
              </p:cNvPicPr>
              <p:nvPr/>
            </p:nvPicPr>
            <p:blipFill rotWithShape="1">
              <a:blip r:embed="rId14"/>
              <a:srcRect l="4087" t="6348" r="19249" b="12016"/>
              <a:stretch/>
            </p:blipFill>
            <p:spPr>
              <a:xfrm>
                <a:off x="10325197" y="194762"/>
                <a:ext cx="1606231" cy="567860"/>
              </a:xfrm>
              <a:prstGeom prst="rect">
                <a:avLst/>
              </a:prstGeom>
            </p:spPr>
          </p:pic>
        </p:grpSp>
      </p:grpSp>
      <p:sp>
        <p:nvSpPr>
          <p:cNvPr id="2" name="Title Placeholder 1">
            <a:extLst>
              <a:ext uri="{FF2B5EF4-FFF2-40B4-BE49-F238E27FC236}">
                <a16:creationId xmlns:a16="http://schemas.microsoft.com/office/drawing/2014/main" id="{7D5B60FB-74AB-6D4E-9BB8-E84B19416A43}"/>
              </a:ext>
            </a:extLst>
          </p:cNvPr>
          <p:cNvSpPr>
            <a:spLocks noGrp="1"/>
          </p:cNvSpPr>
          <p:nvPr>
            <p:ph type="title"/>
          </p:nvPr>
        </p:nvSpPr>
        <p:spPr>
          <a:xfrm>
            <a:off x="0" y="1"/>
            <a:ext cx="12192000" cy="973014"/>
          </a:xfrm>
          <a:prstGeom prst="rect">
            <a:avLst/>
          </a:prstGeom>
          <a:noFill/>
        </p:spPr>
        <p:txBody>
          <a:bodyPr vert="horz" lIns="36000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6B90E7E-CD08-8244-8E65-9EE56ED4A9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7334365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xStyles>
    <p:titleStyle>
      <a:lvl1pPr algn="l" defTabSz="914400" rtl="0" eaLnBrk="1" latinLnBrk="0" hangingPunct="1">
        <a:lnSpc>
          <a:spcPct val="90000"/>
        </a:lnSpc>
        <a:spcBef>
          <a:spcPct val="0"/>
        </a:spcBef>
        <a:buNone/>
        <a:defRPr sz="2400" b="1" u="sng" kern="1200" baseline="0">
          <a:ln>
            <a:noFill/>
          </a:ln>
          <a:solidFill>
            <a:schemeClr val="bg1"/>
          </a:solidFill>
          <a:uFill>
            <a:solidFill>
              <a:srgbClr val="E30713"/>
            </a:solidFill>
          </a:uFill>
          <a:latin typeface="Montserra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gi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g"/><Relationship Id="rId3" Type="http://schemas.openxmlformats.org/officeDocument/2006/relationships/image" Target="../media/image5.emf"/><Relationship Id="rId7" Type="http://schemas.openxmlformats.org/officeDocument/2006/relationships/image" Target="../media/image9.emf"/><Relationship Id="rId12" Type="http://schemas.openxmlformats.org/officeDocument/2006/relationships/image" Target="../media/image14.png"/><Relationship Id="rId2" Type="http://schemas.openxmlformats.org/officeDocument/2006/relationships/image" Target="../media/image1.emf"/><Relationship Id="rId1" Type="http://schemas.openxmlformats.org/officeDocument/2006/relationships/slideLayout" Target="../slideLayouts/slideLayout17.xml"/><Relationship Id="rId6" Type="http://schemas.openxmlformats.org/officeDocument/2006/relationships/image" Target="../media/image8.emf"/><Relationship Id="rId11" Type="http://schemas.openxmlformats.org/officeDocument/2006/relationships/image" Target="../media/image13.jpg"/><Relationship Id="rId5" Type="http://schemas.openxmlformats.org/officeDocument/2006/relationships/image" Target="../media/image7.emf"/><Relationship Id="rId10" Type="http://schemas.openxmlformats.org/officeDocument/2006/relationships/image" Target="../media/image12.png"/><Relationship Id="rId4" Type="http://schemas.openxmlformats.org/officeDocument/2006/relationships/image" Target="../media/image6.emf"/><Relationship Id="rId9" Type="http://schemas.openxmlformats.org/officeDocument/2006/relationships/image" Target="../media/image11.jpg"/></Relationships>
</file>

<file path=ppt/slides/_rels/slide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gif"/><Relationship Id="rId1" Type="http://schemas.openxmlformats.org/officeDocument/2006/relationships/slideLayout" Target="../slideLayouts/slideLayout17.xml"/><Relationship Id="rId4" Type="http://schemas.openxmlformats.org/officeDocument/2006/relationships/image" Target="../media/image18.emf"/></Relationships>
</file>

<file path=ppt/slides/_rels/slide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7.xml"/><Relationship Id="rId4" Type="http://schemas.openxmlformats.org/officeDocument/2006/relationships/image" Target="../media/image21.emf"/></Relationships>
</file>

<file path=ppt/slides/_rels/slide5.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image" Target="../media/image22.emf"/><Relationship Id="rId1" Type="http://schemas.openxmlformats.org/officeDocument/2006/relationships/slideLayout" Target="../slideLayouts/slideLayout17.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 Id="rId9" Type="http://schemas.openxmlformats.org/officeDocument/2006/relationships/image" Target="../media/image29.emf"/></Relationships>
</file>

<file path=ppt/slides/_rels/slide6.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31.emf"/><Relationship Id="rId7" Type="http://schemas.openxmlformats.org/officeDocument/2006/relationships/image" Target="../media/image27.emf"/><Relationship Id="rId2" Type="http://schemas.openxmlformats.org/officeDocument/2006/relationships/image" Target="../media/image30.emf"/><Relationship Id="rId1" Type="http://schemas.openxmlformats.org/officeDocument/2006/relationships/slideLayout" Target="../slideLayouts/slideLayout17.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 Id="rId9" Type="http://schemas.openxmlformats.org/officeDocument/2006/relationships/image" Target="../media/image35.emf"/></Relationships>
</file>

<file path=ppt/slides/_rels/slide7.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g"/><Relationship Id="rId3" Type="http://schemas.openxmlformats.org/officeDocument/2006/relationships/image" Target="../media/image5.emf"/><Relationship Id="rId7" Type="http://schemas.openxmlformats.org/officeDocument/2006/relationships/image" Target="../media/image9.emf"/><Relationship Id="rId12" Type="http://schemas.openxmlformats.org/officeDocument/2006/relationships/image" Target="../media/image14.png"/><Relationship Id="rId2" Type="http://schemas.openxmlformats.org/officeDocument/2006/relationships/image" Target="../media/image1.emf"/><Relationship Id="rId1" Type="http://schemas.openxmlformats.org/officeDocument/2006/relationships/slideLayout" Target="../slideLayouts/slideLayout17.xml"/><Relationship Id="rId6" Type="http://schemas.openxmlformats.org/officeDocument/2006/relationships/image" Target="../media/image8.emf"/><Relationship Id="rId11" Type="http://schemas.openxmlformats.org/officeDocument/2006/relationships/image" Target="../media/image13.jpg"/><Relationship Id="rId5" Type="http://schemas.openxmlformats.org/officeDocument/2006/relationships/image" Target="../media/image7.emf"/><Relationship Id="rId10" Type="http://schemas.openxmlformats.org/officeDocument/2006/relationships/image" Target="../media/image12.png"/><Relationship Id="rId4" Type="http://schemas.openxmlformats.org/officeDocument/2006/relationships/image" Target="../media/image6.emf"/><Relationship Id="rId9"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lobal - 48089.mp4" descr="Global - 48089.mp4">
            <a:hlinkClick r:id="" action="ppaction://media"/>
            <a:extLst>
              <a:ext uri="{FF2B5EF4-FFF2-40B4-BE49-F238E27FC236}">
                <a16:creationId xmlns:a16="http://schemas.microsoft.com/office/drawing/2014/main" id="{FE8CF320-46DB-B97B-6728-B632C0225390}"/>
              </a:ext>
            </a:extLst>
          </p:cNvPr>
          <p:cNvPicPr>
            <a:picLocks noChangeAspect="1"/>
          </p:cNvPicPr>
          <p:nvPr>
            <a:videoFile r:link="rId2"/>
            <p:extLst>
              <p:ext uri="{DAA4B4D4-6D71-4841-9C94-3DE7FCFB9230}">
                <p14:media xmlns:p14="http://schemas.microsoft.com/office/powerpoint/2010/main" r:embed="rId1"/>
              </p:ext>
            </p:extLst>
          </p:nvPr>
        </p:nvPicPr>
        <p:blipFill>
          <a:blip r:embed="rId4">
            <a:duotone>
              <a:prstClr val="black"/>
              <a:schemeClr val="accent5">
                <a:tint val="45000"/>
                <a:satMod val="400000"/>
              </a:schemeClr>
            </a:duotone>
            <a:lum bright="-39000" contrast="-49000"/>
          </a:blip>
          <a:stretch>
            <a:fillRect/>
          </a:stretch>
        </p:blipFill>
        <p:spPr>
          <a:xfrm>
            <a:off x="0" y="0"/>
            <a:ext cx="12192000" cy="6858000"/>
          </a:xfrm>
          <a:prstGeom prst="rect">
            <a:avLst/>
          </a:prstGeom>
        </p:spPr>
      </p:pic>
      <p:sp>
        <p:nvSpPr>
          <p:cNvPr id="20" name="Rectangle 19">
            <a:extLst>
              <a:ext uri="{FF2B5EF4-FFF2-40B4-BE49-F238E27FC236}">
                <a16:creationId xmlns:a16="http://schemas.microsoft.com/office/drawing/2014/main" id="{23ADDC99-A656-A97B-62DF-575457BCBCC4}"/>
              </a:ext>
            </a:extLst>
          </p:cNvPr>
          <p:cNvSpPr/>
          <p:nvPr/>
        </p:nvSpPr>
        <p:spPr>
          <a:xfrm>
            <a:off x="-1340748" y="-530124"/>
            <a:ext cx="14538960" cy="813816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TextBox 12">
            <a:extLst>
              <a:ext uri="{FF2B5EF4-FFF2-40B4-BE49-F238E27FC236}">
                <a16:creationId xmlns:a16="http://schemas.microsoft.com/office/drawing/2014/main" id="{3E6D6345-176B-58F0-A704-833169CF10FE}"/>
              </a:ext>
            </a:extLst>
          </p:cNvPr>
          <p:cNvSpPr txBox="1"/>
          <p:nvPr/>
        </p:nvSpPr>
        <p:spPr>
          <a:xfrm>
            <a:off x="3948613" y="3430637"/>
            <a:ext cx="4294766" cy="646331"/>
          </a:xfrm>
          <a:prstGeom prst="rect">
            <a:avLst/>
          </a:prstGeom>
          <a:noFill/>
        </p:spPr>
        <p:txBody>
          <a:bodyPr wrap="none" rtlCol="0">
            <a:spAutoFit/>
          </a:bodyPr>
          <a:lstStyle/>
          <a:p>
            <a:pPr algn="ctr"/>
            <a:r>
              <a:rPr lang="en-US" sz="3600" b="1" dirty="0">
                <a:solidFill>
                  <a:schemeClr val="bg1"/>
                </a:solidFill>
                <a:latin typeface="Roboto" panose="02000000000000000000" pitchFamily="2" charset="0"/>
                <a:ea typeface="Roboto" panose="02000000000000000000" pitchFamily="2" charset="0"/>
                <a:cs typeface="Roboto" panose="02000000000000000000" pitchFamily="2" charset="0"/>
              </a:rPr>
              <a:t>Setting up in the UK</a:t>
            </a:r>
            <a:endParaRPr lang="en-GB" sz="3600"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14" name="TextBox 13">
            <a:extLst>
              <a:ext uri="{FF2B5EF4-FFF2-40B4-BE49-F238E27FC236}">
                <a16:creationId xmlns:a16="http://schemas.microsoft.com/office/drawing/2014/main" id="{B688A2F9-0C03-F4FD-D166-4741631A2F68}"/>
              </a:ext>
            </a:extLst>
          </p:cNvPr>
          <p:cNvSpPr txBox="1"/>
          <p:nvPr/>
        </p:nvSpPr>
        <p:spPr>
          <a:xfrm>
            <a:off x="4519295" y="5292325"/>
            <a:ext cx="3220753" cy="369332"/>
          </a:xfrm>
          <a:prstGeom prst="rect">
            <a:avLst/>
          </a:prstGeom>
          <a:noFill/>
        </p:spPr>
        <p:txBody>
          <a:bodyPr wrap="none" rtlCol="0">
            <a:spAutoFit/>
          </a:bodyPr>
          <a:lstStyle/>
          <a:p>
            <a:pPr algn="ctr"/>
            <a:r>
              <a:rPr lang="en-US" dirty="0">
                <a:solidFill>
                  <a:schemeClr val="bg1">
                    <a:lumMod val="75000"/>
                  </a:schemeClr>
                </a:solidFill>
                <a:latin typeface="Roboto" panose="02000000000000000000" pitchFamily="2" charset="0"/>
                <a:ea typeface="Roboto" panose="02000000000000000000" pitchFamily="2" charset="0"/>
                <a:cs typeface="Roboto" panose="02000000000000000000" pitchFamily="2" charset="0"/>
              </a:rPr>
              <a:t>London, 12</a:t>
            </a:r>
            <a:r>
              <a:rPr lang="en-US" baseline="30000" dirty="0">
                <a:solidFill>
                  <a:schemeClr val="bg1">
                    <a:lumMod val="75000"/>
                  </a:schemeClr>
                </a:solidFill>
                <a:latin typeface="Roboto" panose="02000000000000000000" pitchFamily="2" charset="0"/>
                <a:ea typeface="Roboto" panose="02000000000000000000" pitchFamily="2" charset="0"/>
                <a:cs typeface="Roboto" panose="02000000000000000000" pitchFamily="2" charset="0"/>
              </a:rPr>
              <a:t>th</a:t>
            </a:r>
            <a:r>
              <a:rPr lang="en-US" dirty="0">
                <a:solidFill>
                  <a:schemeClr val="bg1">
                    <a:lumMod val="75000"/>
                  </a:schemeClr>
                </a:solidFill>
                <a:latin typeface="Roboto" panose="02000000000000000000" pitchFamily="2" charset="0"/>
                <a:ea typeface="Roboto" panose="02000000000000000000" pitchFamily="2" charset="0"/>
                <a:cs typeface="Roboto" panose="02000000000000000000" pitchFamily="2" charset="0"/>
              </a:rPr>
              <a:t> November 2024</a:t>
            </a:r>
            <a:endParaRPr lang="en-GB" dirty="0">
              <a:solidFill>
                <a:schemeClr val="bg1">
                  <a:lumMod val="75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15" name="TextBox 14">
            <a:extLst>
              <a:ext uri="{FF2B5EF4-FFF2-40B4-BE49-F238E27FC236}">
                <a16:creationId xmlns:a16="http://schemas.microsoft.com/office/drawing/2014/main" id="{9DD55FAB-1BC8-F54D-61B5-42CBDAED5869}"/>
              </a:ext>
            </a:extLst>
          </p:cNvPr>
          <p:cNvSpPr txBox="1"/>
          <p:nvPr/>
        </p:nvSpPr>
        <p:spPr>
          <a:xfrm>
            <a:off x="5604520" y="4921445"/>
            <a:ext cx="982961" cy="369332"/>
          </a:xfrm>
          <a:prstGeom prst="rect">
            <a:avLst/>
          </a:prstGeom>
          <a:noFill/>
        </p:spPr>
        <p:txBody>
          <a:bodyPr wrap="none" rtlCol="0">
            <a:spAutoFit/>
          </a:bodyPr>
          <a:lstStyle/>
          <a:p>
            <a:pPr algn="ctr"/>
            <a:r>
              <a:rPr lang="en-GB" dirty="0">
                <a:solidFill>
                  <a:schemeClr val="bg1">
                    <a:lumMod val="75000"/>
                  </a:schemeClr>
                </a:solidFill>
                <a:latin typeface="Roboto" panose="02000000000000000000" pitchFamily="2" charset="0"/>
                <a:ea typeface="Roboto" panose="02000000000000000000" pitchFamily="2" charset="0"/>
                <a:cs typeface="Roboto" panose="02000000000000000000" pitchFamily="2" charset="0"/>
              </a:rPr>
              <a:t>EBS Ltd</a:t>
            </a:r>
          </a:p>
        </p:txBody>
      </p:sp>
      <p:sp>
        <p:nvSpPr>
          <p:cNvPr id="17" name="TextBox 16">
            <a:extLst>
              <a:ext uri="{FF2B5EF4-FFF2-40B4-BE49-F238E27FC236}">
                <a16:creationId xmlns:a16="http://schemas.microsoft.com/office/drawing/2014/main" id="{236C3516-E8F0-34E9-B482-B46E58C08DFA}"/>
              </a:ext>
            </a:extLst>
          </p:cNvPr>
          <p:cNvSpPr txBox="1"/>
          <p:nvPr/>
        </p:nvSpPr>
        <p:spPr>
          <a:xfrm>
            <a:off x="4807027" y="4058371"/>
            <a:ext cx="2577950" cy="461665"/>
          </a:xfrm>
          <a:prstGeom prst="rect">
            <a:avLst/>
          </a:prstGeom>
          <a:noFill/>
        </p:spPr>
        <p:txBody>
          <a:bodyPr wrap="none" rtlCol="0">
            <a:spAutoFit/>
          </a:bodyPr>
          <a:lstStyle/>
          <a:p>
            <a:pPr algn="ctr"/>
            <a:r>
              <a:rPr lang="en-GB" sz="2400" dirty="0">
                <a:solidFill>
                  <a:schemeClr val="bg1"/>
                </a:solidFill>
                <a:latin typeface="Roboto" panose="02000000000000000000" pitchFamily="2" charset="0"/>
                <a:ea typeface="Roboto" panose="02000000000000000000" pitchFamily="2" charset="0"/>
                <a:cs typeface="Roboto" panose="02000000000000000000" pitchFamily="2" charset="0"/>
              </a:rPr>
              <a:t>A Practical Guide</a:t>
            </a:r>
          </a:p>
        </p:txBody>
      </p:sp>
      <p:pic>
        <p:nvPicPr>
          <p:cNvPr id="25" name="Picture 24">
            <a:extLst>
              <a:ext uri="{FF2B5EF4-FFF2-40B4-BE49-F238E27FC236}">
                <a16:creationId xmlns:a16="http://schemas.microsoft.com/office/drawing/2014/main" id="{F3A7C8B1-C662-941A-83AD-5BA10AC5B6D3}"/>
              </a:ext>
            </a:extLst>
          </p:cNvPr>
          <p:cNvPicPr>
            <a:picLocks noChangeAspect="1"/>
          </p:cNvPicPr>
          <p:nvPr/>
        </p:nvPicPr>
        <p:blipFill>
          <a:blip r:embed="rId5"/>
          <a:stretch>
            <a:fillRect/>
          </a:stretch>
        </p:blipFill>
        <p:spPr>
          <a:xfrm>
            <a:off x="4535383" y="1164039"/>
            <a:ext cx="3121234" cy="1897710"/>
          </a:xfrm>
          <a:prstGeom prst="rect">
            <a:avLst/>
          </a:prstGeom>
        </p:spPr>
      </p:pic>
    </p:spTree>
    <p:extLst>
      <p:ext uri="{BB962C8B-B14F-4D97-AF65-F5344CB8AC3E}">
        <p14:creationId xmlns:p14="http://schemas.microsoft.com/office/powerpoint/2010/main" val="313631279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020" fill="hold"/>
                                        <p:tgtEl>
                                          <p:spTgt spid="2"/>
                                        </p:tgtEl>
                                      </p:cBhvr>
                                    </p:cmd>
                                  </p:childTnLst>
                                </p:cTn>
                              </p:par>
                              <p:par>
                                <p:cTn id="7" presetID="10" presetClass="entr" presetSubtype="0" fill="hold" grpId="0" nodeType="withEffect">
                                  <p:stCondLst>
                                    <p:cond delay="2500"/>
                                  </p:stCondLst>
                                  <p:iterate type="wd">
                                    <p:tmPct val="10000"/>
                                  </p:iterate>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par>
                                <p:cTn id="10" presetID="10" presetClass="entr" presetSubtype="0" fill="hold" grpId="0" nodeType="withEffect">
                                  <p:stCondLst>
                                    <p:cond delay="2700"/>
                                  </p:stCondLst>
                                  <p:iterate type="wd">
                                    <p:tmPct val="10000"/>
                                  </p:iterate>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grpId="0" nodeType="withEffect">
                                  <p:stCondLst>
                                    <p:cond delay="300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320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9" fill="hold" display="0">
                  <p:stCondLst>
                    <p:cond delay="indefinite"/>
                  </p:stCondLst>
                </p:cTn>
                <p:tgtEl>
                  <p:spTgt spid="2"/>
                </p:tgtEl>
              </p:cMediaNode>
            </p:video>
          </p:childTnLst>
        </p:cTn>
      </p:par>
    </p:tnLst>
    <p:bldLst>
      <p:bldP spid="13" grpId="0"/>
      <p:bldP spid="14" grpId="0"/>
      <p:bldP spid="15"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F2159294-3A07-338A-3E76-D0A5483D73A6}"/>
              </a:ext>
            </a:extLst>
          </p:cNvPr>
          <p:cNvGrpSpPr/>
          <p:nvPr/>
        </p:nvGrpSpPr>
        <p:grpSpPr>
          <a:xfrm>
            <a:off x="-861848" y="0"/>
            <a:ext cx="13915696" cy="6879783"/>
            <a:chOff x="-861850" y="0"/>
            <a:chExt cx="13915696" cy="6879783"/>
          </a:xfrm>
        </p:grpSpPr>
        <p:sp>
          <p:nvSpPr>
            <p:cNvPr id="42" name="Rectangle 41">
              <a:extLst>
                <a:ext uri="{FF2B5EF4-FFF2-40B4-BE49-F238E27FC236}">
                  <a16:creationId xmlns:a16="http://schemas.microsoft.com/office/drawing/2014/main" id="{5D11E9C5-98CD-D997-BBC3-5BF6B43940C2}"/>
                </a:ext>
              </a:extLst>
            </p:cNvPr>
            <p:cNvSpPr/>
            <p:nvPr/>
          </p:nvSpPr>
          <p:spPr>
            <a:xfrm>
              <a:off x="-1" y="0"/>
              <a:ext cx="12191999" cy="6858000"/>
            </a:xfrm>
            <a:prstGeom prst="rect">
              <a:avLst/>
            </a:prstGeom>
            <a:solidFill>
              <a:srgbClr val="1C1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47" name="Picture 46">
              <a:extLst>
                <a:ext uri="{FF2B5EF4-FFF2-40B4-BE49-F238E27FC236}">
                  <a16:creationId xmlns:a16="http://schemas.microsoft.com/office/drawing/2014/main" id="{0D92169C-2FB1-94DC-8A75-687C36A4AFF8}"/>
                </a:ext>
              </a:extLst>
            </p:cNvPr>
            <p:cNvPicPr>
              <a:picLocks noChangeAspect="1"/>
            </p:cNvPicPr>
            <p:nvPr/>
          </p:nvPicPr>
          <p:blipFill>
            <a:blip r:embed="rId2">
              <a:alphaModFix amt="5000"/>
            </a:blip>
            <a:stretch>
              <a:fillRect/>
            </a:stretch>
          </p:blipFill>
          <p:spPr>
            <a:xfrm>
              <a:off x="-861850" y="2280"/>
              <a:ext cx="13915696" cy="6877503"/>
            </a:xfrm>
            <a:prstGeom prst="rect">
              <a:avLst/>
            </a:prstGeom>
            <a:ln>
              <a:noFill/>
            </a:ln>
          </p:spPr>
        </p:pic>
        <p:grpSp>
          <p:nvGrpSpPr>
            <p:cNvPr id="48" name="Group 47">
              <a:extLst>
                <a:ext uri="{FF2B5EF4-FFF2-40B4-BE49-F238E27FC236}">
                  <a16:creationId xmlns:a16="http://schemas.microsoft.com/office/drawing/2014/main" id="{6267075C-A5D3-E744-6C33-1C91922B4819}"/>
                </a:ext>
              </a:extLst>
            </p:cNvPr>
            <p:cNvGrpSpPr/>
            <p:nvPr/>
          </p:nvGrpSpPr>
          <p:grpSpPr>
            <a:xfrm>
              <a:off x="10173499" y="76557"/>
              <a:ext cx="2018501" cy="819900"/>
              <a:chOff x="10034953" y="-1"/>
              <a:chExt cx="2395453" cy="973015"/>
            </a:xfrm>
          </p:grpSpPr>
          <p:sp>
            <p:nvSpPr>
              <p:cNvPr id="49" name="Rectangle 48">
                <a:extLst>
                  <a:ext uri="{FF2B5EF4-FFF2-40B4-BE49-F238E27FC236}">
                    <a16:creationId xmlns:a16="http://schemas.microsoft.com/office/drawing/2014/main" id="{3691DCAF-3850-9AB3-01D6-8C5B3070ABC0}"/>
                  </a:ext>
                </a:extLst>
              </p:cNvPr>
              <p:cNvSpPr/>
              <p:nvPr userDrawn="1"/>
            </p:nvSpPr>
            <p:spPr>
              <a:xfrm>
                <a:off x="10034953" y="-1"/>
                <a:ext cx="2395453"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50" name="Picture 49">
                <a:extLst>
                  <a:ext uri="{FF2B5EF4-FFF2-40B4-BE49-F238E27FC236}">
                    <a16:creationId xmlns:a16="http://schemas.microsoft.com/office/drawing/2014/main" id="{06A80665-CFFF-7C15-363E-2D14277E6F52}"/>
                  </a:ext>
                </a:extLst>
              </p:cNvPr>
              <p:cNvPicPr>
                <a:picLocks noChangeAspect="1"/>
              </p:cNvPicPr>
              <p:nvPr userDrawn="1"/>
            </p:nvPicPr>
            <p:blipFill>
              <a:blip r:embed="rId3"/>
              <a:stretch>
                <a:fillRect/>
              </a:stretch>
            </p:blipFill>
            <p:spPr>
              <a:xfrm>
                <a:off x="10284602" y="221106"/>
                <a:ext cx="1808747" cy="553540"/>
              </a:xfrm>
              <a:prstGeom prst="rect">
                <a:avLst/>
              </a:prstGeom>
              <a:ln>
                <a:noFill/>
              </a:ln>
            </p:spPr>
          </p:pic>
        </p:grpSp>
      </p:grpSp>
      <p:sp>
        <p:nvSpPr>
          <p:cNvPr id="2" name="Title 1">
            <a:extLst>
              <a:ext uri="{FF2B5EF4-FFF2-40B4-BE49-F238E27FC236}">
                <a16:creationId xmlns:a16="http://schemas.microsoft.com/office/drawing/2014/main" id="{84DF89BB-F213-D088-6D09-A95AA9E75136}"/>
              </a:ext>
            </a:extLst>
          </p:cNvPr>
          <p:cNvSpPr>
            <a:spLocks noGrp="1"/>
          </p:cNvSpPr>
          <p:nvPr>
            <p:ph type="title"/>
          </p:nvPr>
        </p:nvSpPr>
        <p:spPr/>
        <p:txBody>
          <a:bodyPr/>
          <a:lstStyle/>
          <a:p>
            <a:r>
              <a:rPr lang="en-US" dirty="0">
                <a:uFill>
                  <a:solidFill>
                    <a:srgbClr val="FF0000"/>
                  </a:solidFill>
                </a:uFill>
              </a:rPr>
              <a:t>Our Team</a:t>
            </a:r>
            <a:endParaRPr lang="en-GB" dirty="0">
              <a:solidFill>
                <a:schemeClr val="bg1"/>
              </a:solidFill>
            </a:endParaRPr>
          </a:p>
        </p:txBody>
      </p:sp>
      <p:grpSp>
        <p:nvGrpSpPr>
          <p:cNvPr id="6" name="Group 5">
            <a:extLst>
              <a:ext uri="{FF2B5EF4-FFF2-40B4-BE49-F238E27FC236}">
                <a16:creationId xmlns:a16="http://schemas.microsoft.com/office/drawing/2014/main" id="{7A0091AC-24CF-74B7-262C-0CE20A33AF47}"/>
              </a:ext>
            </a:extLst>
          </p:cNvPr>
          <p:cNvGrpSpPr/>
          <p:nvPr/>
        </p:nvGrpSpPr>
        <p:grpSpPr>
          <a:xfrm>
            <a:off x="426459" y="6158513"/>
            <a:ext cx="5295717" cy="307777"/>
            <a:chOff x="508904" y="6038593"/>
            <a:chExt cx="5295717" cy="307777"/>
          </a:xfrm>
        </p:grpSpPr>
        <p:sp>
          <p:nvSpPr>
            <p:cNvPr id="38" name="TextBox 37">
              <a:extLst>
                <a:ext uri="{FF2B5EF4-FFF2-40B4-BE49-F238E27FC236}">
                  <a16:creationId xmlns:a16="http://schemas.microsoft.com/office/drawing/2014/main" id="{8705C5F5-8C05-BA5A-3E3D-BAD52841DC2E}"/>
                </a:ext>
              </a:extLst>
            </p:cNvPr>
            <p:cNvSpPr txBox="1"/>
            <p:nvPr/>
          </p:nvSpPr>
          <p:spPr>
            <a:xfrm>
              <a:off x="758241" y="6038593"/>
              <a:ext cx="5046380" cy="307777"/>
            </a:xfrm>
            <a:prstGeom prst="rect">
              <a:avLst/>
            </a:prstGeom>
            <a:noFill/>
          </p:spPr>
          <p:txBody>
            <a:bodyPr wrap="square" rtlCol="0">
              <a:spAutoFit/>
            </a:bodyPr>
            <a:lstStyle/>
            <a:p>
              <a:r>
                <a:rPr lang="en-GB" sz="1400" dirty="0">
                  <a:solidFill>
                    <a:schemeClr val="bg1"/>
                  </a:solidFill>
                  <a:latin typeface="Roboto" panose="02000000000000000000" pitchFamily="2" charset="0"/>
                  <a:ea typeface="Roboto" panose="02000000000000000000" pitchFamily="2" charset="0"/>
                  <a:cs typeface="Roboto" panose="02000000000000000000" pitchFamily="2" charset="0"/>
                </a:rPr>
                <a:t>EBS Ltd, Innovation Centre, Gallows Hill, Warwick, CV34 6UW</a:t>
              </a:r>
            </a:p>
          </p:txBody>
        </p:sp>
        <p:pic>
          <p:nvPicPr>
            <p:cNvPr id="39" name="Picture 38">
              <a:extLst>
                <a:ext uri="{FF2B5EF4-FFF2-40B4-BE49-F238E27FC236}">
                  <a16:creationId xmlns:a16="http://schemas.microsoft.com/office/drawing/2014/main" id="{7C433198-041A-6E90-F0D0-9FF96F247713}"/>
                </a:ext>
              </a:extLst>
            </p:cNvPr>
            <p:cNvPicPr>
              <a:picLocks noChangeAspect="1"/>
            </p:cNvPicPr>
            <p:nvPr/>
          </p:nvPicPr>
          <p:blipFill>
            <a:blip r:embed="rId4"/>
            <a:stretch>
              <a:fillRect/>
            </a:stretch>
          </p:blipFill>
          <p:spPr>
            <a:xfrm>
              <a:off x="508904" y="6078815"/>
              <a:ext cx="225254" cy="206484"/>
            </a:xfrm>
            <a:prstGeom prst="rect">
              <a:avLst/>
            </a:prstGeom>
          </p:spPr>
        </p:pic>
      </p:grpSp>
      <p:grpSp>
        <p:nvGrpSpPr>
          <p:cNvPr id="9" name="Group 8">
            <a:extLst>
              <a:ext uri="{FF2B5EF4-FFF2-40B4-BE49-F238E27FC236}">
                <a16:creationId xmlns:a16="http://schemas.microsoft.com/office/drawing/2014/main" id="{B35AA114-3A91-75AD-8B17-69D00C4162D0}"/>
              </a:ext>
            </a:extLst>
          </p:cNvPr>
          <p:cNvGrpSpPr/>
          <p:nvPr/>
        </p:nvGrpSpPr>
        <p:grpSpPr>
          <a:xfrm>
            <a:off x="8024186" y="6170333"/>
            <a:ext cx="1616122" cy="307777"/>
            <a:chOff x="6337608" y="6050413"/>
            <a:chExt cx="1616122" cy="307777"/>
          </a:xfrm>
        </p:grpSpPr>
        <p:sp>
          <p:nvSpPr>
            <p:cNvPr id="40" name="TextBox 39">
              <a:extLst>
                <a:ext uri="{FF2B5EF4-FFF2-40B4-BE49-F238E27FC236}">
                  <a16:creationId xmlns:a16="http://schemas.microsoft.com/office/drawing/2014/main" id="{CFE80869-D2E4-FFB9-553D-B2BD40CFA02E}"/>
                </a:ext>
              </a:extLst>
            </p:cNvPr>
            <p:cNvSpPr txBox="1"/>
            <p:nvPr/>
          </p:nvSpPr>
          <p:spPr>
            <a:xfrm>
              <a:off x="6521307" y="6050413"/>
              <a:ext cx="1432423" cy="307777"/>
            </a:xfrm>
            <a:prstGeom prst="rect">
              <a:avLst/>
            </a:prstGeom>
            <a:noFill/>
          </p:spPr>
          <p:txBody>
            <a:bodyPr wrap="square" rtlCol="0">
              <a:spAutoFit/>
            </a:bodyPr>
            <a:lstStyle/>
            <a:p>
              <a:r>
                <a:rPr lang="en-GB" sz="1400" dirty="0">
                  <a:solidFill>
                    <a:schemeClr val="bg1"/>
                  </a:solidFill>
                  <a:latin typeface="Roboto" panose="02000000000000000000" pitchFamily="2" charset="0"/>
                  <a:ea typeface="Roboto" panose="02000000000000000000" pitchFamily="2" charset="0"/>
                  <a:cs typeface="Roboto" panose="02000000000000000000" pitchFamily="2" charset="0"/>
                </a:rPr>
                <a:t>info@ebs.ltd.uk</a:t>
              </a:r>
            </a:p>
          </p:txBody>
        </p:sp>
        <p:pic>
          <p:nvPicPr>
            <p:cNvPr id="41" name="Picture 40">
              <a:extLst>
                <a:ext uri="{FF2B5EF4-FFF2-40B4-BE49-F238E27FC236}">
                  <a16:creationId xmlns:a16="http://schemas.microsoft.com/office/drawing/2014/main" id="{AB0EDF64-ED60-1D28-D383-14268F0DBF94}"/>
                </a:ext>
              </a:extLst>
            </p:cNvPr>
            <p:cNvPicPr>
              <a:picLocks noChangeAspect="1"/>
            </p:cNvPicPr>
            <p:nvPr/>
          </p:nvPicPr>
          <p:blipFill>
            <a:blip r:embed="rId5"/>
            <a:stretch>
              <a:fillRect/>
            </a:stretch>
          </p:blipFill>
          <p:spPr>
            <a:xfrm>
              <a:off x="6337608" y="6122549"/>
              <a:ext cx="201044" cy="162750"/>
            </a:xfrm>
            <a:prstGeom prst="rect">
              <a:avLst/>
            </a:prstGeom>
          </p:spPr>
        </p:pic>
      </p:grpSp>
      <p:grpSp>
        <p:nvGrpSpPr>
          <p:cNvPr id="8" name="Group 7">
            <a:extLst>
              <a:ext uri="{FF2B5EF4-FFF2-40B4-BE49-F238E27FC236}">
                <a16:creationId xmlns:a16="http://schemas.microsoft.com/office/drawing/2014/main" id="{579E313C-C759-95D2-5D22-BB36A8C5C2A8}"/>
              </a:ext>
            </a:extLst>
          </p:cNvPr>
          <p:cNvGrpSpPr/>
          <p:nvPr/>
        </p:nvGrpSpPr>
        <p:grpSpPr>
          <a:xfrm>
            <a:off x="5972035" y="6172118"/>
            <a:ext cx="1646906" cy="307777"/>
            <a:chOff x="4244963" y="6038729"/>
            <a:chExt cx="1646906" cy="307777"/>
          </a:xfrm>
        </p:grpSpPr>
        <p:sp>
          <p:nvSpPr>
            <p:cNvPr id="44" name="TextBox 43">
              <a:extLst>
                <a:ext uri="{FF2B5EF4-FFF2-40B4-BE49-F238E27FC236}">
                  <a16:creationId xmlns:a16="http://schemas.microsoft.com/office/drawing/2014/main" id="{A978E95E-F701-3503-DE75-C37B38D94236}"/>
                </a:ext>
              </a:extLst>
            </p:cNvPr>
            <p:cNvSpPr txBox="1"/>
            <p:nvPr/>
          </p:nvSpPr>
          <p:spPr>
            <a:xfrm>
              <a:off x="4400025" y="6038729"/>
              <a:ext cx="1491844" cy="307777"/>
            </a:xfrm>
            <a:prstGeom prst="rect">
              <a:avLst/>
            </a:prstGeom>
            <a:noFill/>
          </p:spPr>
          <p:txBody>
            <a:bodyPr wrap="square" rtlCol="0">
              <a:spAutoFit/>
            </a:bodyPr>
            <a:lstStyle/>
            <a:p>
              <a:r>
                <a:rPr lang="en-GB" sz="1400" dirty="0">
                  <a:solidFill>
                    <a:schemeClr val="bg1"/>
                  </a:solidFill>
                  <a:latin typeface="Roboto" panose="02000000000000000000" pitchFamily="2" charset="0"/>
                  <a:ea typeface="Roboto" panose="02000000000000000000" pitchFamily="2" charset="0"/>
                  <a:cs typeface="Roboto" panose="02000000000000000000" pitchFamily="2" charset="0"/>
                </a:rPr>
                <a:t>www.ebs.ltd.uk</a:t>
              </a:r>
            </a:p>
          </p:txBody>
        </p:sp>
        <p:pic>
          <p:nvPicPr>
            <p:cNvPr id="45" name="Picture 44">
              <a:extLst>
                <a:ext uri="{FF2B5EF4-FFF2-40B4-BE49-F238E27FC236}">
                  <a16:creationId xmlns:a16="http://schemas.microsoft.com/office/drawing/2014/main" id="{7AE50567-3295-9FF5-F3B4-1E7CD1663FD8}"/>
                </a:ext>
              </a:extLst>
            </p:cNvPr>
            <p:cNvPicPr>
              <a:picLocks noChangeAspect="1"/>
            </p:cNvPicPr>
            <p:nvPr/>
          </p:nvPicPr>
          <p:blipFill>
            <a:blip r:embed="rId6"/>
            <a:stretch>
              <a:fillRect/>
            </a:stretch>
          </p:blipFill>
          <p:spPr>
            <a:xfrm>
              <a:off x="4244963" y="6101324"/>
              <a:ext cx="191470" cy="191470"/>
            </a:xfrm>
            <a:prstGeom prst="rect">
              <a:avLst/>
            </a:prstGeom>
          </p:spPr>
        </p:pic>
      </p:grpSp>
      <p:grpSp>
        <p:nvGrpSpPr>
          <p:cNvPr id="10" name="Group 9">
            <a:extLst>
              <a:ext uri="{FF2B5EF4-FFF2-40B4-BE49-F238E27FC236}">
                <a16:creationId xmlns:a16="http://schemas.microsoft.com/office/drawing/2014/main" id="{254F6489-3A76-53B1-B881-D68B397C634F}"/>
              </a:ext>
            </a:extLst>
          </p:cNvPr>
          <p:cNvGrpSpPr/>
          <p:nvPr/>
        </p:nvGrpSpPr>
        <p:grpSpPr>
          <a:xfrm>
            <a:off x="9918465" y="6170333"/>
            <a:ext cx="2059611" cy="307777"/>
            <a:chOff x="8246402" y="6050413"/>
            <a:chExt cx="2059611" cy="307777"/>
          </a:xfrm>
        </p:grpSpPr>
        <p:pic>
          <p:nvPicPr>
            <p:cNvPr id="43" name="Picture 42">
              <a:extLst>
                <a:ext uri="{FF2B5EF4-FFF2-40B4-BE49-F238E27FC236}">
                  <a16:creationId xmlns:a16="http://schemas.microsoft.com/office/drawing/2014/main" id="{091A980D-B7C2-400D-57BB-1274A2AC54A6}"/>
                </a:ext>
              </a:extLst>
            </p:cNvPr>
            <p:cNvPicPr>
              <a:picLocks noChangeAspect="1"/>
            </p:cNvPicPr>
            <p:nvPr/>
          </p:nvPicPr>
          <p:blipFill>
            <a:blip r:embed="rId7"/>
            <a:stretch>
              <a:fillRect/>
            </a:stretch>
          </p:blipFill>
          <p:spPr>
            <a:xfrm>
              <a:off x="8246402" y="6122549"/>
              <a:ext cx="162750" cy="162750"/>
            </a:xfrm>
            <a:prstGeom prst="rect">
              <a:avLst/>
            </a:prstGeom>
          </p:spPr>
        </p:pic>
        <p:sp>
          <p:nvSpPr>
            <p:cNvPr id="46" name="TextBox 45">
              <a:extLst>
                <a:ext uri="{FF2B5EF4-FFF2-40B4-BE49-F238E27FC236}">
                  <a16:creationId xmlns:a16="http://schemas.microsoft.com/office/drawing/2014/main" id="{CABF6E2F-04F3-AAEE-C7CC-8A1970DA744B}"/>
                </a:ext>
              </a:extLst>
            </p:cNvPr>
            <p:cNvSpPr txBox="1"/>
            <p:nvPr/>
          </p:nvSpPr>
          <p:spPr>
            <a:xfrm>
              <a:off x="8372593" y="6050413"/>
              <a:ext cx="1933420" cy="307777"/>
            </a:xfrm>
            <a:prstGeom prst="rect">
              <a:avLst/>
            </a:prstGeom>
            <a:noFill/>
          </p:spPr>
          <p:txBody>
            <a:bodyPr wrap="square" rtlCol="0">
              <a:spAutoFit/>
            </a:bodyPr>
            <a:lstStyle/>
            <a:p>
              <a:r>
                <a:rPr lang="en-GB" sz="1400" dirty="0">
                  <a:solidFill>
                    <a:schemeClr val="bg1"/>
                  </a:solidFill>
                  <a:latin typeface="Roboto" panose="02000000000000000000" pitchFamily="2" charset="0"/>
                  <a:ea typeface="Roboto" panose="02000000000000000000" pitchFamily="2" charset="0"/>
                  <a:cs typeface="Roboto" panose="02000000000000000000" pitchFamily="2" charset="0"/>
                </a:rPr>
                <a:t>+44 (0)1926 217700</a:t>
              </a:r>
            </a:p>
          </p:txBody>
        </p:sp>
      </p:grpSp>
      <p:cxnSp>
        <p:nvCxnSpPr>
          <p:cNvPr id="4" name="Straight Connector 3">
            <a:extLst>
              <a:ext uri="{FF2B5EF4-FFF2-40B4-BE49-F238E27FC236}">
                <a16:creationId xmlns:a16="http://schemas.microsoft.com/office/drawing/2014/main" id="{8A2D9566-AF69-6257-52E7-B3E5C4DD3ED3}"/>
              </a:ext>
            </a:extLst>
          </p:cNvPr>
          <p:cNvCxnSpPr/>
          <p:nvPr/>
        </p:nvCxnSpPr>
        <p:spPr>
          <a:xfrm>
            <a:off x="-2865" y="5786203"/>
            <a:ext cx="12194865" cy="0"/>
          </a:xfrm>
          <a:prstGeom prst="line">
            <a:avLst/>
          </a:prstGeom>
          <a:ln>
            <a:solidFill>
              <a:schemeClr val="bg1">
                <a:lumMod val="85000"/>
                <a:alpha val="29039"/>
              </a:schemeClr>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4EC8081F-E797-C77F-33B3-33D60643F274}"/>
              </a:ext>
            </a:extLst>
          </p:cNvPr>
          <p:cNvGrpSpPr/>
          <p:nvPr/>
        </p:nvGrpSpPr>
        <p:grpSpPr>
          <a:xfrm>
            <a:off x="4281625" y="1345324"/>
            <a:ext cx="3566571" cy="3290281"/>
            <a:chOff x="4520527" y="1345324"/>
            <a:chExt cx="3566571" cy="3290281"/>
          </a:xfrm>
        </p:grpSpPr>
        <p:pic>
          <p:nvPicPr>
            <p:cNvPr id="7" name="Picture 6">
              <a:extLst>
                <a:ext uri="{FF2B5EF4-FFF2-40B4-BE49-F238E27FC236}">
                  <a16:creationId xmlns:a16="http://schemas.microsoft.com/office/drawing/2014/main" id="{D564AA94-B352-B83B-739B-732129CE7170}"/>
                </a:ext>
              </a:extLst>
            </p:cNvPr>
            <p:cNvPicPr>
              <a:picLocks noChangeAspect="1"/>
            </p:cNvPicPr>
            <p:nvPr/>
          </p:nvPicPr>
          <p:blipFill>
            <a:blip r:embed="rId8"/>
            <a:stretch>
              <a:fillRect/>
            </a:stretch>
          </p:blipFill>
          <p:spPr>
            <a:xfrm>
              <a:off x="5477470" y="2986337"/>
              <a:ext cx="1649268" cy="1649268"/>
            </a:xfrm>
            <a:prstGeom prst="rect">
              <a:avLst/>
            </a:prstGeom>
          </p:spPr>
        </p:pic>
        <p:sp>
          <p:nvSpPr>
            <p:cNvPr id="26" name="TextBox 25">
              <a:extLst>
                <a:ext uri="{FF2B5EF4-FFF2-40B4-BE49-F238E27FC236}">
                  <a16:creationId xmlns:a16="http://schemas.microsoft.com/office/drawing/2014/main" id="{2BB68947-ABFB-AB98-0665-2792C0251753}"/>
                </a:ext>
              </a:extLst>
            </p:cNvPr>
            <p:cNvSpPr txBox="1"/>
            <p:nvPr/>
          </p:nvSpPr>
          <p:spPr>
            <a:xfrm>
              <a:off x="5407057" y="1530231"/>
              <a:ext cx="2680041" cy="338554"/>
            </a:xfrm>
            <a:prstGeom prst="rect">
              <a:avLst/>
            </a:prstGeom>
            <a:noFill/>
          </p:spPr>
          <p:txBody>
            <a:bodyPr wrap="square" rtlCol="0">
              <a:spAutoFit/>
            </a:bodyPr>
            <a:lstStyle/>
            <a:p>
              <a:r>
                <a:rPr lang="en-GB" sz="1600" b="1" u="sng" dirty="0">
                  <a:solidFill>
                    <a:schemeClr val="bg1"/>
                  </a:solidFill>
                  <a:uFill>
                    <a:solidFill>
                      <a:srgbClr val="FF0000"/>
                    </a:solidFill>
                  </a:uFill>
                  <a:latin typeface="Montserrat" pitchFamily="2" charset="77"/>
                </a:rPr>
                <a:t>Karolina </a:t>
              </a:r>
              <a:r>
                <a:rPr lang="en-GB" sz="1600" b="1" u="sng" dirty="0" err="1">
                  <a:solidFill>
                    <a:schemeClr val="bg1"/>
                  </a:solidFill>
                  <a:uFill>
                    <a:solidFill>
                      <a:srgbClr val="FF0000"/>
                    </a:solidFill>
                  </a:uFill>
                  <a:latin typeface="Montserrat" pitchFamily="2" charset="77"/>
                </a:rPr>
                <a:t>Staniak</a:t>
              </a:r>
              <a:endParaRPr lang="en-GB" sz="1600" b="1" u="sng" dirty="0">
                <a:solidFill>
                  <a:schemeClr val="bg1"/>
                </a:solidFill>
                <a:uFill>
                  <a:solidFill>
                    <a:srgbClr val="FF0000"/>
                  </a:solidFill>
                </a:uFill>
                <a:latin typeface="Montserrat" pitchFamily="2" charset="77"/>
              </a:endParaRPr>
            </a:p>
          </p:txBody>
        </p:sp>
        <p:grpSp>
          <p:nvGrpSpPr>
            <p:cNvPr id="14" name="Group 13">
              <a:extLst>
                <a:ext uri="{FF2B5EF4-FFF2-40B4-BE49-F238E27FC236}">
                  <a16:creationId xmlns:a16="http://schemas.microsoft.com/office/drawing/2014/main" id="{837D9D01-4518-4051-279D-945FC9A91CD9}"/>
                </a:ext>
              </a:extLst>
            </p:cNvPr>
            <p:cNvGrpSpPr/>
            <p:nvPr/>
          </p:nvGrpSpPr>
          <p:grpSpPr>
            <a:xfrm>
              <a:off x="5490257" y="2460934"/>
              <a:ext cx="2276763" cy="277000"/>
              <a:chOff x="7584770" y="2652297"/>
              <a:chExt cx="2669026" cy="324724"/>
            </a:xfrm>
          </p:grpSpPr>
          <p:sp>
            <p:nvSpPr>
              <p:cNvPr id="27" name="TextBox 26">
                <a:extLst>
                  <a:ext uri="{FF2B5EF4-FFF2-40B4-BE49-F238E27FC236}">
                    <a16:creationId xmlns:a16="http://schemas.microsoft.com/office/drawing/2014/main" id="{EEB7FAAA-7392-8A73-ACD9-589CCFD09766}"/>
                  </a:ext>
                </a:extLst>
              </p:cNvPr>
              <p:cNvSpPr txBox="1"/>
              <p:nvPr/>
            </p:nvSpPr>
            <p:spPr>
              <a:xfrm>
                <a:off x="7766667" y="2652297"/>
                <a:ext cx="2487129" cy="324724"/>
              </a:xfrm>
              <a:prstGeom prst="rect">
                <a:avLst/>
              </a:prstGeom>
              <a:noFill/>
            </p:spPr>
            <p:txBody>
              <a:bodyPr wrap="square" rtlCol="0">
                <a:spAutoFit/>
              </a:bodyPr>
              <a:lstStyle/>
              <a:p>
                <a:r>
                  <a:rPr lang="en-GB" sz="1200" dirty="0" err="1">
                    <a:solidFill>
                      <a:schemeClr val="bg1"/>
                    </a:solidFill>
                    <a:latin typeface="Roboto" panose="02000000000000000000" pitchFamily="2" charset="0"/>
                    <a:ea typeface="Roboto" panose="02000000000000000000" pitchFamily="2" charset="0"/>
                    <a:cs typeface="Roboto" panose="02000000000000000000" pitchFamily="2" charset="0"/>
                  </a:rPr>
                  <a:t>karolina.staniak@ebs.ltd.uk</a:t>
                </a:r>
                <a:endParaRPr lang="en-GB" sz="12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28" name="Picture 27">
                <a:extLst>
                  <a:ext uri="{FF2B5EF4-FFF2-40B4-BE49-F238E27FC236}">
                    <a16:creationId xmlns:a16="http://schemas.microsoft.com/office/drawing/2014/main" id="{0E3654E4-8E70-A992-FB4A-977CF1A6FA3C}"/>
                  </a:ext>
                </a:extLst>
              </p:cNvPr>
              <p:cNvPicPr>
                <a:picLocks noChangeAspect="1"/>
              </p:cNvPicPr>
              <p:nvPr/>
            </p:nvPicPr>
            <p:blipFill>
              <a:blip r:embed="rId5"/>
              <a:stretch>
                <a:fillRect/>
              </a:stretch>
            </p:blipFill>
            <p:spPr>
              <a:xfrm>
                <a:off x="7584770" y="2725726"/>
                <a:ext cx="201044" cy="162750"/>
              </a:xfrm>
              <a:prstGeom prst="rect">
                <a:avLst/>
              </a:prstGeom>
            </p:spPr>
          </p:pic>
        </p:grpSp>
        <p:grpSp>
          <p:nvGrpSpPr>
            <p:cNvPr id="13" name="Group 12">
              <a:extLst>
                <a:ext uri="{FF2B5EF4-FFF2-40B4-BE49-F238E27FC236}">
                  <a16:creationId xmlns:a16="http://schemas.microsoft.com/office/drawing/2014/main" id="{96407761-6AB7-4CA4-EFB7-0F367A3F5C35}"/>
                </a:ext>
              </a:extLst>
            </p:cNvPr>
            <p:cNvGrpSpPr/>
            <p:nvPr/>
          </p:nvGrpSpPr>
          <p:grpSpPr>
            <a:xfrm>
              <a:off x="5506590" y="2103320"/>
              <a:ext cx="2568868" cy="307777"/>
              <a:chOff x="7603917" y="2233070"/>
              <a:chExt cx="3011458" cy="360804"/>
            </a:xfrm>
          </p:grpSpPr>
          <p:sp>
            <p:nvSpPr>
              <p:cNvPr id="29" name="TextBox 28">
                <a:extLst>
                  <a:ext uri="{FF2B5EF4-FFF2-40B4-BE49-F238E27FC236}">
                    <a16:creationId xmlns:a16="http://schemas.microsoft.com/office/drawing/2014/main" id="{B82D4687-037E-77BA-35EA-A9416FB0C7A1}"/>
                  </a:ext>
                </a:extLst>
              </p:cNvPr>
              <p:cNvSpPr txBox="1"/>
              <p:nvPr/>
            </p:nvSpPr>
            <p:spPr>
              <a:xfrm>
                <a:off x="7766667" y="2233070"/>
                <a:ext cx="2848708" cy="360804"/>
              </a:xfrm>
              <a:prstGeom prst="rect">
                <a:avLst/>
              </a:prstGeom>
              <a:noFill/>
            </p:spPr>
            <p:txBody>
              <a:bodyPr wrap="square" rtlCol="0">
                <a:spAutoFit/>
              </a:bodyPr>
              <a:lstStyle/>
              <a:p>
                <a:r>
                  <a:rPr lang="en-GB" sz="1400" dirty="0">
                    <a:solidFill>
                      <a:schemeClr val="bg1"/>
                    </a:solidFill>
                    <a:latin typeface="Roboto" panose="02000000000000000000" pitchFamily="2" charset="0"/>
                    <a:ea typeface="Roboto" panose="02000000000000000000" pitchFamily="2" charset="0"/>
                    <a:cs typeface="Roboto" panose="02000000000000000000" pitchFamily="2" charset="0"/>
                  </a:rPr>
                  <a:t>+44 (0)1926 217748</a:t>
                </a:r>
              </a:p>
            </p:txBody>
          </p:sp>
          <p:pic>
            <p:nvPicPr>
              <p:cNvPr id="30" name="Picture 29">
                <a:extLst>
                  <a:ext uri="{FF2B5EF4-FFF2-40B4-BE49-F238E27FC236}">
                    <a16:creationId xmlns:a16="http://schemas.microsoft.com/office/drawing/2014/main" id="{C52C8918-7E67-2BF2-2F90-313871E97B7D}"/>
                  </a:ext>
                </a:extLst>
              </p:cNvPr>
              <p:cNvPicPr>
                <a:picLocks noChangeAspect="1"/>
              </p:cNvPicPr>
              <p:nvPr/>
            </p:nvPicPr>
            <p:blipFill>
              <a:blip r:embed="rId7"/>
              <a:stretch>
                <a:fillRect/>
              </a:stretch>
            </p:blipFill>
            <p:spPr>
              <a:xfrm>
                <a:off x="7603917" y="2327500"/>
                <a:ext cx="162750" cy="162750"/>
              </a:xfrm>
              <a:prstGeom prst="rect">
                <a:avLst/>
              </a:prstGeom>
            </p:spPr>
          </p:pic>
        </p:grpSp>
        <p:sp>
          <p:nvSpPr>
            <p:cNvPr id="32" name="TextBox 31">
              <a:extLst>
                <a:ext uri="{FF2B5EF4-FFF2-40B4-BE49-F238E27FC236}">
                  <a16:creationId xmlns:a16="http://schemas.microsoft.com/office/drawing/2014/main" id="{89FED2D1-3D40-896B-AD7B-8110F7A4C0BA}"/>
                </a:ext>
              </a:extLst>
            </p:cNvPr>
            <p:cNvSpPr txBox="1"/>
            <p:nvPr/>
          </p:nvSpPr>
          <p:spPr>
            <a:xfrm>
              <a:off x="5407057" y="1808789"/>
              <a:ext cx="2448862" cy="261610"/>
            </a:xfrm>
            <a:prstGeom prst="rect">
              <a:avLst/>
            </a:prstGeom>
            <a:noFill/>
          </p:spPr>
          <p:txBody>
            <a:bodyPr wrap="square" rtlCol="0">
              <a:spAutoFit/>
            </a:bodyPr>
            <a:lstStyle/>
            <a:p>
              <a:r>
                <a:rPr lang="en-GB" sz="1100" dirty="0">
                  <a:solidFill>
                    <a:schemeClr val="bg1"/>
                  </a:solidFill>
                  <a:latin typeface="Roboto" panose="02000000000000000000" pitchFamily="2" charset="0"/>
                  <a:ea typeface="Roboto" panose="02000000000000000000" pitchFamily="2" charset="0"/>
                  <a:cs typeface="Roboto" panose="02000000000000000000" pitchFamily="2" charset="0"/>
                </a:rPr>
                <a:t>Business Development Director</a:t>
              </a:r>
            </a:p>
          </p:txBody>
        </p:sp>
        <p:pic>
          <p:nvPicPr>
            <p:cNvPr id="62" name="Picture 4">
              <a:extLst>
                <a:ext uri="{FF2B5EF4-FFF2-40B4-BE49-F238E27FC236}">
                  <a16:creationId xmlns:a16="http://schemas.microsoft.com/office/drawing/2014/main" id="{B087277F-964C-C4B1-9678-DA9787770D21}"/>
                </a:ext>
              </a:extLst>
            </p:cNvPr>
            <p:cNvPicPr>
              <a:picLocks noChangeAspect="1" noChangeArrowheads="1"/>
            </p:cNvPicPr>
            <p:nvPr/>
          </p:nvPicPr>
          <p:blipFill>
            <a:blip r:embed="rId9"/>
            <a:srcRect/>
            <a:stretch/>
          </p:blipFill>
          <p:spPr bwMode="auto">
            <a:xfrm>
              <a:off x="4520527" y="1345324"/>
              <a:ext cx="837656" cy="837656"/>
            </a:xfrm>
            <a:prstGeom prst="ellipse">
              <a:avLst/>
            </a:prstGeom>
            <a:ln w="63500" cap="rnd">
              <a:noFill/>
            </a:ln>
            <a:effectLst/>
            <a:scene3d>
              <a:camera prst="orthographicFront"/>
              <a:lightRig rig="contrasting" dir="t">
                <a:rot lat="0" lon="0" rev="0"/>
              </a:lightRig>
            </a:scene3d>
            <a:sp3d>
              <a:bevelT w="0" h="0"/>
              <a:contourClr>
                <a:srgbClr val="333333"/>
              </a:contourClr>
            </a:sp3d>
            <a:extLst>
              <a:ext uri="{909E8E84-426E-40DD-AFC4-6F175D3DCCD1}">
                <a14:hiddenFill xmlns:a14="http://schemas.microsoft.com/office/drawing/2010/main">
                  <a:solidFill>
                    <a:srgbClr val="FFFFFF"/>
                  </a:solidFill>
                </a14:hiddenFill>
              </a:ext>
            </a:extLst>
          </p:spPr>
        </p:pic>
      </p:grpSp>
      <p:grpSp>
        <p:nvGrpSpPr>
          <p:cNvPr id="3" name="Group 2">
            <a:extLst>
              <a:ext uri="{FF2B5EF4-FFF2-40B4-BE49-F238E27FC236}">
                <a16:creationId xmlns:a16="http://schemas.microsoft.com/office/drawing/2014/main" id="{A5F38728-3DC6-7645-2E10-0654359EFC14}"/>
              </a:ext>
            </a:extLst>
          </p:cNvPr>
          <p:cNvGrpSpPr/>
          <p:nvPr/>
        </p:nvGrpSpPr>
        <p:grpSpPr>
          <a:xfrm>
            <a:off x="839103" y="1323541"/>
            <a:ext cx="3589484" cy="3290281"/>
            <a:chOff x="371800" y="1345324"/>
            <a:chExt cx="3589484" cy="3290281"/>
          </a:xfrm>
        </p:grpSpPr>
        <p:sp>
          <p:nvSpPr>
            <p:cNvPr id="16" name="TextBox 14">
              <a:extLst>
                <a:ext uri="{FF2B5EF4-FFF2-40B4-BE49-F238E27FC236}">
                  <a16:creationId xmlns:a16="http://schemas.microsoft.com/office/drawing/2014/main" id="{45B490AE-835F-FAB1-318F-0BF0CC2B516E}"/>
                </a:ext>
              </a:extLst>
            </p:cNvPr>
            <p:cNvSpPr txBox="1"/>
            <p:nvPr/>
          </p:nvSpPr>
          <p:spPr>
            <a:xfrm>
              <a:off x="1281243" y="1524986"/>
              <a:ext cx="268004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u="sng" dirty="0">
                  <a:solidFill>
                    <a:schemeClr val="bg1"/>
                  </a:solidFill>
                  <a:uFill>
                    <a:solidFill>
                      <a:srgbClr val="FF0000"/>
                    </a:solidFill>
                  </a:uFill>
                  <a:latin typeface="Montserrat" pitchFamily="2" charset="77"/>
                  <a:ea typeface="+mj-ea"/>
                  <a:cs typeface="+mj-cs"/>
                </a:rPr>
                <a:t>Joe Williams</a:t>
              </a:r>
              <a:endParaRPr lang="en-GB" sz="1600" b="1" u="sng"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grpSp>
          <p:nvGrpSpPr>
            <p:cNvPr id="17" name="Group 16">
              <a:extLst>
                <a:ext uri="{FF2B5EF4-FFF2-40B4-BE49-F238E27FC236}">
                  <a16:creationId xmlns:a16="http://schemas.microsoft.com/office/drawing/2014/main" id="{8D58766F-7EC4-3ED2-2CB4-71B60611584D}"/>
                </a:ext>
              </a:extLst>
            </p:cNvPr>
            <p:cNvGrpSpPr/>
            <p:nvPr/>
          </p:nvGrpSpPr>
          <p:grpSpPr>
            <a:xfrm>
              <a:off x="1364443" y="2455689"/>
              <a:ext cx="2276763" cy="277000"/>
              <a:chOff x="2505429" y="2646148"/>
              <a:chExt cx="2669026" cy="324724"/>
            </a:xfrm>
          </p:grpSpPr>
          <p:sp>
            <p:nvSpPr>
              <p:cNvPr id="52" name="TextBox 18">
                <a:extLst>
                  <a:ext uri="{FF2B5EF4-FFF2-40B4-BE49-F238E27FC236}">
                    <a16:creationId xmlns:a16="http://schemas.microsoft.com/office/drawing/2014/main" id="{82683F71-163A-255C-3626-857FC3A23BCC}"/>
                  </a:ext>
                </a:extLst>
              </p:cNvPr>
              <p:cNvSpPr txBox="1"/>
              <p:nvPr/>
            </p:nvSpPr>
            <p:spPr>
              <a:xfrm>
                <a:off x="2687326" y="2646148"/>
                <a:ext cx="2487129" cy="3247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err="1">
                    <a:solidFill>
                      <a:schemeClr val="bg1"/>
                    </a:solidFill>
                    <a:latin typeface="Roboto" panose="02000000000000000000" pitchFamily="2" charset="0"/>
                    <a:ea typeface="Roboto" panose="02000000000000000000" pitchFamily="2" charset="0"/>
                    <a:cs typeface="Roboto" panose="02000000000000000000" pitchFamily="2" charset="0"/>
                  </a:rPr>
                  <a:t>joe.williams@ebs.ltd.uk</a:t>
                </a:r>
                <a:endParaRPr lang="en-GB" sz="12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53" name="Picture 52">
                <a:extLst>
                  <a:ext uri="{FF2B5EF4-FFF2-40B4-BE49-F238E27FC236}">
                    <a16:creationId xmlns:a16="http://schemas.microsoft.com/office/drawing/2014/main" id="{6146AAB2-30CE-D470-5B29-98A13A921F03}"/>
                  </a:ext>
                </a:extLst>
              </p:cNvPr>
              <p:cNvPicPr>
                <a:picLocks noChangeAspect="1"/>
              </p:cNvPicPr>
              <p:nvPr/>
            </p:nvPicPr>
            <p:blipFill>
              <a:blip r:embed="rId5"/>
              <a:stretch>
                <a:fillRect/>
              </a:stretch>
            </p:blipFill>
            <p:spPr>
              <a:xfrm>
                <a:off x="2505429" y="2719577"/>
                <a:ext cx="201044" cy="162750"/>
              </a:xfrm>
              <a:prstGeom prst="rect">
                <a:avLst/>
              </a:prstGeom>
            </p:spPr>
          </p:pic>
        </p:grpSp>
        <p:grpSp>
          <p:nvGrpSpPr>
            <p:cNvPr id="20" name="Group 19">
              <a:extLst>
                <a:ext uri="{FF2B5EF4-FFF2-40B4-BE49-F238E27FC236}">
                  <a16:creationId xmlns:a16="http://schemas.microsoft.com/office/drawing/2014/main" id="{74DDA205-D1EA-2C70-B818-5CA2B778D421}"/>
                </a:ext>
              </a:extLst>
            </p:cNvPr>
            <p:cNvGrpSpPr/>
            <p:nvPr/>
          </p:nvGrpSpPr>
          <p:grpSpPr>
            <a:xfrm>
              <a:off x="1380776" y="2098076"/>
              <a:ext cx="2568868" cy="307777"/>
              <a:chOff x="2524576" y="2226921"/>
              <a:chExt cx="3011458" cy="360804"/>
            </a:xfrm>
          </p:grpSpPr>
          <p:sp>
            <p:nvSpPr>
              <p:cNvPr id="37" name="TextBox 22">
                <a:extLst>
                  <a:ext uri="{FF2B5EF4-FFF2-40B4-BE49-F238E27FC236}">
                    <a16:creationId xmlns:a16="http://schemas.microsoft.com/office/drawing/2014/main" id="{9E66A3FB-55FC-E0A2-EA5B-2E237FD36D4B}"/>
                  </a:ext>
                </a:extLst>
              </p:cNvPr>
              <p:cNvSpPr txBox="1"/>
              <p:nvPr/>
            </p:nvSpPr>
            <p:spPr>
              <a:xfrm>
                <a:off x="2687326" y="2226921"/>
                <a:ext cx="2848708" cy="36080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solidFill>
                      <a:schemeClr val="bg1"/>
                    </a:solidFill>
                    <a:latin typeface="Roboto" panose="02000000000000000000" pitchFamily="2" charset="0"/>
                    <a:ea typeface="Roboto" panose="02000000000000000000" pitchFamily="2" charset="0"/>
                    <a:cs typeface="Roboto" panose="02000000000000000000" pitchFamily="2" charset="0"/>
                  </a:rPr>
                  <a:t>+44 (0)1926 217744</a:t>
                </a:r>
              </a:p>
            </p:txBody>
          </p:sp>
          <p:pic>
            <p:nvPicPr>
              <p:cNvPr id="51" name="Picture 50">
                <a:extLst>
                  <a:ext uri="{FF2B5EF4-FFF2-40B4-BE49-F238E27FC236}">
                    <a16:creationId xmlns:a16="http://schemas.microsoft.com/office/drawing/2014/main" id="{9A7DE609-F626-E2BE-547E-E3A82307ED1A}"/>
                  </a:ext>
                </a:extLst>
              </p:cNvPr>
              <p:cNvPicPr>
                <a:picLocks noChangeAspect="1"/>
              </p:cNvPicPr>
              <p:nvPr/>
            </p:nvPicPr>
            <p:blipFill>
              <a:blip r:embed="rId7"/>
              <a:stretch>
                <a:fillRect/>
              </a:stretch>
            </p:blipFill>
            <p:spPr>
              <a:xfrm>
                <a:off x="2524576" y="2321351"/>
                <a:ext cx="162750" cy="162750"/>
              </a:xfrm>
              <a:prstGeom prst="rect">
                <a:avLst/>
              </a:prstGeom>
            </p:spPr>
          </p:pic>
        </p:grpSp>
        <p:sp>
          <p:nvSpPr>
            <p:cNvPr id="21" name="TextBox 34">
              <a:extLst>
                <a:ext uri="{FF2B5EF4-FFF2-40B4-BE49-F238E27FC236}">
                  <a16:creationId xmlns:a16="http://schemas.microsoft.com/office/drawing/2014/main" id="{DF864065-3079-048C-AA07-15AA0C6BDB3B}"/>
                </a:ext>
              </a:extLst>
            </p:cNvPr>
            <p:cNvSpPr txBox="1"/>
            <p:nvPr/>
          </p:nvSpPr>
          <p:spPr>
            <a:xfrm>
              <a:off x="1281243" y="1803545"/>
              <a:ext cx="212159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solidFill>
                    <a:schemeClr val="bg1"/>
                  </a:solidFill>
                  <a:latin typeface="Roboto" panose="02000000000000000000" pitchFamily="2" charset="0"/>
                  <a:ea typeface="Roboto" panose="02000000000000000000" pitchFamily="2" charset="0"/>
                  <a:cs typeface="Roboto" panose="02000000000000000000" pitchFamily="2" charset="0"/>
                </a:rPr>
                <a:t>Compliance Director</a:t>
              </a:r>
            </a:p>
          </p:txBody>
        </p:sp>
        <p:pic>
          <p:nvPicPr>
            <p:cNvPr id="25" name="Picture 24">
              <a:extLst>
                <a:ext uri="{FF2B5EF4-FFF2-40B4-BE49-F238E27FC236}">
                  <a16:creationId xmlns:a16="http://schemas.microsoft.com/office/drawing/2014/main" id="{203963DE-3845-6C16-2CFD-2ADC9A66853E}"/>
                </a:ext>
              </a:extLst>
            </p:cNvPr>
            <p:cNvPicPr>
              <a:picLocks noChangeAspect="1"/>
            </p:cNvPicPr>
            <p:nvPr/>
          </p:nvPicPr>
          <p:blipFill>
            <a:blip r:embed="rId10"/>
            <a:srcRect/>
            <a:stretch/>
          </p:blipFill>
          <p:spPr>
            <a:xfrm>
              <a:off x="1351656" y="2986338"/>
              <a:ext cx="1649267" cy="1649267"/>
            </a:xfrm>
            <a:prstGeom prst="rect">
              <a:avLst/>
            </a:prstGeom>
          </p:spPr>
        </p:pic>
        <p:pic>
          <p:nvPicPr>
            <p:cNvPr id="31" name="Picture 30">
              <a:extLst>
                <a:ext uri="{FF2B5EF4-FFF2-40B4-BE49-F238E27FC236}">
                  <a16:creationId xmlns:a16="http://schemas.microsoft.com/office/drawing/2014/main" id="{46104A78-8957-F3FC-048F-D5168C3E3779}"/>
                </a:ext>
              </a:extLst>
            </p:cNvPr>
            <p:cNvPicPr>
              <a:picLocks noChangeAspect="1"/>
            </p:cNvPicPr>
            <p:nvPr/>
          </p:nvPicPr>
          <p:blipFill>
            <a:blip r:embed="rId11"/>
            <a:srcRect/>
            <a:stretch/>
          </p:blipFill>
          <p:spPr>
            <a:xfrm>
              <a:off x="371800" y="1345324"/>
              <a:ext cx="853381" cy="853381"/>
            </a:xfrm>
            <a:prstGeom prst="ellipse">
              <a:avLst/>
            </a:prstGeom>
          </p:spPr>
        </p:pic>
      </p:grpSp>
      <p:grpSp>
        <p:nvGrpSpPr>
          <p:cNvPr id="54" name="Group 53">
            <a:extLst>
              <a:ext uri="{FF2B5EF4-FFF2-40B4-BE49-F238E27FC236}">
                <a16:creationId xmlns:a16="http://schemas.microsoft.com/office/drawing/2014/main" id="{AC4E21C7-6D80-7624-B807-B63CD3F0EB05}"/>
              </a:ext>
            </a:extLst>
          </p:cNvPr>
          <p:cNvGrpSpPr/>
          <p:nvPr/>
        </p:nvGrpSpPr>
        <p:grpSpPr>
          <a:xfrm>
            <a:off x="8261370" y="1429280"/>
            <a:ext cx="3566571" cy="3290283"/>
            <a:chOff x="8519894" y="1345323"/>
            <a:chExt cx="3566571" cy="3290283"/>
          </a:xfrm>
        </p:grpSpPr>
        <p:pic>
          <p:nvPicPr>
            <p:cNvPr id="55" name="Picture 54">
              <a:extLst>
                <a:ext uri="{FF2B5EF4-FFF2-40B4-BE49-F238E27FC236}">
                  <a16:creationId xmlns:a16="http://schemas.microsoft.com/office/drawing/2014/main" id="{C2DB5D67-106A-7004-BAA4-EDDD1AA4AF86}"/>
                </a:ext>
              </a:extLst>
            </p:cNvPr>
            <p:cNvPicPr>
              <a:picLocks noChangeAspect="1"/>
            </p:cNvPicPr>
            <p:nvPr/>
          </p:nvPicPr>
          <p:blipFill>
            <a:blip r:embed="rId12"/>
            <a:srcRect/>
            <a:stretch/>
          </p:blipFill>
          <p:spPr>
            <a:xfrm>
              <a:off x="9476837" y="2986338"/>
              <a:ext cx="1649268" cy="1649268"/>
            </a:xfrm>
            <a:prstGeom prst="rect">
              <a:avLst/>
            </a:prstGeom>
          </p:spPr>
        </p:pic>
        <p:sp>
          <p:nvSpPr>
            <p:cNvPr id="56" name="TextBox 52">
              <a:extLst>
                <a:ext uri="{FF2B5EF4-FFF2-40B4-BE49-F238E27FC236}">
                  <a16:creationId xmlns:a16="http://schemas.microsoft.com/office/drawing/2014/main" id="{13D17AFD-AA00-5C14-5EEB-73C2ADD69D46}"/>
                </a:ext>
              </a:extLst>
            </p:cNvPr>
            <p:cNvSpPr txBox="1"/>
            <p:nvPr/>
          </p:nvSpPr>
          <p:spPr>
            <a:xfrm>
              <a:off x="9406424" y="1530232"/>
              <a:ext cx="268004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u="sng" dirty="0">
                  <a:solidFill>
                    <a:schemeClr val="bg1"/>
                  </a:solidFill>
                  <a:uFill>
                    <a:solidFill>
                      <a:srgbClr val="FF0000"/>
                    </a:solidFill>
                  </a:uFill>
                  <a:latin typeface="Montserrat" pitchFamily="2" charset="77"/>
                </a:rPr>
                <a:t>Marcin Boron</a:t>
              </a:r>
            </a:p>
          </p:txBody>
        </p:sp>
        <p:grpSp>
          <p:nvGrpSpPr>
            <p:cNvPr id="57" name="Group 56">
              <a:extLst>
                <a:ext uri="{FF2B5EF4-FFF2-40B4-BE49-F238E27FC236}">
                  <a16:creationId xmlns:a16="http://schemas.microsoft.com/office/drawing/2014/main" id="{AD699CDC-3E21-DA25-9FF2-9C1DC9DFD6D9}"/>
                </a:ext>
              </a:extLst>
            </p:cNvPr>
            <p:cNvGrpSpPr/>
            <p:nvPr/>
          </p:nvGrpSpPr>
          <p:grpSpPr>
            <a:xfrm>
              <a:off x="9489624" y="2460935"/>
              <a:ext cx="2276763" cy="276999"/>
              <a:chOff x="7584770" y="2652297"/>
              <a:chExt cx="2669026" cy="324723"/>
            </a:xfrm>
          </p:grpSpPr>
          <p:sp>
            <p:nvSpPr>
              <p:cNvPr id="64" name="TextBox 59">
                <a:extLst>
                  <a:ext uri="{FF2B5EF4-FFF2-40B4-BE49-F238E27FC236}">
                    <a16:creationId xmlns:a16="http://schemas.microsoft.com/office/drawing/2014/main" id="{8365155F-79F9-A02A-541A-680A8930C0E2}"/>
                  </a:ext>
                </a:extLst>
              </p:cNvPr>
              <p:cNvSpPr txBox="1"/>
              <p:nvPr/>
            </p:nvSpPr>
            <p:spPr>
              <a:xfrm>
                <a:off x="7766667" y="2652297"/>
                <a:ext cx="2487129" cy="32472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err="1">
                    <a:solidFill>
                      <a:schemeClr val="bg1"/>
                    </a:solidFill>
                    <a:latin typeface="Roboto" panose="02000000000000000000" pitchFamily="2" charset="0"/>
                    <a:ea typeface="Roboto" panose="02000000000000000000" pitchFamily="2" charset="0"/>
                    <a:cs typeface="Roboto" panose="02000000000000000000" pitchFamily="2" charset="0"/>
                  </a:rPr>
                  <a:t>marcin.boron@ebs.ltd.uk</a:t>
                </a:r>
                <a:endParaRPr lang="en-GB" sz="12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65" name="Picture 64">
                <a:extLst>
                  <a:ext uri="{FF2B5EF4-FFF2-40B4-BE49-F238E27FC236}">
                    <a16:creationId xmlns:a16="http://schemas.microsoft.com/office/drawing/2014/main" id="{1C939069-882B-4A88-DB06-E128268B25B4}"/>
                  </a:ext>
                </a:extLst>
              </p:cNvPr>
              <p:cNvPicPr>
                <a:picLocks noChangeAspect="1"/>
              </p:cNvPicPr>
              <p:nvPr/>
            </p:nvPicPr>
            <p:blipFill>
              <a:blip r:embed="rId5"/>
              <a:stretch>
                <a:fillRect/>
              </a:stretch>
            </p:blipFill>
            <p:spPr>
              <a:xfrm>
                <a:off x="7584770" y="2725726"/>
                <a:ext cx="201044" cy="162750"/>
              </a:xfrm>
              <a:prstGeom prst="rect">
                <a:avLst/>
              </a:prstGeom>
            </p:spPr>
          </p:pic>
        </p:grpSp>
        <p:grpSp>
          <p:nvGrpSpPr>
            <p:cNvPr id="58" name="Group 57">
              <a:extLst>
                <a:ext uri="{FF2B5EF4-FFF2-40B4-BE49-F238E27FC236}">
                  <a16:creationId xmlns:a16="http://schemas.microsoft.com/office/drawing/2014/main" id="{D6637CE6-F1E3-66F1-19C0-6E7D408B6084}"/>
                </a:ext>
              </a:extLst>
            </p:cNvPr>
            <p:cNvGrpSpPr/>
            <p:nvPr/>
          </p:nvGrpSpPr>
          <p:grpSpPr>
            <a:xfrm>
              <a:off x="9505957" y="2103321"/>
              <a:ext cx="2568868" cy="307777"/>
              <a:chOff x="7603917" y="2233070"/>
              <a:chExt cx="3011458" cy="360804"/>
            </a:xfrm>
          </p:grpSpPr>
          <p:sp>
            <p:nvSpPr>
              <p:cNvPr id="61" name="TextBox 57">
                <a:extLst>
                  <a:ext uri="{FF2B5EF4-FFF2-40B4-BE49-F238E27FC236}">
                    <a16:creationId xmlns:a16="http://schemas.microsoft.com/office/drawing/2014/main" id="{41269DE0-5750-0009-4D6D-90AFC18655A9}"/>
                  </a:ext>
                </a:extLst>
              </p:cNvPr>
              <p:cNvSpPr txBox="1"/>
              <p:nvPr/>
            </p:nvSpPr>
            <p:spPr>
              <a:xfrm>
                <a:off x="7766667" y="2233070"/>
                <a:ext cx="2848708" cy="36080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solidFill>
                      <a:schemeClr val="bg1"/>
                    </a:solidFill>
                    <a:latin typeface="Roboto" panose="02000000000000000000" pitchFamily="2" charset="0"/>
                    <a:ea typeface="Roboto" panose="02000000000000000000" pitchFamily="2" charset="0"/>
                    <a:cs typeface="Roboto" panose="02000000000000000000" pitchFamily="2" charset="0"/>
                  </a:rPr>
                  <a:t>+48 737 974 238</a:t>
                </a:r>
              </a:p>
            </p:txBody>
          </p:sp>
          <p:pic>
            <p:nvPicPr>
              <p:cNvPr id="63" name="Picture 62">
                <a:extLst>
                  <a:ext uri="{FF2B5EF4-FFF2-40B4-BE49-F238E27FC236}">
                    <a16:creationId xmlns:a16="http://schemas.microsoft.com/office/drawing/2014/main" id="{65A99A36-985F-4922-90AD-88469C125A96}"/>
                  </a:ext>
                </a:extLst>
              </p:cNvPr>
              <p:cNvPicPr>
                <a:picLocks noChangeAspect="1"/>
              </p:cNvPicPr>
              <p:nvPr/>
            </p:nvPicPr>
            <p:blipFill>
              <a:blip r:embed="rId7"/>
              <a:stretch>
                <a:fillRect/>
              </a:stretch>
            </p:blipFill>
            <p:spPr>
              <a:xfrm>
                <a:off x="7603917" y="2327500"/>
                <a:ext cx="162750" cy="162750"/>
              </a:xfrm>
              <a:prstGeom prst="rect">
                <a:avLst/>
              </a:prstGeom>
            </p:spPr>
          </p:pic>
        </p:grpSp>
        <p:sp>
          <p:nvSpPr>
            <p:cNvPr id="59" name="TextBox 55">
              <a:extLst>
                <a:ext uri="{FF2B5EF4-FFF2-40B4-BE49-F238E27FC236}">
                  <a16:creationId xmlns:a16="http://schemas.microsoft.com/office/drawing/2014/main" id="{66FD977D-1E0A-3340-22CE-93FA53888A00}"/>
                </a:ext>
              </a:extLst>
            </p:cNvPr>
            <p:cNvSpPr txBox="1"/>
            <p:nvPr/>
          </p:nvSpPr>
          <p:spPr>
            <a:xfrm>
              <a:off x="9406424" y="1808790"/>
              <a:ext cx="212159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solidFill>
                    <a:schemeClr val="bg1"/>
                  </a:solidFill>
                  <a:latin typeface="Roboto" panose="02000000000000000000" pitchFamily="2" charset="0"/>
                  <a:ea typeface="Roboto" panose="02000000000000000000" pitchFamily="2" charset="0"/>
                  <a:cs typeface="Roboto" panose="02000000000000000000" pitchFamily="2" charset="0"/>
                </a:rPr>
                <a:t>Head of Expansion - Europe</a:t>
              </a:r>
            </a:p>
          </p:txBody>
        </p:sp>
        <p:pic>
          <p:nvPicPr>
            <p:cNvPr id="60" name="Picture 59">
              <a:extLst>
                <a:ext uri="{FF2B5EF4-FFF2-40B4-BE49-F238E27FC236}">
                  <a16:creationId xmlns:a16="http://schemas.microsoft.com/office/drawing/2014/main" id="{3F25A21C-56EE-B6F8-FED5-08DB97554350}"/>
                </a:ext>
              </a:extLst>
            </p:cNvPr>
            <p:cNvPicPr>
              <a:picLocks noChangeAspect="1"/>
            </p:cNvPicPr>
            <p:nvPr/>
          </p:nvPicPr>
          <p:blipFill>
            <a:blip r:embed="rId13"/>
            <a:stretch>
              <a:fillRect/>
            </a:stretch>
          </p:blipFill>
          <p:spPr>
            <a:xfrm>
              <a:off x="8519894" y="1345323"/>
              <a:ext cx="844180" cy="844180"/>
            </a:xfrm>
            <a:prstGeom prst="ellipse">
              <a:avLst/>
            </a:prstGeom>
          </p:spPr>
        </p:pic>
      </p:grpSp>
    </p:spTree>
    <p:extLst>
      <p:ext uri="{BB962C8B-B14F-4D97-AF65-F5344CB8AC3E}">
        <p14:creationId xmlns:p14="http://schemas.microsoft.com/office/powerpoint/2010/main" val="1763575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70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11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12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13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14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15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ADFBBD76-D1CB-3147-AAD8-A77B7A745147}"/>
              </a:ext>
            </a:extLst>
          </p:cNvPr>
          <p:cNvSpPr>
            <a:spLocks noGrp="1"/>
          </p:cNvSpPr>
          <p:nvPr>
            <p:ph type="title"/>
          </p:nvPr>
        </p:nvSpPr>
        <p:spPr/>
        <p:txBody>
          <a:bodyPr/>
          <a:lstStyle/>
          <a:p>
            <a:r>
              <a:rPr lang="en-GB" dirty="0">
                <a:solidFill>
                  <a:schemeClr val="bg1"/>
                </a:solidFill>
                <a:uFill>
                  <a:solidFill>
                    <a:srgbClr val="FF0000"/>
                  </a:solidFill>
                </a:uFill>
              </a:rPr>
              <a:t>European Business Solutions</a:t>
            </a:r>
          </a:p>
        </p:txBody>
      </p:sp>
      <p:sp>
        <p:nvSpPr>
          <p:cNvPr id="56" name="TextBox 55">
            <a:extLst>
              <a:ext uri="{FF2B5EF4-FFF2-40B4-BE49-F238E27FC236}">
                <a16:creationId xmlns:a16="http://schemas.microsoft.com/office/drawing/2014/main" id="{50FA961D-8188-A884-B1BA-809555B7BC22}"/>
              </a:ext>
            </a:extLst>
          </p:cNvPr>
          <p:cNvSpPr txBox="1"/>
          <p:nvPr/>
        </p:nvSpPr>
        <p:spPr>
          <a:xfrm>
            <a:off x="4714639" y="3863161"/>
            <a:ext cx="267708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Over 30 years’ experience, helping foreign-owned companies establish and grow in the UK market. </a:t>
            </a:r>
          </a:p>
        </p:txBody>
      </p:sp>
      <p:sp>
        <p:nvSpPr>
          <p:cNvPr id="58" name="TextBox 57">
            <a:extLst>
              <a:ext uri="{FF2B5EF4-FFF2-40B4-BE49-F238E27FC236}">
                <a16:creationId xmlns:a16="http://schemas.microsoft.com/office/drawing/2014/main" id="{0F353AAA-D869-2D78-A7AC-269AE7E2F2C6}"/>
              </a:ext>
            </a:extLst>
          </p:cNvPr>
          <p:cNvSpPr txBox="1"/>
          <p:nvPr/>
        </p:nvSpPr>
        <p:spPr>
          <a:xfrm>
            <a:off x="8222382" y="3863161"/>
            <a:ext cx="26670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Licenced accountancy practice, member of The UK Investment Support Directory.</a:t>
            </a:r>
          </a:p>
        </p:txBody>
      </p:sp>
      <p:sp>
        <p:nvSpPr>
          <p:cNvPr id="59" name="TextBox 58">
            <a:extLst>
              <a:ext uri="{FF2B5EF4-FFF2-40B4-BE49-F238E27FC236}">
                <a16:creationId xmlns:a16="http://schemas.microsoft.com/office/drawing/2014/main" id="{9FFB6ECE-8F21-E039-EB02-558AF791CA62}"/>
              </a:ext>
            </a:extLst>
          </p:cNvPr>
          <p:cNvSpPr txBox="1"/>
          <p:nvPr/>
        </p:nvSpPr>
        <p:spPr>
          <a:xfrm>
            <a:off x="719528" y="3863161"/>
            <a:ext cx="362192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Company formation, finance office, trading address, bank accounts, compliance services, insurance, car leasing and more.</a:t>
            </a:r>
          </a:p>
        </p:txBody>
      </p:sp>
      <p:pic>
        <p:nvPicPr>
          <p:cNvPr id="60" name="Picture 59">
            <a:extLst>
              <a:ext uri="{FF2B5EF4-FFF2-40B4-BE49-F238E27FC236}">
                <a16:creationId xmlns:a16="http://schemas.microsoft.com/office/drawing/2014/main" id="{3715C328-BE62-5870-823F-D27BF75ED3BC}"/>
              </a:ext>
            </a:extLst>
          </p:cNvPr>
          <p:cNvPicPr>
            <a:picLocks noChangeAspect="1"/>
          </p:cNvPicPr>
          <p:nvPr/>
        </p:nvPicPr>
        <p:blipFill>
          <a:blip r:embed="rId2"/>
          <a:stretch>
            <a:fillRect/>
          </a:stretch>
        </p:blipFill>
        <p:spPr>
          <a:xfrm>
            <a:off x="8222382" y="1906371"/>
            <a:ext cx="2667000" cy="1778000"/>
          </a:xfrm>
          <a:prstGeom prst="rect">
            <a:avLst/>
          </a:prstGeom>
        </p:spPr>
      </p:pic>
      <p:pic>
        <p:nvPicPr>
          <p:cNvPr id="17" name="Picture 16">
            <a:extLst>
              <a:ext uri="{FF2B5EF4-FFF2-40B4-BE49-F238E27FC236}">
                <a16:creationId xmlns:a16="http://schemas.microsoft.com/office/drawing/2014/main" id="{5F0844B8-EC5B-371F-CB87-3A89643A0187}"/>
              </a:ext>
            </a:extLst>
          </p:cNvPr>
          <p:cNvPicPr>
            <a:picLocks noChangeAspect="1"/>
          </p:cNvPicPr>
          <p:nvPr/>
        </p:nvPicPr>
        <p:blipFill>
          <a:blip r:embed="rId3"/>
          <a:stretch>
            <a:fillRect/>
          </a:stretch>
        </p:blipFill>
        <p:spPr>
          <a:xfrm>
            <a:off x="5214442" y="1771461"/>
            <a:ext cx="1677474" cy="1912910"/>
          </a:xfrm>
          <a:prstGeom prst="rect">
            <a:avLst/>
          </a:prstGeom>
        </p:spPr>
      </p:pic>
      <p:pic>
        <p:nvPicPr>
          <p:cNvPr id="18" name="Picture 17">
            <a:extLst>
              <a:ext uri="{FF2B5EF4-FFF2-40B4-BE49-F238E27FC236}">
                <a16:creationId xmlns:a16="http://schemas.microsoft.com/office/drawing/2014/main" id="{2ADD474E-57BA-5247-7D48-DAE89D314584}"/>
              </a:ext>
            </a:extLst>
          </p:cNvPr>
          <p:cNvPicPr>
            <a:picLocks noChangeAspect="1"/>
          </p:cNvPicPr>
          <p:nvPr/>
        </p:nvPicPr>
        <p:blipFill>
          <a:blip r:embed="rId4"/>
          <a:stretch>
            <a:fillRect/>
          </a:stretch>
        </p:blipFill>
        <p:spPr>
          <a:xfrm>
            <a:off x="1511919" y="2038368"/>
            <a:ext cx="1900918" cy="1514006"/>
          </a:xfrm>
          <a:prstGeom prst="rect">
            <a:avLst/>
          </a:prstGeom>
        </p:spPr>
      </p:pic>
    </p:spTree>
    <p:extLst>
      <p:ext uri="{BB962C8B-B14F-4D97-AF65-F5344CB8AC3E}">
        <p14:creationId xmlns:p14="http://schemas.microsoft.com/office/powerpoint/2010/main" val="336615304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par>
                          <p:cTn id="8" fill="hold">
                            <p:stCondLst>
                              <p:cond delay="6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9"/>
                                        </p:tgtEl>
                                        <p:attrNameLst>
                                          <p:attrName>style.visibility</p:attrName>
                                        </p:attrNameLst>
                                      </p:cBhvr>
                                      <p:to>
                                        <p:strVal val="visible"/>
                                      </p:to>
                                    </p:set>
                                    <p:animEffect transition="in" filter="fade">
                                      <p:cBhvr>
                                        <p:cTn id="14" dur="1000"/>
                                        <p:tgtEl>
                                          <p:spTgt spid="59"/>
                                        </p:tgtEl>
                                      </p:cBhvr>
                                    </p:animEffect>
                                  </p:childTnLst>
                                </p:cTn>
                              </p:par>
                              <p:par>
                                <p:cTn id="15" presetID="10" presetClass="entr" presetSubtype="0" fill="hold" nodeType="withEffect">
                                  <p:stCondLst>
                                    <p:cond delay="5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childTnLst>
                                </p:cTn>
                              </p:par>
                              <p:par>
                                <p:cTn id="21" presetID="10" presetClass="entr" presetSubtype="0" fill="hold" nodeType="withEffect">
                                  <p:stCondLst>
                                    <p:cond delay="100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1000"/>
                                        <p:tgtEl>
                                          <p:spTgt spid="60"/>
                                        </p:tgtEl>
                                      </p:cBhvr>
                                    </p:animEffect>
                                  </p:childTnLst>
                                </p:cTn>
                              </p:par>
                              <p:par>
                                <p:cTn id="24" presetID="10" presetClass="entr" presetSubtype="0" fill="hold" grpId="0" nodeType="withEffect">
                                  <p:stCondLst>
                                    <p:cond delay="1000"/>
                                  </p:stCondLst>
                                  <p:childTnLst>
                                    <p:set>
                                      <p:cBhvr>
                                        <p:cTn id="25" dur="1" fill="hold">
                                          <p:stCondLst>
                                            <p:cond delay="0"/>
                                          </p:stCondLst>
                                        </p:cTn>
                                        <p:tgtEl>
                                          <p:spTgt spid="58"/>
                                        </p:tgtEl>
                                        <p:attrNameLst>
                                          <p:attrName>style.visibility</p:attrName>
                                        </p:attrNameLst>
                                      </p:cBhvr>
                                      <p:to>
                                        <p:strVal val="visible"/>
                                      </p:to>
                                    </p:set>
                                    <p:animEffect transition="in" filter="fade">
                                      <p:cBhvr>
                                        <p:cTn id="26"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56" grpId="0"/>
      <p:bldP spid="58" grpId="0"/>
      <p:bldP spid="5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ADFBBD76-D1CB-3147-AAD8-A77B7A745147}"/>
              </a:ext>
            </a:extLst>
          </p:cNvPr>
          <p:cNvSpPr>
            <a:spLocks noGrp="1"/>
          </p:cNvSpPr>
          <p:nvPr>
            <p:ph type="title"/>
          </p:nvPr>
        </p:nvSpPr>
        <p:spPr/>
        <p:txBody>
          <a:bodyPr/>
          <a:lstStyle/>
          <a:p>
            <a:r>
              <a:rPr lang="en-GB" dirty="0">
                <a:solidFill>
                  <a:schemeClr val="bg1"/>
                </a:solidFill>
                <a:uFill>
                  <a:solidFill>
                    <a:srgbClr val="FF0000"/>
                  </a:solidFill>
                </a:uFill>
              </a:rPr>
              <a:t>Establishing a Company in the UK</a:t>
            </a:r>
          </a:p>
        </p:txBody>
      </p:sp>
      <p:sp>
        <p:nvSpPr>
          <p:cNvPr id="44" name="TextBox 43">
            <a:extLst>
              <a:ext uri="{FF2B5EF4-FFF2-40B4-BE49-F238E27FC236}">
                <a16:creationId xmlns:a16="http://schemas.microsoft.com/office/drawing/2014/main" id="{888A1707-D101-E2AF-A482-DCF4EE28B43E}"/>
              </a:ext>
            </a:extLst>
          </p:cNvPr>
          <p:cNvSpPr txBox="1"/>
          <p:nvPr/>
        </p:nvSpPr>
        <p:spPr>
          <a:xfrm>
            <a:off x="1101777" y="3278387"/>
            <a:ext cx="317791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Roboto" panose="02000000000000000000" pitchFamily="2" charset="0"/>
              </a:rPr>
              <a:t>A company name</a:t>
            </a:r>
          </a:p>
        </p:txBody>
      </p:sp>
      <p:grpSp>
        <p:nvGrpSpPr>
          <p:cNvPr id="35" name="Group 34">
            <a:extLst>
              <a:ext uri="{FF2B5EF4-FFF2-40B4-BE49-F238E27FC236}">
                <a16:creationId xmlns:a16="http://schemas.microsoft.com/office/drawing/2014/main" id="{DCF839D6-1281-C51F-D8FB-9B21BC734BE1}"/>
              </a:ext>
            </a:extLst>
          </p:cNvPr>
          <p:cNvGrpSpPr/>
          <p:nvPr/>
        </p:nvGrpSpPr>
        <p:grpSpPr>
          <a:xfrm>
            <a:off x="1852655" y="1757826"/>
            <a:ext cx="1529172" cy="1529172"/>
            <a:chOff x="1852655" y="1757826"/>
            <a:chExt cx="1529172" cy="1529172"/>
          </a:xfrm>
        </p:grpSpPr>
        <p:sp>
          <p:nvSpPr>
            <p:cNvPr id="70" name="Oval 69">
              <a:extLst>
                <a:ext uri="{FF2B5EF4-FFF2-40B4-BE49-F238E27FC236}">
                  <a16:creationId xmlns:a16="http://schemas.microsoft.com/office/drawing/2014/main" id="{6F3A60E4-181D-5377-9B63-3DDE414D8B77}"/>
                </a:ext>
              </a:extLst>
            </p:cNvPr>
            <p:cNvSpPr/>
            <p:nvPr/>
          </p:nvSpPr>
          <p:spPr>
            <a:xfrm>
              <a:off x="1852655" y="1757826"/>
              <a:ext cx="1529172" cy="15291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D333B959-D709-F642-73A2-93E54ED105CC}"/>
                </a:ext>
              </a:extLst>
            </p:cNvPr>
            <p:cNvPicPr>
              <a:picLocks noChangeAspect="1"/>
            </p:cNvPicPr>
            <p:nvPr/>
          </p:nvPicPr>
          <p:blipFill>
            <a:blip r:embed="rId2"/>
            <a:stretch>
              <a:fillRect/>
            </a:stretch>
          </p:blipFill>
          <p:spPr>
            <a:xfrm>
              <a:off x="2141893" y="2067739"/>
              <a:ext cx="927100" cy="927100"/>
            </a:xfrm>
            <a:prstGeom prst="rect">
              <a:avLst/>
            </a:prstGeom>
          </p:spPr>
        </p:pic>
      </p:grpSp>
      <p:grpSp>
        <p:nvGrpSpPr>
          <p:cNvPr id="39" name="Group 38">
            <a:extLst>
              <a:ext uri="{FF2B5EF4-FFF2-40B4-BE49-F238E27FC236}">
                <a16:creationId xmlns:a16="http://schemas.microsoft.com/office/drawing/2014/main" id="{D29103B7-08AF-85CD-F05A-D56077F377F7}"/>
              </a:ext>
            </a:extLst>
          </p:cNvPr>
          <p:cNvGrpSpPr/>
          <p:nvPr/>
        </p:nvGrpSpPr>
        <p:grpSpPr>
          <a:xfrm>
            <a:off x="5126797" y="1757826"/>
            <a:ext cx="1529172" cy="1529172"/>
            <a:chOff x="5126797" y="1757826"/>
            <a:chExt cx="1529172" cy="1529172"/>
          </a:xfrm>
        </p:grpSpPr>
        <p:sp>
          <p:nvSpPr>
            <p:cNvPr id="71" name="Oval 70">
              <a:extLst>
                <a:ext uri="{FF2B5EF4-FFF2-40B4-BE49-F238E27FC236}">
                  <a16:creationId xmlns:a16="http://schemas.microsoft.com/office/drawing/2014/main" id="{770BAC1F-2355-C71E-9B10-09B531081839}"/>
                </a:ext>
              </a:extLst>
            </p:cNvPr>
            <p:cNvSpPr/>
            <p:nvPr/>
          </p:nvSpPr>
          <p:spPr>
            <a:xfrm>
              <a:off x="5126797" y="1757826"/>
              <a:ext cx="1529172" cy="15291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5810FBDA-5A3B-37BC-38C9-B60299048D67}"/>
                </a:ext>
              </a:extLst>
            </p:cNvPr>
            <p:cNvPicPr>
              <a:picLocks noChangeAspect="1"/>
            </p:cNvPicPr>
            <p:nvPr/>
          </p:nvPicPr>
          <p:blipFill>
            <a:blip r:embed="rId3"/>
            <a:stretch>
              <a:fillRect/>
            </a:stretch>
          </p:blipFill>
          <p:spPr>
            <a:xfrm>
              <a:off x="5293947" y="2182761"/>
              <a:ext cx="1214362" cy="658956"/>
            </a:xfrm>
            <a:prstGeom prst="rect">
              <a:avLst/>
            </a:prstGeom>
          </p:spPr>
        </p:pic>
      </p:grpSp>
      <p:grpSp>
        <p:nvGrpSpPr>
          <p:cNvPr id="43" name="Group 42">
            <a:extLst>
              <a:ext uri="{FF2B5EF4-FFF2-40B4-BE49-F238E27FC236}">
                <a16:creationId xmlns:a16="http://schemas.microsoft.com/office/drawing/2014/main" id="{9852D59E-E5F9-4BDC-4265-92416262BA64}"/>
              </a:ext>
            </a:extLst>
          </p:cNvPr>
          <p:cNvGrpSpPr/>
          <p:nvPr/>
        </p:nvGrpSpPr>
        <p:grpSpPr>
          <a:xfrm>
            <a:off x="8440269" y="1757826"/>
            <a:ext cx="1529172" cy="1529172"/>
            <a:chOff x="8440269" y="1757826"/>
            <a:chExt cx="1529172" cy="1529172"/>
          </a:xfrm>
        </p:grpSpPr>
        <p:sp>
          <p:nvSpPr>
            <p:cNvPr id="72" name="Oval 71">
              <a:extLst>
                <a:ext uri="{FF2B5EF4-FFF2-40B4-BE49-F238E27FC236}">
                  <a16:creationId xmlns:a16="http://schemas.microsoft.com/office/drawing/2014/main" id="{320F5AB9-1383-DBEC-AEC6-B0513F3EDE51}"/>
                </a:ext>
              </a:extLst>
            </p:cNvPr>
            <p:cNvSpPr/>
            <p:nvPr/>
          </p:nvSpPr>
          <p:spPr>
            <a:xfrm>
              <a:off x="8440269" y="1757826"/>
              <a:ext cx="1529172" cy="15291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BBE088CF-AEFA-F548-2681-275004EE94CD}"/>
                </a:ext>
              </a:extLst>
            </p:cNvPr>
            <p:cNvPicPr>
              <a:picLocks noChangeAspect="1"/>
            </p:cNvPicPr>
            <p:nvPr/>
          </p:nvPicPr>
          <p:blipFill>
            <a:blip r:embed="rId4"/>
            <a:stretch>
              <a:fillRect/>
            </a:stretch>
          </p:blipFill>
          <p:spPr>
            <a:xfrm>
              <a:off x="8838159" y="2105839"/>
              <a:ext cx="736600" cy="889000"/>
            </a:xfrm>
            <a:prstGeom prst="rect">
              <a:avLst/>
            </a:prstGeom>
          </p:spPr>
        </p:pic>
      </p:grpSp>
      <p:sp>
        <p:nvSpPr>
          <p:cNvPr id="56" name="TextBox 55">
            <a:extLst>
              <a:ext uri="{FF2B5EF4-FFF2-40B4-BE49-F238E27FC236}">
                <a16:creationId xmlns:a16="http://schemas.microsoft.com/office/drawing/2014/main" id="{082A79B9-9451-2FE9-BCCB-77C85302EF24}"/>
              </a:ext>
            </a:extLst>
          </p:cNvPr>
          <p:cNvSpPr txBox="1"/>
          <p:nvPr/>
        </p:nvSpPr>
        <p:spPr>
          <a:xfrm>
            <a:off x="3592653" y="1170095"/>
            <a:ext cx="466307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Roboto" panose="02000000000000000000" pitchFamily="2" charset="0"/>
              </a:rPr>
              <a:t>Each UK Limited company needs…</a:t>
            </a:r>
          </a:p>
        </p:txBody>
      </p:sp>
      <p:sp>
        <p:nvSpPr>
          <p:cNvPr id="58" name="TextBox 57">
            <a:extLst>
              <a:ext uri="{FF2B5EF4-FFF2-40B4-BE49-F238E27FC236}">
                <a16:creationId xmlns:a16="http://schemas.microsoft.com/office/drawing/2014/main" id="{78FC9D3F-6E60-DA5C-009D-EB8133DFBF5B}"/>
              </a:ext>
            </a:extLst>
          </p:cNvPr>
          <p:cNvSpPr txBox="1"/>
          <p:nvPr/>
        </p:nvSpPr>
        <p:spPr>
          <a:xfrm>
            <a:off x="4317167" y="3278387"/>
            <a:ext cx="317791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Roboto" panose="02000000000000000000" pitchFamily="2" charset="0"/>
              </a:rPr>
              <a:t>1 Shareholder</a:t>
            </a:r>
          </a:p>
        </p:txBody>
      </p:sp>
      <p:sp>
        <p:nvSpPr>
          <p:cNvPr id="59" name="TextBox 58">
            <a:extLst>
              <a:ext uri="{FF2B5EF4-FFF2-40B4-BE49-F238E27FC236}">
                <a16:creationId xmlns:a16="http://schemas.microsoft.com/office/drawing/2014/main" id="{D3C52639-0DF8-EA2E-E2B3-8AEF8C450F9B}"/>
              </a:ext>
            </a:extLst>
          </p:cNvPr>
          <p:cNvSpPr txBox="1"/>
          <p:nvPr/>
        </p:nvSpPr>
        <p:spPr>
          <a:xfrm>
            <a:off x="7659974" y="3278387"/>
            <a:ext cx="317791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Roboto" panose="02000000000000000000" pitchFamily="2" charset="0"/>
              </a:rPr>
              <a:t>1 Director</a:t>
            </a:r>
          </a:p>
        </p:txBody>
      </p:sp>
      <p:sp>
        <p:nvSpPr>
          <p:cNvPr id="60" name="TextBox 59">
            <a:extLst>
              <a:ext uri="{FF2B5EF4-FFF2-40B4-BE49-F238E27FC236}">
                <a16:creationId xmlns:a16="http://schemas.microsoft.com/office/drawing/2014/main" id="{B0207396-42ED-862B-DB8A-2788D9C60314}"/>
              </a:ext>
            </a:extLst>
          </p:cNvPr>
          <p:cNvSpPr txBox="1"/>
          <p:nvPr/>
        </p:nvSpPr>
        <p:spPr>
          <a:xfrm>
            <a:off x="4317167" y="4184893"/>
            <a:ext cx="317791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Shareholders can be a person or another company</a:t>
            </a:r>
          </a:p>
        </p:txBody>
      </p:sp>
      <p:sp>
        <p:nvSpPr>
          <p:cNvPr id="61" name="TextBox 60">
            <a:extLst>
              <a:ext uri="{FF2B5EF4-FFF2-40B4-BE49-F238E27FC236}">
                <a16:creationId xmlns:a16="http://schemas.microsoft.com/office/drawing/2014/main" id="{E7042204-6C60-89D4-8D62-FBFF421D7184}"/>
              </a:ext>
            </a:extLst>
          </p:cNvPr>
          <p:cNvSpPr txBox="1"/>
          <p:nvPr/>
        </p:nvSpPr>
        <p:spPr>
          <a:xfrm>
            <a:off x="7659974" y="4184893"/>
            <a:ext cx="317791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Directors can be of any nationality and can live in any country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p:txBody>
      </p:sp>
      <p:cxnSp>
        <p:nvCxnSpPr>
          <p:cNvPr id="63" name="Straight Arrow Connector 62">
            <a:extLst>
              <a:ext uri="{FF2B5EF4-FFF2-40B4-BE49-F238E27FC236}">
                <a16:creationId xmlns:a16="http://schemas.microsoft.com/office/drawing/2014/main" id="{B62B8BE1-CD6A-D950-D1AE-EF1786D5227D}"/>
              </a:ext>
            </a:extLst>
          </p:cNvPr>
          <p:cNvCxnSpPr/>
          <p:nvPr/>
        </p:nvCxnSpPr>
        <p:spPr>
          <a:xfrm>
            <a:off x="5913620" y="3732550"/>
            <a:ext cx="0" cy="337279"/>
          </a:xfrm>
          <a:prstGeom prst="straightConnector1">
            <a:avLst/>
          </a:prstGeom>
          <a:ln>
            <a:solidFill>
              <a:srgbClr val="E30713"/>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907122E4-CA44-F027-753A-8B1A34C1247C}"/>
              </a:ext>
            </a:extLst>
          </p:cNvPr>
          <p:cNvCxnSpPr/>
          <p:nvPr/>
        </p:nvCxnSpPr>
        <p:spPr>
          <a:xfrm>
            <a:off x="9233941" y="3732550"/>
            <a:ext cx="0" cy="337279"/>
          </a:xfrm>
          <a:prstGeom prst="straightConnector1">
            <a:avLst/>
          </a:prstGeom>
          <a:ln>
            <a:solidFill>
              <a:srgbClr val="E30713"/>
            </a:solidFill>
            <a:tailEnd type="triangle"/>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9EA96F60-7599-F887-E8DA-B72ED861BB90}"/>
              </a:ext>
            </a:extLst>
          </p:cNvPr>
          <p:cNvGrpSpPr/>
          <p:nvPr/>
        </p:nvGrpSpPr>
        <p:grpSpPr>
          <a:xfrm>
            <a:off x="3312826" y="5044189"/>
            <a:ext cx="8364512" cy="907941"/>
            <a:chOff x="3312826" y="5044189"/>
            <a:chExt cx="8364512" cy="907941"/>
          </a:xfrm>
        </p:grpSpPr>
        <p:sp>
          <p:nvSpPr>
            <p:cNvPr id="65" name="TextBox 64">
              <a:extLst>
                <a:ext uri="{FF2B5EF4-FFF2-40B4-BE49-F238E27FC236}">
                  <a16:creationId xmlns:a16="http://schemas.microsoft.com/office/drawing/2014/main" id="{93F20F3A-C412-BBF1-C0E0-85237B16AE04}"/>
                </a:ext>
              </a:extLst>
            </p:cNvPr>
            <p:cNvSpPr txBox="1"/>
            <p:nvPr/>
          </p:nvSpPr>
          <p:spPr>
            <a:xfrm>
              <a:off x="3312826" y="5613576"/>
              <a:ext cx="836451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Identify the Directors and any person ultimately controlling 25% or more</a:t>
              </a:r>
            </a:p>
          </p:txBody>
        </p:sp>
        <p:cxnSp>
          <p:nvCxnSpPr>
            <p:cNvPr id="67" name="Straight Arrow Connector 66">
              <a:extLst>
                <a:ext uri="{FF2B5EF4-FFF2-40B4-BE49-F238E27FC236}">
                  <a16:creationId xmlns:a16="http://schemas.microsoft.com/office/drawing/2014/main" id="{1F020730-97A0-283B-8E12-6B3E45B44103}"/>
                </a:ext>
              </a:extLst>
            </p:cNvPr>
            <p:cNvCxnSpPr/>
            <p:nvPr/>
          </p:nvCxnSpPr>
          <p:spPr>
            <a:xfrm>
              <a:off x="5913620" y="5044189"/>
              <a:ext cx="0" cy="337279"/>
            </a:xfrm>
            <a:prstGeom prst="straightConnector1">
              <a:avLst/>
            </a:prstGeom>
            <a:ln>
              <a:solidFill>
                <a:srgbClr val="E30713"/>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A1127F8A-FF4A-DF53-B793-69E4AC01D48D}"/>
                </a:ext>
              </a:extLst>
            </p:cNvPr>
            <p:cNvCxnSpPr>
              <a:cxnSpLocks/>
            </p:cNvCxnSpPr>
            <p:nvPr/>
          </p:nvCxnSpPr>
          <p:spPr>
            <a:xfrm>
              <a:off x="9233941" y="5044189"/>
              <a:ext cx="0" cy="399608"/>
            </a:xfrm>
            <a:prstGeom prst="straightConnector1">
              <a:avLst/>
            </a:prstGeom>
            <a:ln>
              <a:solidFill>
                <a:srgbClr val="E30713"/>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0163181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500"/>
                                        <p:tgtEl>
                                          <p:spTgt spid="56"/>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childTnLst>
                          </p:cTn>
                        </p:par>
                        <p:par>
                          <p:cTn id="19" fill="hold">
                            <p:stCondLst>
                              <p:cond delay="1750"/>
                            </p:stCondLst>
                            <p:childTnLst>
                              <p:par>
                                <p:cTn id="20" presetID="10"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fade">
                                      <p:cBhvr>
                                        <p:cTn id="25" dur="500"/>
                                        <p:tgtEl>
                                          <p:spTgt spid="58"/>
                                        </p:tgtEl>
                                      </p:cBhvr>
                                    </p:animEffect>
                                  </p:childTnLst>
                                </p:cTn>
                              </p:par>
                            </p:childTnLst>
                          </p:cTn>
                        </p:par>
                        <p:par>
                          <p:cTn id="26" fill="hold">
                            <p:stCondLst>
                              <p:cond delay="2250"/>
                            </p:stCondLst>
                            <p:childTnLst>
                              <p:par>
                                <p:cTn id="27" presetID="12" presetClass="entr" presetSubtype="1" fill="hold" nodeType="after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p:tgtEl>
                                          <p:spTgt spid="63"/>
                                        </p:tgtEl>
                                        <p:attrNameLst>
                                          <p:attrName>ppt_y</p:attrName>
                                        </p:attrNameLst>
                                      </p:cBhvr>
                                      <p:tavLst>
                                        <p:tav tm="0">
                                          <p:val>
                                            <p:strVal val="#ppt_y-#ppt_h*1.125000"/>
                                          </p:val>
                                        </p:tav>
                                        <p:tav tm="100000">
                                          <p:val>
                                            <p:strVal val="#ppt_y"/>
                                          </p:val>
                                        </p:tav>
                                      </p:tavLst>
                                    </p:anim>
                                    <p:animEffect transition="in" filter="wipe(down)">
                                      <p:cBhvr>
                                        <p:cTn id="30" dur="500"/>
                                        <p:tgtEl>
                                          <p:spTgt spid="63"/>
                                        </p:tgtEl>
                                      </p:cBhvr>
                                    </p:animEffect>
                                  </p:childTnLst>
                                </p:cTn>
                              </p:par>
                            </p:childTnLst>
                          </p:cTn>
                        </p:par>
                        <p:par>
                          <p:cTn id="31" fill="hold">
                            <p:stCondLst>
                              <p:cond delay="2750"/>
                            </p:stCondLst>
                            <p:childTnLst>
                              <p:par>
                                <p:cTn id="32" presetID="10" presetClass="entr" presetSubtype="0" fill="hold" grpId="0"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fade">
                                      <p:cBhvr>
                                        <p:cTn id="34" dur="500"/>
                                        <p:tgtEl>
                                          <p:spTgt spid="60"/>
                                        </p:tgtEl>
                                      </p:cBhvr>
                                    </p:animEffect>
                                  </p:childTnLst>
                                </p:cTn>
                              </p:par>
                            </p:childTnLst>
                          </p:cTn>
                        </p:par>
                        <p:par>
                          <p:cTn id="35" fill="hold">
                            <p:stCondLst>
                              <p:cond delay="3250"/>
                            </p:stCondLst>
                            <p:childTnLst>
                              <p:par>
                                <p:cTn id="36" presetID="10" presetClass="entr" presetSubtype="0"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500"/>
                                        <p:tgtEl>
                                          <p:spTgt spid="4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500"/>
                                        <p:tgtEl>
                                          <p:spTgt spid="59"/>
                                        </p:tgtEl>
                                      </p:cBhvr>
                                    </p:animEffect>
                                  </p:childTnLst>
                                </p:cTn>
                              </p:par>
                            </p:childTnLst>
                          </p:cTn>
                        </p:par>
                        <p:par>
                          <p:cTn id="42" fill="hold">
                            <p:stCondLst>
                              <p:cond delay="3750"/>
                            </p:stCondLst>
                            <p:childTnLst>
                              <p:par>
                                <p:cTn id="43" presetID="12" presetClass="entr" presetSubtype="1" fill="hold"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additive="base">
                                        <p:cTn id="45" dur="500"/>
                                        <p:tgtEl>
                                          <p:spTgt spid="64"/>
                                        </p:tgtEl>
                                        <p:attrNameLst>
                                          <p:attrName>ppt_y</p:attrName>
                                        </p:attrNameLst>
                                      </p:cBhvr>
                                      <p:tavLst>
                                        <p:tav tm="0">
                                          <p:val>
                                            <p:strVal val="#ppt_y-#ppt_h*1.125000"/>
                                          </p:val>
                                        </p:tav>
                                        <p:tav tm="100000">
                                          <p:val>
                                            <p:strVal val="#ppt_y"/>
                                          </p:val>
                                        </p:tav>
                                      </p:tavLst>
                                    </p:anim>
                                    <p:animEffect transition="in" filter="wipe(down)">
                                      <p:cBhvr>
                                        <p:cTn id="46" dur="500"/>
                                        <p:tgtEl>
                                          <p:spTgt spid="64"/>
                                        </p:tgtEl>
                                      </p:cBhvr>
                                    </p:animEffect>
                                  </p:childTnLst>
                                </p:cTn>
                              </p:par>
                            </p:childTnLst>
                          </p:cTn>
                        </p:par>
                        <p:par>
                          <p:cTn id="47" fill="hold">
                            <p:stCondLst>
                              <p:cond delay="4250"/>
                            </p:stCondLst>
                            <p:childTnLst>
                              <p:par>
                                <p:cTn id="48" presetID="10" presetClass="entr" presetSubtype="0"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fade">
                                      <p:cBhvr>
                                        <p:cTn id="50" dur="500"/>
                                        <p:tgtEl>
                                          <p:spTgt spid="61"/>
                                        </p:tgtEl>
                                      </p:cBhvr>
                                    </p:animEffect>
                                  </p:childTnLst>
                                </p:cTn>
                              </p:par>
                            </p:childTnLst>
                          </p:cTn>
                        </p:par>
                        <p:par>
                          <p:cTn id="51" fill="hold">
                            <p:stCondLst>
                              <p:cond delay="4750"/>
                            </p:stCondLst>
                            <p:childTnLst>
                              <p:par>
                                <p:cTn id="52" presetID="10" presetClass="entr" presetSubtype="0" fill="hold"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44" grpId="0"/>
      <p:bldP spid="56" grpId="0"/>
      <p:bldP spid="58" grpId="0"/>
      <p:bldP spid="59" grpId="0"/>
      <p:bldP spid="60" grpId="0"/>
      <p:bldP spid="6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ADFBBD76-D1CB-3147-AAD8-A77B7A745147}"/>
              </a:ext>
            </a:extLst>
          </p:cNvPr>
          <p:cNvSpPr>
            <a:spLocks noGrp="1"/>
          </p:cNvSpPr>
          <p:nvPr>
            <p:ph type="title"/>
          </p:nvPr>
        </p:nvSpPr>
        <p:spPr/>
        <p:txBody>
          <a:bodyPr/>
          <a:lstStyle/>
          <a:p>
            <a:r>
              <a:rPr lang="en-GB" dirty="0">
                <a:solidFill>
                  <a:schemeClr val="bg1"/>
                </a:solidFill>
                <a:uFill>
                  <a:solidFill>
                    <a:srgbClr val="FF0000"/>
                  </a:solidFill>
                </a:uFill>
              </a:rPr>
              <a:t>Establishing a Company in the UK</a:t>
            </a:r>
          </a:p>
        </p:txBody>
      </p:sp>
      <p:sp>
        <p:nvSpPr>
          <p:cNvPr id="56" name="TextBox 55">
            <a:extLst>
              <a:ext uri="{FF2B5EF4-FFF2-40B4-BE49-F238E27FC236}">
                <a16:creationId xmlns:a16="http://schemas.microsoft.com/office/drawing/2014/main" id="{082A79B9-9451-2FE9-BCCB-77C85302EF24}"/>
              </a:ext>
            </a:extLst>
          </p:cNvPr>
          <p:cNvSpPr txBox="1"/>
          <p:nvPr/>
        </p:nvSpPr>
        <p:spPr>
          <a:xfrm>
            <a:off x="1035232" y="2678789"/>
            <a:ext cx="314178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Roboto" panose="02000000000000000000" pitchFamily="2" charset="0"/>
              </a:rPr>
              <a:t>A company can…</a:t>
            </a:r>
          </a:p>
        </p:txBody>
      </p:sp>
      <p:sp>
        <p:nvSpPr>
          <p:cNvPr id="22" name="TextBox 21">
            <a:extLst>
              <a:ext uri="{FF2B5EF4-FFF2-40B4-BE49-F238E27FC236}">
                <a16:creationId xmlns:a16="http://schemas.microsoft.com/office/drawing/2014/main" id="{B68B2E9D-3778-29E4-DE06-5F1905705D5B}"/>
              </a:ext>
            </a:extLst>
          </p:cNvPr>
          <p:cNvSpPr txBox="1"/>
          <p:nvPr/>
        </p:nvSpPr>
        <p:spPr>
          <a:xfrm>
            <a:off x="6514861" y="2683803"/>
            <a:ext cx="466328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Roboto" panose="02000000000000000000" pitchFamily="2" charset="0"/>
              </a:rPr>
              <a:t>A company does </a:t>
            </a:r>
            <a:r>
              <a:rPr kumimoji="0" lang="en-GB" sz="2400" b="1" i="0" u="sng"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Roboto" panose="02000000000000000000" pitchFamily="2" charset="0"/>
              </a:rPr>
              <a:t>not</a:t>
            </a:r>
            <a:r>
              <a:rPr kumimoji="0" lang="en-GB" sz="24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Roboto" panose="02000000000000000000" pitchFamily="2" charset="0"/>
              </a:rPr>
              <a:t> need to…</a:t>
            </a:r>
          </a:p>
        </p:txBody>
      </p:sp>
      <p:grpSp>
        <p:nvGrpSpPr>
          <p:cNvPr id="10" name="Group 9">
            <a:extLst>
              <a:ext uri="{FF2B5EF4-FFF2-40B4-BE49-F238E27FC236}">
                <a16:creationId xmlns:a16="http://schemas.microsoft.com/office/drawing/2014/main" id="{8F9B9746-0E15-B55E-4B14-903EC5F40185}"/>
              </a:ext>
            </a:extLst>
          </p:cNvPr>
          <p:cNvGrpSpPr/>
          <p:nvPr/>
        </p:nvGrpSpPr>
        <p:grpSpPr>
          <a:xfrm>
            <a:off x="1138942" y="3955173"/>
            <a:ext cx="3902960" cy="338554"/>
            <a:chOff x="841427" y="3870498"/>
            <a:chExt cx="3902960" cy="338554"/>
          </a:xfrm>
        </p:grpSpPr>
        <p:sp>
          <p:nvSpPr>
            <p:cNvPr id="25" name="TextBox 24">
              <a:extLst>
                <a:ext uri="{FF2B5EF4-FFF2-40B4-BE49-F238E27FC236}">
                  <a16:creationId xmlns:a16="http://schemas.microsoft.com/office/drawing/2014/main" id="{A3C23416-E569-75CF-204E-625CC9E9EFF1}"/>
                </a:ext>
              </a:extLst>
            </p:cNvPr>
            <p:cNvSpPr txBox="1"/>
            <p:nvPr/>
          </p:nvSpPr>
          <p:spPr>
            <a:xfrm>
              <a:off x="1101777" y="3870498"/>
              <a:ext cx="364261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Trade on the day it is formed</a:t>
              </a:r>
            </a:p>
          </p:txBody>
        </p:sp>
        <p:pic>
          <p:nvPicPr>
            <p:cNvPr id="4" name="Picture 3">
              <a:extLst>
                <a:ext uri="{FF2B5EF4-FFF2-40B4-BE49-F238E27FC236}">
                  <a16:creationId xmlns:a16="http://schemas.microsoft.com/office/drawing/2014/main" id="{A2FF3B5F-8C38-3232-6BCE-DD4442F91D55}"/>
                </a:ext>
              </a:extLst>
            </p:cNvPr>
            <p:cNvPicPr>
              <a:picLocks noChangeAspect="1"/>
            </p:cNvPicPr>
            <p:nvPr/>
          </p:nvPicPr>
          <p:blipFill>
            <a:blip r:embed="rId2"/>
            <a:stretch>
              <a:fillRect/>
            </a:stretch>
          </p:blipFill>
          <p:spPr>
            <a:xfrm>
              <a:off x="841427" y="3940071"/>
              <a:ext cx="254000" cy="241300"/>
            </a:xfrm>
            <a:prstGeom prst="rect">
              <a:avLst/>
            </a:prstGeom>
          </p:spPr>
        </p:pic>
      </p:grpSp>
      <p:grpSp>
        <p:nvGrpSpPr>
          <p:cNvPr id="9" name="Group 8">
            <a:extLst>
              <a:ext uri="{FF2B5EF4-FFF2-40B4-BE49-F238E27FC236}">
                <a16:creationId xmlns:a16="http://schemas.microsoft.com/office/drawing/2014/main" id="{DBDE215D-6B09-7411-0F8C-D3645C7C1D33}"/>
              </a:ext>
            </a:extLst>
          </p:cNvPr>
          <p:cNvGrpSpPr/>
          <p:nvPr/>
        </p:nvGrpSpPr>
        <p:grpSpPr>
          <a:xfrm>
            <a:off x="1145292" y="4472335"/>
            <a:ext cx="3896610" cy="584775"/>
            <a:chOff x="847777" y="4552550"/>
            <a:chExt cx="3896610" cy="584775"/>
          </a:xfrm>
        </p:grpSpPr>
        <p:sp>
          <p:nvSpPr>
            <p:cNvPr id="28" name="TextBox 27">
              <a:extLst>
                <a:ext uri="{FF2B5EF4-FFF2-40B4-BE49-F238E27FC236}">
                  <a16:creationId xmlns:a16="http://schemas.microsoft.com/office/drawing/2014/main" id="{43161B1D-CB96-A789-C9DE-B4D0176388E4}"/>
                </a:ext>
              </a:extLst>
            </p:cNvPr>
            <p:cNvSpPr txBox="1"/>
            <p:nvPr/>
          </p:nvSpPr>
          <p:spPr>
            <a:xfrm>
              <a:off x="1101777" y="4552550"/>
              <a:ext cx="364261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Govern itself totally on paper – no physical meetings</a:t>
              </a:r>
            </a:p>
          </p:txBody>
        </p:sp>
        <p:pic>
          <p:nvPicPr>
            <p:cNvPr id="5" name="Picture 4">
              <a:extLst>
                <a:ext uri="{FF2B5EF4-FFF2-40B4-BE49-F238E27FC236}">
                  <a16:creationId xmlns:a16="http://schemas.microsoft.com/office/drawing/2014/main" id="{47282D11-9210-A8A0-834B-907B3D3BB297}"/>
                </a:ext>
              </a:extLst>
            </p:cNvPr>
            <p:cNvPicPr>
              <a:picLocks noChangeAspect="1"/>
            </p:cNvPicPr>
            <p:nvPr/>
          </p:nvPicPr>
          <p:blipFill>
            <a:blip r:embed="rId3"/>
            <a:stretch>
              <a:fillRect/>
            </a:stretch>
          </p:blipFill>
          <p:spPr>
            <a:xfrm>
              <a:off x="847777" y="4631209"/>
              <a:ext cx="272338" cy="191646"/>
            </a:xfrm>
            <a:prstGeom prst="rect">
              <a:avLst/>
            </a:prstGeom>
          </p:spPr>
        </p:pic>
      </p:grpSp>
      <p:grpSp>
        <p:nvGrpSpPr>
          <p:cNvPr id="8" name="Group 7">
            <a:extLst>
              <a:ext uri="{FF2B5EF4-FFF2-40B4-BE49-F238E27FC236}">
                <a16:creationId xmlns:a16="http://schemas.microsoft.com/office/drawing/2014/main" id="{9A877A88-9D1B-3937-BEEE-F877F431E83F}"/>
              </a:ext>
            </a:extLst>
          </p:cNvPr>
          <p:cNvGrpSpPr/>
          <p:nvPr/>
        </p:nvGrpSpPr>
        <p:grpSpPr>
          <a:xfrm>
            <a:off x="1154461" y="5319279"/>
            <a:ext cx="3887441" cy="584775"/>
            <a:chOff x="856946" y="5421979"/>
            <a:chExt cx="3887441" cy="584775"/>
          </a:xfrm>
        </p:grpSpPr>
        <p:sp>
          <p:nvSpPr>
            <p:cNvPr id="30" name="TextBox 29">
              <a:extLst>
                <a:ext uri="{FF2B5EF4-FFF2-40B4-BE49-F238E27FC236}">
                  <a16:creationId xmlns:a16="http://schemas.microsoft.com/office/drawing/2014/main" id="{0727A62C-AF4A-5639-2DBB-B46E197C538D}"/>
                </a:ext>
              </a:extLst>
            </p:cNvPr>
            <p:cNvSpPr txBox="1"/>
            <p:nvPr/>
          </p:nvSpPr>
          <p:spPr>
            <a:xfrm>
              <a:off x="1101777" y="5421979"/>
              <a:ext cx="364261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No other registrations needed unless undertaking a regulated trade</a:t>
              </a:r>
            </a:p>
          </p:txBody>
        </p:sp>
        <p:pic>
          <p:nvPicPr>
            <p:cNvPr id="6" name="Picture 5">
              <a:extLst>
                <a:ext uri="{FF2B5EF4-FFF2-40B4-BE49-F238E27FC236}">
                  <a16:creationId xmlns:a16="http://schemas.microsoft.com/office/drawing/2014/main" id="{BB73901E-BF09-2651-83FF-066C9F1601C2}"/>
                </a:ext>
              </a:extLst>
            </p:cNvPr>
            <p:cNvPicPr>
              <a:picLocks noChangeAspect="1"/>
            </p:cNvPicPr>
            <p:nvPr/>
          </p:nvPicPr>
          <p:blipFill>
            <a:blip r:embed="rId4"/>
            <a:stretch>
              <a:fillRect/>
            </a:stretch>
          </p:blipFill>
          <p:spPr>
            <a:xfrm>
              <a:off x="856946" y="5464263"/>
              <a:ext cx="254000" cy="254000"/>
            </a:xfrm>
            <a:prstGeom prst="rect">
              <a:avLst/>
            </a:prstGeom>
          </p:spPr>
        </p:pic>
      </p:grpSp>
      <p:grpSp>
        <p:nvGrpSpPr>
          <p:cNvPr id="11" name="Group 10">
            <a:extLst>
              <a:ext uri="{FF2B5EF4-FFF2-40B4-BE49-F238E27FC236}">
                <a16:creationId xmlns:a16="http://schemas.microsoft.com/office/drawing/2014/main" id="{63184EFA-E2FE-56A6-031D-F23A80534449}"/>
              </a:ext>
            </a:extLst>
          </p:cNvPr>
          <p:cNvGrpSpPr/>
          <p:nvPr/>
        </p:nvGrpSpPr>
        <p:grpSpPr>
          <a:xfrm>
            <a:off x="1138942" y="3438012"/>
            <a:ext cx="3438265" cy="338554"/>
            <a:chOff x="841427" y="3278387"/>
            <a:chExt cx="3438265" cy="338554"/>
          </a:xfrm>
        </p:grpSpPr>
        <p:sp>
          <p:nvSpPr>
            <p:cNvPr id="44" name="TextBox 43">
              <a:extLst>
                <a:ext uri="{FF2B5EF4-FFF2-40B4-BE49-F238E27FC236}">
                  <a16:creationId xmlns:a16="http://schemas.microsoft.com/office/drawing/2014/main" id="{888A1707-D101-E2AF-A482-DCF4EE28B43E}"/>
                </a:ext>
              </a:extLst>
            </p:cNvPr>
            <p:cNvSpPr txBox="1"/>
            <p:nvPr/>
          </p:nvSpPr>
          <p:spPr>
            <a:xfrm>
              <a:off x="1101777" y="3278387"/>
              <a:ext cx="317791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Be formed in a few days</a:t>
              </a:r>
            </a:p>
          </p:txBody>
        </p:sp>
        <p:pic>
          <p:nvPicPr>
            <p:cNvPr id="7" name="Picture 6">
              <a:extLst>
                <a:ext uri="{FF2B5EF4-FFF2-40B4-BE49-F238E27FC236}">
                  <a16:creationId xmlns:a16="http://schemas.microsoft.com/office/drawing/2014/main" id="{51C13E89-2599-0718-3949-77A98C2C0ACD}"/>
                </a:ext>
              </a:extLst>
            </p:cNvPr>
            <p:cNvPicPr>
              <a:picLocks noChangeAspect="1"/>
            </p:cNvPicPr>
            <p:nvPr/>
          </p:nvPicPr>
          <p:blipFill>
            <a:blip r:embed="rId5"/>
            <a:stretch>
              <a:fillRect/>
            </a:stretch>
          </p:blipFill>
          <p:spPr>
            <a:xfrm>
              <a:off x="841427" y="3324320"/>
              <a:ext cx="254000" cy="254000"/>
            </a:xfrm>
            <a:prstGeom prst="rect">
              <a:avLst/>
            </a:prstGeom>
          </p:spPr>
        </p:pic>
      </p:grpSp>
      <p:grpSp>
        <p:nvGrpSpPr>
          <p:cNvPr id="17" name="Group 16">
            <a:extLst>
              <a:ext uri="{FF2B5EF4-FFF2-40B4-BE49-F238E27FC236}">
                <a16:creationId xmlns:a16="http://schemas.microsoft.com/office/drawing/2014/main" id="{ADA14F2C-23EA-5B10-435E-FE1688AD667F}"/>
              </a:ext>
            </a:extLst>
          </p:cNvPr>
          <p:cNvGrpSpPr/>
          <p:nvPr/>
        </p:nvGrpSpPr>
        <p:grpSpPr>
          <a:xfrm>
            <a:off x="6578392" y="3431774"/>
            <a:ext cx="3368207" cy="338554"/>
            <a:chOff x="5595911" y="3278387"/>
            <a:chExt cx="3368207" cy="338554"/>
          </a:xfrm>
        </p:grpSpPr>
        <p:sp>
          <p:nvSpPr>
            <p:cNvPr id="39" name="TextBox 38">
              <a:extLst>
                <a:ext uri="{FF2B5EF4-FFF2-40B4-BE49-F238E27FC236}">
                  <a16:creationId xmlns:a16="http://schemas.microsoft.com/office/drawing/2014/main" id="{77A50D9A-6AF1-6BE1-3E83-00F652881DF7}"/>
                </a:ext>
              </a:extLst>
            </p:cNvPr>
            <p:cNvSpPr txBox="1"/>
            <p:nvPr/>
          </p:nvSpPr>
          <p:spPr>
            <a:xfrm>
              <a:off x="5786203" y="3278387"/>
              <a:ext cx="317791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Visit the UK</a:t>
              </a:r>
            </a:p>
          </p:txBody>
        </p:sp>
        <p:pic>
          <p:nvPicPr>
            <p:cNvPr id="12" name="Picture 11">
              <a:extLst>
                <a:ext uri="{FF2B5EF4-FFF2-40B4-BE49-F238E27FC236}">
                  <a16:creationId xmlns:a16="http://schemas.microsoft.com/office/drawing/2014/main" id="{6E537598-EC29-6E6D-FE7D-D6B72F2EC21B}"/>
                </a:ext>
              </a:extLst>
            </p:cNvPr>
            <p:cNvPicPr>
              <a:picLocks noChangeAspect="1"/>
            </p:cNvPicPr>
            <p:nvPr/>
          </p:nvPicPr>
          <p:blipFill>
            <a:blip r:embed="rId6"/>
            <a:stretch>
              <a:fillRect/>
            </a:stretch>
          </p:blipFill>
          <p:spPr>
            <a:xfrm>
              <a:off x="5595911" y="3332586"/>
              <a:ext cx="177800" cy="241300"/>
            </a:xfrm>
            <a:prstGeom prst="rect">
              <a:avLst/>
            </a:prstGeom>
          </p:spPr>
        </p:pic>
      </p:grpSp>
      <p:grpSp>
        <p:nvGrpSpPr>
          <p:cNvPr id="16" name="Group 15">
            <a:extLst>
              <a:ext uri="{FF2B5EF4-FFF2-40B4-BE49-F238E27FC236}">
                <a16:creationId xmlns:a16="http://schemas.microsoft.com/office/drawing/2014/main" id="{1608D437-48BA-074B-26DD-E5DC4D267AA9}"/>
              </a:ext>
            </a:extLst>
          </p:cNvPr>
          <p:cNvGrpSpPr/>
          <p:nvPr/>
        </p:nvGrpSpPr>
        <p:grpSpPr>
          <a:xfrm>
            <a:off x="6565484" y="3941440"/>
            <a:ext cx="3381115" cy="584775"/>
            <a:chOff x="5583003" y="3825528"/>
            <a:chExt cx="3381115" cy="584775"/>
          </a:xfrm>
        </p:grpSpPr>
        <p:sp>
          <p:nvSpPr>
            <p:cNvPr id="42" name="TextBox 41">
              <a:extLst>
                <a:ext uri="{FF2B5EF4-FFF2-40B4-BE49-F238E27FC236}">
                  <a16:creationId xmlns:a16="http://schemas.microsoft.com/office/drawing/2014/main" id="{19D293F3-FCB8-8255-28F9-5A5975C52D0F}"/>
                </a:ext>
              </a:extLst>
            </p:cNvPr>
            <p:cNvSpPr txBox="1"/>
            <p:nvPr/>
          </p:nvSpPr>
          <p:spPr>
            <a:xfrm>
              <a:off x="5786203" y="3825528"/>
              <a:ext cx="317791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Specify the trade in the Constitution (‘Articles’)</a:t>
              </a:r>
            </a:p>
          </p:txBody>
        </p:sp>
        <p:pic>
          <p:nvPicPr>
            <p:cNvPr id="15" name="Picture 14">
              <a:extLst>
                <a:ext uri="{FF2B5EF4-FFF2-40B4-BE49-F238E27FC236}">
                  <a16:creationId xmlns:a16="http://schemas.microsoft.com/office/drawing/2014/main" id="{CA32050B-72B0-82BE-A481-6FF2075EFEF7}"/>
                </a:ext>
              </a:extLst>
            </p:cNvPr>
            <p:cNvPicPr>
              <a:picLocks noChangeAspect="1"/>
            </p:cNvPicPr>
            <p:nvPr/>
          </p:nvPicPr>
          <p:blipFill>
            <a:blip r:embed="rId7"/>
            <a:stretch>
              <a:fillRect/>
            </a:stretch>
          </p:blipFill>
          <p:spPr>
            <a:xfrm>
              <a:off x="5583003" y="3894863"/>
              <a:ext cx="203200" cy="228600"/>
            </a:xfrm>
            <a:prstGeom prst="rect">
              <a:avLst/>
            </a:prstGeom>
          </p:spPr>
        </p:pic>
      </p:grpSp>
      <p:cxnSp>
        <p:nvCxnSpPr>
          <p:cNvPr id="21" name="Straight Connector 20">
            <a:extLst>
              <a:ext uri="{FF2B5EF4-FFF2-40B4-BE49-F238E27FC236}">
                <a16:creationId xmlns:a16="http://schemas.microsoft.com/office/drawing/2014/main" id="{F5A71A0F-B236-227F-463D-E55F3DED7863}"/>
              </a:ext>
            </a:extLst>
          </p:cNvPr>
          <p:cNvCxnSpPr/>
          <p:nvPr/>
        </p:nvCxnSpPr>
        <p:spPr>
          <a:xfrm>
            <a:off x="6028545" y="1050228"/>
            <a:ext cx="0" cy="5315359"/>
          </a:xfrm>
          <a:prstGeom prst="line">
            <a:avLst/>
          </a:prstGeom>
          <a:ln w="88900" cap="rnd">
            <a:solidFill>
              <a:srgbClr val="E30713"/>
            </a:solidFill>
            <a:prstDash val="sysDot"/>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6C52E222-D7B3-B183-B6E8-0A6B43B376BA}"/>
              </a:ext>
            </a:extLst>
          </p:cNvPr>
          <p:cNvGrpSpPr/>
          <p:nvPr/>
        </p:nvGrpSpPr>
        <p:grpSpPr>
          <a:xfrm>
            <a:off x="2674374" y="1325176"/>
            <a:ext cx="1117417" cy="1117417"/>
            <a:chOff x="2674374" y="957193"/>
            <a:chExt cx="1117417" cy="1117417"/>
          </a:xfrm>
        </p:grpSpPr>
        <p:sp>
          <p:nvSpPr>
            <p:cNvPr id="57" name="Oval 56">
              <a:extLst>
                <a:ext uri="{FF2B5EF4-FFF2-40B4-BE49-F238E27FC236}">
                  <a16:creationId xmlns:a16="http://schemas.microsoft.com/office/drawing/2014/main" id="{6706F426-E728-9162-C5DD-4BBDF5F9398C}"/>
                </a:ext>
              </a:extLst>
            </p:cNvPr>
            <p:cNvSpPr/>
            <p:nvPr/>
          </p:nvSpPr>
          <p:spPr>
            <a:xfrm>
              <a:off x="2674374" y="957193"/>
              <a:ext cx="1117417" cy="11174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90B4A32-E037-05CE-412F-05E62AAACF73}"/>
                </a:ext>
              </a:extLst>
            </p:cNvPr>
            <p:cNvPicPr>
              <a:picLocks noChangeAspect="1"/>
            </p:cNvPicPr>
            <p:nvPr/>
          </p:nvPicPr>
          <p:blipFill>
            <a:blip r:embed="rId8"/>
            <a:stretch>
              <a:fillRect/>
            </a:stretch>
          </p:blipFill>
          <p:spPr>
            <a:xfrm>
              <a:off x="2790454" y="1060404"/>
              <a:ext cx="889000" cy="889000"/>
            </a:xfrm>
            <a:prstGeom prst="rect">
              <a:avLst/>
            </a:prstGeom>
          </p:spPr>
        </p:pic>
      </p:grpSp>
      <p:grpSp>
        <p:nvGrpSpPr>
          <p:cNvPr id="36" name="Group 35">
            <a:extLst>
              <a:ext uri="{FF2B5EF4-FFF2-40B4-BE49-F238E27FC236}">
                <a16:creationId xmlns:a16="http://schemas.microsoft.com/office/drawing/2014/main" id="{04E582E9-98C6-B428-1B14-E1910B8681F7}"/>
              </a:ext>
            </a:extLst>
          </p:cNvPr>
          <p:cNvGrpSpPr/>
          <p:nvPr/>
        </p:nvGrpSpPr>
        <p:grpSpPr>
          <a:xfrm>
            <a:off x="8288593" y="1325176"/>
            <a:ext cx="1117417" cy="1117417"/>
            <a:chOff x="8288593" y="957193"/>
            <a:chExt cx="1117417" cy="1117417"/>
          </a:xfrm>
        </p:grpSpPr>
        <p:sp>
          <p:nvSpPr>
            <p:cNvPr id="70" name="Oval 69">
              <a:extLst>
                <a:ext uri="{FF2B5EF4-FFF2-40B4-BE49-F238E27FC236}">
                  <a16:creationId xmlns:a16="http://schemas.microsoft.com/office/drawing/2014/main" id="{9EEC1552-ACC3-1F1B-9777-EC474C51D52B}"/>
                </a:ext>
              </a:extLst>
            </p:cNvPr>
            <p:cNvSpPr/>
            <p:nvPr/>
          </p:nvSpPr>
          <p:spPr>
            <a:xfrm>
              <a:off x="8288593" y="957193"/>
              <a:ext cx="1117417" cy="11174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54994A17-8760-853C-EBF1-6B464466E960}"/>
                </a:ext>
              </a:extLst>
            </p:cNvPr>
            <p:cNvPicPr>
              <a:picLocks noChangeAspect="1"/>
            </p:cNvPicPr>
            <p:nvPr/>
          </p:nvPicPr>
          <p:blipFill>
            <a:blip r:embed="rId9"/>
            <a:stretch>
              <a:fillRect/>
            </a:stretch>
          </p:blipFill>
          <p:spPr>
            <a:xfrm>
              <a:off x="8402003" y="1060402"/>
              <a:ext cx="889000" cy="889000"/>
            </a:xfrm>
            <a:prstGeom prst="rect">
              <a:avLst/>
            </a:prstGeom>
          </p:spPr>
        </p:pic>
      </p:grpSp>
    </p:spTree>
    <p:extLst>
      <p:ext uri="{BB962C8B-B14F-4D97-AF65-F5344CB8AC3E}">
        <p14:creationId xmlns:p14="http://schemas.microsoft.com/office/powerpoint/2010/main" val="178477267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500"/>
                                        <p:tgtEl>
                                          <p:spTgt spid="56"/>
                                        </p:tgtEl>
                                      </p:cBhvr>
                                    </p:animEffect>
                                  </p:childTnLst>
                                </p:cTn>
                              </p:par>
                            </p:childTnLst>
                          </p:cTn>
                        </p:par>
                        <p:par>
                          <p:cTn id="19" fill="hold">
                            <p:stCondLst>
                              <p:cond delay="1750"/>
                            </p:stCondLst>
                            <p:childTnLst>
                              <p:par>
                                <p:cTn id="20" presetID="10"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2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nodeType="withEffect">
                                  <p:stCondLst>
                                    <p:cond delay="4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nodeType="withEffect">
                                  <p:stCondLst>
                                    <p:cond delay="5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p:stCondLst>
                              <p:cond delay="2750"/>
                            </p:stCondLst>
                            <p:childTnLst>
                              <p:par>
                                <p:cTn id="33" presetID="10" presetClass="entr" presetSubtype="0" fill="hold"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par>
                          <p:cTn id="39" fill="hold">
                            <p:stCondLst>
                              <p:cond delay="3250"/>
                            </p:stCondLst>
                            <p:childTnLst>
                              <p:par>
                                <p:cTn id="40" presetID="10"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nodeType="withEffect">
                                  <p:stCondLst>
                                    <p:cond delay="20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56"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DF760-C8EC-1C93-666D-F4EBA1849899}"/>
              </a:ext>
            </a:extLst>
          </p:cNvPr>
          <p:cNvSpPr>
            <a:spLocks noGrp="1"/>
          </p:cNvSpPr>
          <p:nvPr>
            <p:ph type="title"/>
          </p:nvPr>
        </p:nvSpPr>
        <p:spPr/>
        <p:txBody>
          <a:bodyPr/>
          <a:lstStyle/>
          <a:p>
            <a:r>
              <a:rPr lang="en-GB" dirty="0">
                <a:solidFill>
                  <a:schemeClr val="bg1"/>
                </a:solidFill>
                <a:uFill>
                  <a:solidFill>
                    <a:srgbClr val="FF0000"/>
                  </a:solidFill>
                </a:uFill>
              </a:rPr>
              <a:t>Registered Office &amp; Company Secretary</a:t>
            </a:r>
            <a:endParaRPr lang="en-GB" dirty="0">
              <a:solidFill>
                <a:schemeClr val="bg1"/>
              </a:solidFill>
            </a:endParaRPr>
          </a:p>
        </p:txBody>
      </p:sp>
      <p:grpSp>
        <p:nvGrpSpPr>
          <p:cNvPr id="32" name="Group 31">
            <a:extLst>
              <a:ext uri="{FF2B5EF4-FFF2-40B4-BE49-F238E27FC236}">
                <a16:creationId xmlns:a16="http://schemas.microsoft.com/office/drawing/2014/main" id="{19D3ECE0-6BED-9A14-7508-1F0F5A1536AB}"/>
              </a:ext>
            </a:extLst>
          </p:cNvPr>
          <p:cNvGrpSpPr/>
          <p:nvPr/>
        </p:nvGrpSpPr>
        <p:grpSpPr>
          <a:xfrm>
            <a:off x="976529" y="2058192"/>
            <a:ext cx="4527018" cy="584775"/>
            <a:chOff x="517172" y="2552868"/>
            <a:chExt cx="4527018" cy="584775"/>
          </a:xfrm>
        </p:grpSpPr>
        <p:sp>
          <p:nvSpPr>
            <p:cNvPr id="8" name="TextBox 7">
              <a:extLst>
                <a:ext uri="{FF2B5EF4-FFF2-40B4-BE49-F238E27FC236}">
                  <a16:creationId xmlns:a16="http://schemas.microsoft.com/office/drawing/2014/main" id="{042076A2-1BD8-53FC-00D3-4F0939E466AC}"/>
                </a:ext>
              </a:extLst>
            </p:cNvPr>
            <p:cNvSpPr txBox="1"/>
            <p:nvPr/>
          </p:nvSpPr>
          <p:spPr>
            <a:xfrm>
              <a:off x="739725" y="2552868"/>
              <a:ext cx="43044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Every company must have an official registered office address.</a:t>
              </a:r>
            </a:p>
          </p:txBody>
        </p:sp>
        <p:pic>
          <p:nvPicPr>
            <p:cNvPr id="16" name="Picture 15">
              <a:extLst>
                <a:ext uri="{FF2B5EF4-FFF2-40B4-BE49-F238E27FC236}">
                  <a16:creationId xmlns:a16="http://schemas.microsoft.com/office/drawing/2014/main" id="{C3BAFD7C-FCF5-2EBE-DAAE-6BB93AD22453}"/>
                </a:ext>
              </a:extLst>
            </p:cNvPr>
            <p:cNvPicPr>
              <a:picLocks noChangeAspect="1"/>
            </p:cNvPicPr>
            <p:nvPr/>
          </p:nvPicPr>
          <p:blipFill>
            <a:blip r:embed="rId2"/>
            <a:stretch>
              <a:fillRect/>
            </a:stretch>
          </p:blipFill>
          <p:spPr>
            <a:xfrm>
              <a:off x="517172" y="2614372"/>
              <a:ext cx="235036" cy="215450"/>
            </a:xfrm>
            <a:prstGeom prst="rect">
              <a:avLst/>
            </a:prstGeom>
          </p:spPr>
        </p:pic>
      </p:grpSp>
      <p:grpSp>
        <p:nvGrpSpPr>
          <p:cNvPr id="31" name="Group 30">
            <a:extLst>
              <a:ext uri="{FF2B5EF4-FFF2-40B4-BE49-F238E27FC236}">
                <a16:creationId xmlns:a16="http://schemas.microsoft.com/office/drawing/2014/main" id="{C8C4DE93-B493-D396-C5F1-AFE554E26D39}"/>
              </a:ext>
            </a:extLst>
          </p:cNvPr>
          <p:cNvGrpSpPr/>
          <p:nvPr/>
        </p:nvGrpSpPr>
        <p:grpSpPr>
          <a:xfrm>
            <a:off x="1003555" y="2897641"/>
            <a:ext cx="4499992" cy="584775"/>
            <a:chOff x="544198" y="3392317"/>
            <a:chExt cx="4499992" cy="584775"/>
          </a:xfrm>
        </p:grpSpPr>
        <p:sp>
          <p:nvSpPr>
            <p:cNvPr id="17" name="TextBox 16">
              <a:extLst>
                <a:ext uri="{FF2B5EF4-FFF2-40B4-BE49-F238E27FC236}">
                  <a16:creationId xmlns:a16="http://schemas.microsoft.com/office/drawing/2014/main" id="{52A8ADE6-6254-C9BC-F959-9EBA8FBA96CD}"/>
                </a:ext>
              </a:extLst>
            </p:cNvPr>
            <p:cNvSpPr txBox="1"/>
            <p:nvPr/>
          </p:nvSpPr>
          <p:spPr>
            <a:xfrm>
              <a:off x="739725" y="3392317"/>
              <a:ext cx="43044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For companies formed in England, the Registered Office must be in England.</a:t>
              </a:r>
            </a:p>
          </p:txBody>
        </p:sp>
        <p:pic>
          <p:nvPicPr>
            <p:cNvPr id="19" name="Picture 18">
              <a:extLst>
                <a:ext uri="{FF2B5EF4-FFF2-40B4-BE49-F238E27FC236}">
                  <a16:creationId xmlns:a16="http://schemas.microsoft.com/office/drawing/2014/main" id="{8BA5A685-BC28-10A5-464A-20790080AB53}"/>
                </a:ext>
              </a:extLst>
            </p:cNvPr>
            <p:cNvPicPr>
              <a:picLocks noChangeAspect="1"/>
            </p:cNvPicPr>
            <p:nvPr/>
          </p:nvPicPr>
          <p:blipFill>
            <a:blip r:embed="rId3"/>
            <a:stretch>
              <a:fillRect/>
            </a:stretch>
          </p:blipFill>
          <p:spPr>
            <a:xfrm>
              <a:off x="544198" y="3407750"/>
              <a:ext cx="180984" cy="312608"/>
            </a:xfrm>
            <a:prstGeom prst="rect">
              <a:avLst/>
            </a:prstGeom>
          </p:spPr>
        </p:pic>
      </p:grpSp>
      <p:grpSp>
        <p:nvGrpSpPr>
          <p:cNvPr id="29" name="Group 28">
            <a:extLst>
              <a:ext uri="{FF2B5EF4-FFF2-40B4-BE49-F238E27FC236}">
                <a16:creationId xmlns:a16="http://schemas.microsoft.com/office/drawing/2014/main" id="{978CD587-46FC-9F77-B8E1-A826CBB5464B}"/>
              </a:ext>
            </a:extLst>
          </p:cNvPr>
          <p:cNvGrpSpPr/>
          <p:nvPr/>
        </p:nvGrpSpPr>
        <p:grpSpPr>
          <a:xfrm>
            <a:off x="976529" y="4621948"/>
            <a:ext cx="4514535" cy="584775"/>
            <a:chOff x="529655" y="5048730"/>
            <a:chExt cx="4514535" cy="584775"/>
          </a:xfrm>
        </p:grpSpPr>
        <p:sp>
          <p:nvSpPr>
            <p:cNvPr id="22" name="TextBox 21">
              <a:extLst>
                <a:ext uri="{FF2B5EF4-FFF2-40B4-BE49-F238E27FC236}">
                  <a16:creationId xmlns:a16="http://schemas.microsoft.com/office/drawing/2014/main" id="{40E00747-FD38-923E-E8B1-0797B282880F}"/>
                </a:ext>
              </a:extLst>
            </p:cNvPr>
            <p:cNvSpPr txBox="1"/>
            <p:nvPr/>
          </p:nvSpPr>
          <p:spPr>
            <a:xfrm>
              <a:off x="739725" y="5048730"/>
              <a:ext cx="43044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Any official letters must be sent to Registered Office if they are to be effective.</a:t>
              </a:r>
            </a:p>
          </p:txBody>
        </p:sp>
        <p:pic>
          <p:nvPicPr>
            <p:cNvPr id="24" name="Picture 23">
              <a:extLst>
                <a:ext uri="{FF2B5EF4-FFF2-40B4-BE49-F238E27FC236}">
                  <a16:creationId xmlns:a16="http://schemas.microsoft.com/office/drawing/2014/main" id="{3E47CF10-59DD-90E8-661C-0EE66F042564}"/>
                </a:ext>
              </a:extLst>
            </p:cNvPr>
            <p:cNvPicPr>
              <a:picLocks noChangeAspect="1"/>
            </p:cNvPicPr>
            <p:nvPr/>
          </p:nvPicPr>
          <p:blipFill>
            <a:blip r:embed="rId4"/>
            <a:stretch>
              <a:fillRect/>
            </a:stretch>
          </p:blipFill>
          <p:spPr>
            <a:xfrm>
              <a:off x="529655" y="5136896"/>
              <a:ext cx="210070" cy="170056"/>
            </a:xfrm>
            <a:prstGeom prst="rect">
              <a:avLst/>
            </a:prstGeom>
          </p:spPr>
        </p:pic>
      </p:grpSp>
      <p:grpSp>
        <p:nvGrpSpPr>
          <p:cNvPr id="28" name="Group 27">
            <a:extLst>
              <a:ext uri="{FF2B5EF4-FFF2-40B4-BE49-F238E27FC236}">
                <a16:creationId xmlns:a16="http://schemas.microsoft.com/office/drawing/2014/main" id="{00C0A34B-A4FB-6E32-4E54-386564023E05}"/>
              </a:ext>
            </a:extLst>
          </p:cNvPr>
          <p:cNvGrpSpPr/>
          <p:nvPr/>
        </p:nvGrpSpPr>
        <p:grpSpPr>
          <a:xfrm>
            <a:off x="967047" y="5415989"/>
            <a:ext cx="4536500" cy="338554"/>
            <a:chOff x="507690" y="5910665"/>
            <a:chExt cx="4536500" cy="338554"/>
          </a:xfrm>
        </p:grpSpPr>
        <p:sp>
          <p:nvSpPr>
            <p:cNvPr id="25" name="TextBox 24">
              <a:extLst>
                <a:ext uri="{FF2B5EF4-FFF2-40B4-BE49-F238E27FC236}">
                  <a16:creationId xmlns:a16="http://schemas.microsoft.com/office/drawing/2014/main" id="{F33F4373-6FC6-C31D-AE47-0822D898FFE4}"/>
                </a:ext>
              </a:extLst>
            </p:cNvPr>
            <p:cNvSpPr txBox="1"/>
            <p:nvPr/>
          </p:nvSpPr>
          <p:spPr>
            <a:xfrm>
              <a:off x="739725" y="5910665"/>
              <a:ext cx="430446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Registered office can’t be a P.O Box address.</a:t>
              </a:r>
            </a:p>
          </p:txBody>
        </p:sp>
        <p:pic>
          <p:nvPicPr>
            <p:cNvPr id="27" name="Picture 26">
              <a:extLst>
                <a:ext uri="{FF2B5EF4-FFF2-40B4-BE49-F238E27FC236}">
                  <a16:creationId xmlns:a16="http://schemas.microsoft.com/office/drawing/2014/main" id="{28B7E71D-B982-71CD-02DC-7B4C944D7BA1}"/>
                </a:ext>
              </a:extLst>
            </p:cNvPr>
            <p:cNvPicPr>
              <a:picLocks noChangeAspect="1"/>
            </p:cNvPicPr>
            <p:nvPr/>
          </p:nvPicPr>
          <p:blipFill>
            <a:blip r:embed="rId5"/>
            <a:stretch>
              <a:fillRect/>
            </a:stretch>
          </p:blipFill>
          <p:spPr>
            <a:xfrm>
              <a:off x="507690" y="5949099"/>
              <a:ext cx="254000" cy="254000"/>
            </a:xfrm>
            <a:prstGeom prst="rect">
              <a:avLst/>
            </a:prstGeom>
          </p:spPr>
        </p:pic>
      </p:grpSp>
      <p:grpSp>
        <p:nvGrpSpPr>
          <p:cNvPr id="34" name="Group 33">
            <a:extLst>
              <a:ext uri="{FF2B5EF4-FFF2-40B4-BE49-F238E27FC236}">
                <a16:creationId xmlns:a16="http://schemas.microsoft.com/office/drawing/2014/main" id="{6DFC5BEF-E91B-603E-D306-190A79471599}"/>
              </a:ext>
            </a:extLst>
          </p:cNvPr>
          <p:cNvGrpSpPr/>
          <p:nvPr/>
        </p:nvGrpSpPr>
        <p:grpSpPr>
          <a:xfrm>
            <a:off x="1016732" y="3737090"/>
            <a:ext cx="4486815" cy="1077218"/>
            <a:chOff x="557375" y="4231766"/>
            <a:chExt cx="4486815" cy="1077218"/>
          </a:xfrm>
        </p:grpSpPr>
        <p:sp>
          <p:nvSpPr>
            <p:cNvPr id="20" name="TextBox 19">
              <a:extLst>
                <a:ext uri="{FF2B5EF4-FFF2-40B4-BE49-F238E27FC236}">
                  <a16:creationId xmlns:a16="http://schemas.microsoft.com/office/drawing/2014/main" id="{9706FED2-D812-E82A-5B4F-BD0A51FC1BED}"/>
                </a:ext>
              </a:extLst>
            </p:cNvPr>
            <p:cNvSpPr txBox="1"/>
            <p:nvPr/>
          </p:nvSpPr>
          <p:spPr>
            <a:xfrm>
              <a:off x="739725" y="4231766"/>
              <a:ext cx="430446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Registered office can be different to the place where the company normally does business.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33" name="Picture 32">
              <a:extLst>
                <a:ext uri="{FF2B5EF4-FFF2-40B4-BE49-F238E27FC236}">
                  <a16:creationId xmlns:a16="http://schemas.microsoft.com/office/drawing/2014/main" id="{314C4EBF-F00C-2D9A-7FB4-01588B0EA904}"/>
                </a:ext>
              </a:extLst>
            </p:cNvPr>
            <p:cNvPicPr>
              <a:picLocks noChangeAspect="1"/>
            </p:cNvPicPr>
            <p:nvPr/>
          </p:nvPicPr>
          <p:blipFill>
            <a:blip r:embed="rId6"/>
            <a:stretch>
              <a:fillRect/>
            </a:stretch>
          </p:blipFill>
          <p:spPr>
            <a:xfrm>
              <a:off x="557375" y="4282853"/>
              <a:ext cx="177800" cy="241300"/>
            </a:xfrm>
            <a:prstGeom prst="rect">
              <a:avLst/>
            </a:prstGeom>
          </p:spPr>
        </p:pic>
      </p:grpSp>
      <p:sp>
        <p:nvSpPr>
          <p:cNvPr id="35" name="TextBox 34">
            <a:extLst>
              <a:ext uri="{FF2B5EF4-FFF2-40B4-BE49-F238E27FC236}">
                <a16:creationId xmlns:a16="http://schemas.microsoft.com/office/drawing/2014/main" id="{EE1EA7BC-67FE-EE84-FF4A-6947BC444B7D}"/>
              </a:ext>
            </a:extLst>
          </p:cNvPr>
          <p:cNvSpPr txBox="1"/>
          <p:nvPr/>
        </p:nvSpPr>
        <p:spPr>
          <a:xfrm>
            <a:off x="805041" y="1265330"/>
            <a:ext cx="314178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Roboto" panose="02000000000000000000" pitchFamily="2" charset="0"/>
              </a:rPr>
              <a:t>Registered Office</a:t>
            </a:r>
          </a:p>
        </p:txBody>
      </p:sp>
      <p:sp>
        <p:nvSpPr>
          <p:cNvPr id="36" name="TextBox 35">
            <a:extLst>
              <a:ext uri="{FF2B5EF4-FFF2-40B4-BE49-F238E27FC236}">
                <a16:creationId xmlns:a16="http://schemas.microsoft.com/office/drawing/2014/main" id="{BF7C1A63-468D-EC9F-9FD7-B4898392F381}"/>
              </a:ext>
            </a:extLst>
          </p:cNvPr>
          <p:cNvSpPr txBox="1"/>
          <p:nvPr/>
        </p:nvSpPr>
        <p:spPr>
          <a:xfrm>
            <a:off x="6251809" y="1265330"/>
            <a:ext cx="314178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Roboto" panose="02000000000000000000" pitchFamily="2" charset="0"/>
              </a:rPr>
              <a:t>Company Secretary</a:t>
            </a:r>
          </a:p>
        </p:txBody>
      </p:sp>
      <p:grpSp>
        <p:nvGrpSpPr>
          <p:cNvPr id="57" name="Group 56">
            <a:extLst>
              <a:ext uri="{FF2B5EF4-FFF2-40B4-BE49-F238E27FC236}">
                <a16:creationId xmlns:a16="http://schemas.microsoft.com/office/drawing/2014/main" id="{D8AB9507-DD71-1B35-BCAF-F1BDC9D7EE50}"/>
              </a:ext>
            </a:extLst>
          </p:cNvPr>
          <p:cNvGrpSpPr/>
          <p:nvPr/>
        </p:nvGrpSpPr>
        <p:grpSpPr>
          <a:xfrm>
            <a:off x="6397679" y="2058192"/>
            <a:ext cx="4507665" cy="584775"/>
            <a:chOff x="6397679" y="2058192"/>
            <a:chExt cx="4507665" cy="584775"/>
          </a:xfrm>
        </p:grpSpPr>
        <p:sp>
          <p:nvSpPr>
            <p:cNvPr id="38" name="TextBox 37">
              <a:extLst>
                <a:ext uri="{FF2B5EF4-FFF2-40B4-BE49-F238E27FC236}">
                  <a16:creationId xmlns:a16="http://schemas.microsoft.com/office/drawing/2014/main" id="{4AAB4140-9103-F996-A77B-DF9995BA9ED7}"/>
                </a:ext>
              </a:extLst>
            </p:cNvPr>
            <p:cNvSpPr txBox="1"/>
            <p:nvPr/>
          </p:nvSpPr>
          <p:spPr>
            <a:xfrm>
              <a:off x="6600879" y="2058192"/>
              <a:ext cx="43044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Keeps the Statutory Books up to date as required by The Companies Acts.</a:t>
              </a:r>
            </a:p>
          </p:txBody>
        </p:sp>
        <p:pic>
          <p:nvPicPr>
            <p:cNvPr id="49" name="Picture 48">
              <a:extLst>
                <a:ext uri="{FF2B5EF4-FFF2-40B4-BE49-F238E27FC236}">
                  <a16:creationId xmlns:a16="http://schemas.microsoft.com/office/drawing/2014/main" id="{1B456338-8220-6FA4-8CD3-E4BE1245E8BB}"/>
                </a:ext>
              </a:extLst>
            </p:cNvPr>
            <p:cNvPicPr>
              <a:picLocks noChangeAspect="1"/>
            </p:cNvPicPr>
            <p:nvPr/>
          </p:nvPicPr>
          <p:blipFill>
            <a:blip r:embed="rId7"/>
            <a:stretch>
              <a:fillRect/>
            </a:stretch>
          </p:blipFill>
          <p:spPr>
            <a:xfrm>
              <a:off x="6397679" y="2107285"/>
              <a:ext cx="203200" cy="228600"/>
            </a:xfrm>
            <a:prstGeom prst="rect">
              <a:avLst/>
            </a:prstGeom>
          </p:spPr>
        </p:pic>
      </p:grpSp>
      <p:grpSp>
        <p:nvGrpSpPr>
          <p:cNvPr id="58" name="Group 57">
            <a:extLst>
              <a:ext uri="{FF2B5EF4-FFF2-40B4-BE49-F238E27FC236}">
                <a16:creationId xmlns:a16="http://schemas.microsoft.com/office/drawing/2014/main" id="{D8CBD11F-57AC-2712-8273-8296E59D6432}"/>
              </a:ext>
            </a:extLst>
          </p:cNvPr>
          <p:cNvGrpSpPr/>
          <p:nvPr/>
        </p:nvGrpSpPr>
        <p:grpSpPr>
          <a:xfrm>
            <a:off x="6397679" y="2897641"/>
            <a:ext cx="4755003" cy="584775"/>
            <a:chOff x="6397679" y="2897641"/>
            <a:chExt cx="4755003" cy="584775"/>
          </a:xfrm>
        </p:grpSpPr>
        <p:sp>
          <p:nvSpPr>
            <p:cNvPr id="41" name="TextBox 40">
              <a:extLst>
                <a:ext uri="{FF2B5EF4-FFF2-40B4-BE49-F238E27FC236}">
                  <a16:creationId xmlns:a16="http://schemas.microsoft.com/office/drawing/2014/main" id="{8BAAF802-5956-C8D0-2576-A92D2E3EC8ED}"/>
                </a:ext>
              </a:extLst>
            </p:cNvPr>
            <p:cNvSpPr txBox="1"/>
            <p:nvPr/>
          </p:nvSpPr>
          <p:spPr>
            <a:xfrm>
              <a:off x="6600879" y="2897641"/>
              <a:ext cx="455180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Files appointments and resignations of Directors or Secretaries with Companies House.</a:t>
              </a:r>
            </a:p>
          </p:txBody>
        </p:sp>
        <p:pic>
          <p:nvPicPr>
            <p:cNvPr id="50" name="Picture 49">
              <a:extLst>
                <a:ext uri="{FF2B5EF4-FFF2-40B4-BE49-F238E27FC236}">
                  <a16:creationId xmlns:a16="http://schemas.microsoft.com/office/drawing/2014/main" id="{D3278895-3E42-E6A3-A581-542853F15D2E}"/>
                </a:ext>
              </a:extLst>
            </p:cNvPr>
            <p:cNvPicPr>
              <a:picLocks noChangeAspect="1"/>
            </p:cNvPicPr>
            <p:nvPr/>
          </p:nvPicPr>
          <p:blipFill>
            <a:blip r:embed="rId8"/>
            <a:stretch>
              <a:fillRect/>
            </a:stretch>
          </p:blipFill>
          <p:spPr>
            <a:xfrm>
              <a:off x="6397679" y="2944787"/>
              <a:ext cx="203200" cy="245241"/>
            </a:xfrm>
            <a:prstGeom prst="rect">
              <a:avLst/>
            </a:prstGeom>
          </p:spPr>
        </p:pic>
      </p:grpSp>
      <p:grpSp>
        <p:nvGrpSpPr>
          <p:cNvPr id="59" name="Group 58">
            <a:extLst>
              <a:ext uri="{FF2B5EF4-FFF2-40B4-BE49-F238E27FC236}">
                <a16:creationId xmlns:a16="http://schemas.microsoft.com/office/drawing/2014/main" id="{CA5AD526-6896-09B5-1233-AF7B89DAA1EC}"/>
              </a:ext>
            </a:extLst>
          </p:cNvPr>
          <p:cNvGrpSpPr/>
          <p:nvPr/>
        </p:nvGrpSpPr>
        <p:grpSpPr>
          <a:xfrm>
            <a:off x="6397679" y="3737090"/>
            <a:ext cx="4507665" cy="584775"/>
            <a:chOff x="6397679" y="3737090"/>
            <a:chExt cx="4507665" cy="584775"/>
          </a:xfrm>
        </p:grpSpPr>
        <p:sp>
          <p:nvSpPr>
            <p:cNvPr id="47" name="TextBox 46">
              <a:extLst>
                <a:ext uri="{FF2B5EF4-FFF2-40B4-BE49-F238E27FC236}">
                  <a16:creationId xmlns:a16="http://schemas.microsoft.com/office/drawing/2014/main" id="{EAB66DDD-7994-4005-456A-BB9A0B2C3914}"/>
                </a:ext>
              </a:extLst>
            </p:cNvPr>
            <p:cNvSpPr txBox="1"/>
            <p:nvPr/>
          </p:nvSpPr>
          <p:spPr>
            <a:xfrm>
              <a:off x="6600879" y="3737090"/>
              <a:ext cx="43044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Files Changes of Directors details, usually change of address, with Companies House.</a:t>
              </a:r>
            </a:p>
          </p:txBody>
        </p:sp>
        <p:pic>
          <p:nvPicPr>
            <p:cNvPr id="51" name="Picture 50">
              <a:extLst>
                <a:ext uri="{FF2B5EF4-FFF2-40B4-BE49-F238E27FC236}">
                  <a16:creationId xmlns:a16="http://schemas.microsoft.com/office/drawing/2014/main" id="{72FEA024-4A7C-D733-9DF8-769F1CE75B50}"/>
                </a:ext>
              </a:extLst>
            </p:cNvPr>
            <p:cNvPicPr>
              <a:picLocks noChangeAspect="1"/>
            </p:cNvPicPr>
            <p:nvPr/>
          </p:nvPicPr>
          <p:blipFill>
            <a:blip r:embed="rId8"/>
            <a:stretch>
              <a:fillRect/>
            </a:stretch>
          </p:blipFill>
          <p:spPr>
            <a:xfrm>
              <a:off x="6397679" y="3769246"/>
              <a:ext cx="203200" cy="245241"/>
            </a:xfrm>
            <a:prstGeom prst="rect">
              <a:avLst/>
            </a:prstGeom>
          </p:spPr>
        </p:pic>
      </p:grpSp>
      <p:grpSp>
        <p:nvGrpSpPr>
          <p:cNvPr id="60" name="Group 59">
            <a:extLst>
              <a:ext uri="{FF2B5EF4-FFF2-40B4-BE49-F238E27FC236}">
                <a16:creationId xmlns:a16="http://schemas.microsoft.com/office/drawing/2014/main" id="{548B795A-9BC0-1743-F470-A105C5D1260A}"/>
              </a:ext>
            </a:extLst>
          </p:cNvPr>
          <p:cNvGrpSpPr/>
          <p:nvPr/>
        </p:nvGrpSpPr>
        <p:grpSpPr>
          <a:xfrm>
            <a:off x="6397679" y="4554054"/>
            <a:ext cx="4507665" cy="584775"/>
            <a:chOff x="6397679" y="4554054"/>
            <a:chExt cx="4507665" cy="584775"/>
          </a:xfrm>
        </p:grpSpPr>
        <p:sp>
          <p:nvSpPr>
            <p:cNvPr id="44" name="TextBox 43">
              <a:extLst>
                <a:ext uri="{FF2B5EF4-FFF2-40B4-BE49-F238E27FC236}">
                  <a16:creationId xmlns:a16="http://schemas.microsoft.com/office/drawing/2014/main" id="{A612BE62-48A4-052A-B927-E4A8852DD6E6}"/>
                </a:ext>
              </a:extLst>
            </p:cNvPr>
            <p:cNvSpPr txBox="1"/>
            <p:nvPr/>
          </p:nvSpPr>
          <p:spPr>
            <a:xfrm>
              <a:off x="6600879" y="4554054"/>
              <a:ext cx="43044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Completes and files the Confirmation Statement to Companies House.</a:t>
              </a:r>
            </a:p>
          </p:txBody>
        </p:sp>
        <p:pic>
          <p:nvPicPr>
            <p:cNvPr id="52" name="Picture 51">
              <a:extLst>
                <a:ext uri="{FF2B5EF4-FFF2-40B4-BE49-F238E27FC236}">
                  <a16:creationId xmlns:a16="http://schemas.microsoft.com/office/drawing/2014/main" id="{3A05B3CC-2F87-D509-E41B-955408F2C6EB}"/>
                </a:ext>
              </a:extLst>
            </p:cNvPr>
            <p:cNvPicPr>
              <a:picLocks noChangeAspect="1"/>
            </p:cNvPicPr>
            <p:nvPr/>
          </p:nvPicPr>
          <p:blipFill>
            <a:blip r:embed="rId9"/>
            <a:stretch>
              <a:fillRect/>
            </a:stretch>
          </p:blipFill>
          <p:spPr>
            <a:xfrm>
              <a:off x="6397679" y="4603364"/>
              <a:ext cx="203200" cy="228600"/>
            </a:xfrm>
            <a:prstGeom prst="rect">
              <a:avLst/>
            </a:prstGeom>
          </p:spPr>
        </p:pic>
      </p:grpSp>
      <p:cxnSp>
        <p:nvCxnSpPr>
          <p:cNvPr id="53" name="Straight Connector 52">
            <a:extLst>
              <a:ext uri="{FF2B5EF4-FFF2-40B4-BE49-F238E27FC236}">
                <a16:creationId xmlns:a16="http://schemas.microsoft.com/office/drawing/2014/main" id="{AE188E3C-12B3-428F-8E64-AA1B024BA4D4}"/>
              </a:ext>
            </a:extLst>
          </p:cNvPr>
          <p:cNvCxnSpPr>
            <a:cxnSpLocks/>
          </p:cNvCxnSpPr>
          <p:nvPr/>
        </p:nvCxnSpPr>
        <p:spPr>
          <a:xfrm>
            <a:off x="937202" y="1748260"/>
            <a:ext cx="4746227" cy="0"/>
          </a:xfrm>
          <a:prstGeom prst="line">
            <a:avLst/>
          </a:prstGeom>
          <a:ln w="38100" cap="rnd">
            <a:solidFill>
              <a:srgbClr val="E30713"/>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C98AC42-3988-893E-1039-8E18D861F16D}"/>
              </a:ext>
            </a:extLst>
          </p:cNvPr>
          <p:cNvCxnSpPr>
            <a:cxnSpLocks/>
          </p:cNvCxnSpPr>
          <p:nvPr/>
        </p:nvCxnSpPr>
        <p:spPr>
          <a:xfrm>
            <a:off x="6383968" y="1748260"/>
            <a:ext cx="4746227" cy="0"/>
          </a:xfrm>
          <a:prstGeom prst="line">
            <a:avLst/>
          </a:prstGeom>
          <a:ln w="38100" cap="rnd">
            <a:solidFill>
              <a:srgbClr val="E30713"/>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16575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700"/>
                            </p:stCondLst>
                            <p:childTnLst>
                              <p:par>
                                <p:cTn id="9" presetID="10"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childTnLst>
                                </p:cTn>
                              </p:par>
                              <p:par>
                                <p:cTn id="12" presetID="10" presetClass="entr" presetSubtype="0" fill="hold" nodeType="with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fade">
                                      <p:cBhvr>
                                        <p:cTn id="14" dur="500"/>
                                        <p:tgtEl>
                                          <p:spTgt spid="53"/>
                                        </p:tgtEl>
                                      </p:cBhvr>
                                    </p:animEffect>
                                  </p:childTnLst>
                                </p:cTn>
                              </p:par>
                              <p:par>
                                <p:cTn id="15" presetID="10" presetClass="entr" presetSubtype="0" fill="hold" nodeType="withEffect">
                                  <p:stCondLst>
                                    <p:cond delay="10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par>
                                <p:cTn id="18" presetID="10" presetClass="entr" presetSubtype="0" fill="hold" nodeType="withEffect">
                                  <p:stCondLst>
                                    <p:cond delay="20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par>
                                <p:cTn id="21" presetID="10" presetClass="entr" presetSubtype="0" fill="hold" nodeType="withEffect">
                                  <p:stCondLst>
                                    <p:cond delay="30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par>
                                <p:cTn id="24" presetID="10" presetClass="entr" presetSubtype="0" fill="hold" nodeType="withEffect">
                                  <p:stCondLst>
                                    <p:cond delay="40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par>
                                <p:cTn id="27" presetID="10" presetClass="entr" presetSubtype="0" fill="hold" nodeType="withEffect">
                                  <p:stCondLst>
                                    <p:cond delay="50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par>
                          <p:cTn id="30" fill="hold">
                            <p:stCondLst>
                              <p:cond delay="1700"/>
                            </p:stCondLst>
                            <p:childTnLst>
                              <p:par>
                                <p:cTn id="31" presetID="10" presetClass="entr" presetSubtype="0"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500"/>
                                        <p:tgtEl>
                                          <p:spTgt spid="56"/>
                                        </p:tgtEl>
                                      </p:cBhvr>
                                    </p:animEffect>
                                  </p:childTnLst>
                                </p:cTn>
                              </p:par>
                              <p:par>
                                <p:cTn id="37" presetID="10" presetClass="entr" presetSubtype="0" fill="hold" nodeType="withEffect">
                                  <p:stCondLst>
                                    <p:cond delay="100"/>
                                  </p:stCondLst>
                                  <p:childTnLst>
                                    <p:set>
                                      <p:cBhvr>
                                        <p:cTn id="38" dur="1" fill="hold">
                                          <p:stCondLst>
                                            <p:cond delay="0"/>
                                          </p:stCondLst>
                                        </p:cTn>
                                        <p:tgtEl>
                                          <p:spTgt spid="57"/>
                                        </p:tgtEl>
                                        <p:attrNameLst>
                                          <p:attrName>style.visibility</p:attrName>
                                        </p:attrNameLst>
                                      </p:cBhvr>
                                      <p:to>
                                        <p:strVal val="visible"/>
                                      </p:to>
                                    </p:set>
                                    <p:animEffect transition="in" filter="fade">
                                      <p:cBhvr>
                                        <p:cTn id="39" dur="500"/>
                                        <p:tgtEl>
                                          <p:spTgt spid="57"/>
                                        </p:tgtEl>
                                      </p:cBhvr>
                                    </p:animEffect>
                                  </p:childTnLst>
                                </p:cTn>
                              </p:par>
                              <p:par>
                                <p:cTn id="40" presetID="10" presetClass="entr" presetSubtype="0" fill="hold" nodeType="withEffect">
                                  <p:stCondLst>
                                    <p:cond delay="200"/>
                                  </p:stCondLst>
                                  <p:childTnLst>
                                    <p:set>
                                      <p:cBhvr>
                                        <p:cTn id="41" dur="1" fill="hold">
                                          <p:stCondLst>
                                            <p:cond delay="0"/>
                                          </p:stCondLst>
                                        </p:cTn>
                                        <p:tgtEl>
                                          <p:spTgt spid="58"/>
                                        </p:tgtEl>
                                        <p:attrNameLst>
                                          <p:attrName>style.visibility</p:attrName>
                                        </p:attrNameLst>
                                      </p:cBhvr>
                                      <p:to>
                                        <p:strVal val="visible"/>
                                      </p:to>
                                    </p:set>
                                    <p:animEffect transition="in" filter="fade">
                                      <p:cBhvr>
                                        <p:cTn id="42" dur="500"/>
                                        <p:tgtEl>
                                          <p:spTgt spid="58"/>
                                        </p:tgtEl>
                                      </p:cBhvr>
                                    </p:animEffect>
                                  </p:childTnLst>
                                </p:cTn>
                              </p:par>
                              <p:par>
                                <p:cTn id="43" presetID="10" presetClass="entr" presetSubtype="0" fill="hold" nodeType="withEffect">
                                  <p:stCondLst>
                                    <p:cond delay="300"/>
                                  </p:stCondLst>
                                  <p:childTnLst>
                                    <p:set>
                                      <p:cBhvr>
                                        <p:cTn id="44" dur="1" fill="hold">
                                          <p:stCondLst>
                                            <p:cond delay="0"/>
                                          </p:stCondLst>
                                        </p:cTn>
                                        <p:tgtEl>
                                          <p:spTgt spid="59"/>
                                        </p:tgtEl>
                                        <p:attrNameLst>
                                          <p:attrName>style.visibility</p:attrName>
                                        </p:attrNameLst>
                                      </p:cBhvr>
                                      <p:to>
                                        <p:strVal val="visible"/>
                                      </p:to>
                                    </p:set>
                                    <p:animEffect transition="in" filter="fade">
                                      <p:cBhvr>
                                        <p:cTn id="45" dur="500"/>
                                        <p:tgtEl>
                                          <p:spTgt spid="59"/>
                                        </p:tgtEl>
                                      </p:cBhvr>
                                    </p:animEffect>
                                  </p:childTnLst>
                                </p:cTn>
                              </p:par>
                              <p:par>
                                <p:cTn id="46" presetID="10" presetClass="entr" presetSubtype="0" fill="hold" nodeType="withEffect">
                                  <p:stCondLst>
                                    <p:cond delay="40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DF760-C8EC-1C93-666D-F4EBA1849899}"/>
              </a:ext>
            </a:extLst>
          </p:cNvPr>
          <p:cNvSpPr>
            <a:spLocks noGrp="1"/>
          </p:cNvSpPr>
          <p:nvPr>
            <p:ph type="title"/>
          </p:nvPr>
        </p:nvSpPr>
        <p:spPr/>
        <p:txBody>
          <a:bodyPr/>
          <a:lstStyle/>
          <a:p>
            <a:r>
              <a:rPr lang="en-GB" dirty="0">
                <a:solidFill>
                  <a:schemeClr val="bg1"/>
                </a:solidFill>
                <a:uFill>
                  <a:solidFill>
                    <a:srgbClr val="FF0000"/>
                  </a:solidFill>
                </a:uFill>
              </a:rPr>
              <a:t>UK Taxes</a:t>
            </a:r>
            <a:endParaRPr lang="en-GB" dirty="0">
              <a:solidFill>
                <a:schemeClr val="bg1"/>
              </a:solidFill>
            </a:endParaRPr>
          </a:p>
        </p:txBody>
      </p:sp>
      <p:sp>
        <p:nvSpPr>
          <p:cNvPr id="21" name="TextBox 20">
            <a:extLst>
              <a:ext uri="{FF2B5EF4-FFF2-40B4-BE49-F238E27FC236}">
                <a16:creationId xmlns:a16="http://schemas.microsoft.com/office/drawing/2014/main" id="{A68C5635-E74B-9ECE-01FB-E9B3ACB1C211}"/>
              </a:ext>
            </a:extLst>
          </p:cNvPr>
          <p:cNvSpPr txBox="1"/>
          <p:nvPr/>
        </p:nvSpPr>
        <p:spPr>
          <a:xfrm>
            <a:off x="692616" y="1265330"/>
            <a:ext cx="314178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Roboto" panose="02000000000000000000" pitchFamily="2" charset="0"/>
              </a:rPr>
              <a:t>Corporation Tax</a:t>
            </a:r>
          </a:p>
        </p:txBody>
      </p:sp>
      <p:cxnSp>
        <p:nvCxnSpPr>
          <p:cNvPr id="22" name="Straight Connector 21">
            <a:extLst>
              <a:ext uri="{FF2B5EF4-FFF2-40B4-BE49-F238E27FC236}">
                <a16:creationId xmlns:a16="http://schemas.microsoft.com/office/drawing/2014/main" id="{8A07B41A-9D23-C910-6323-EB806F523888}"/>
              </a:ext>
            </a:extLst>
          </p:cNvPr>
          <p:cNvCxnSpPr>
            <a:cxnSpLocks/>
          </p:cNvCxnSpPr>
          <p:nvPr/>
        </p:nvCxnSpPr>
        <p:spPr>
          <a:xfrm>
            <a:off x="824777" y="1748260"/>
            <a:ext cx="2885290" cy="0"/>
          </a:xfrm>
          <a:prstGeom prst="line">
            <a:avLst/>
          </a:prstGeom>
          <a:ln w="38100" cap="rnd">
            <a:solidFill>
              <a:srgbClr val="E30713"/>
            </a:solidFill>
            <a:prstDash val="sysDot"/>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14F14A9-D15E-B398-E801-8F5E0CB2AF62}"/>
              </a:ext>
            </a:extLst>
          </p:cNvPr>
          <p:cNvSpPr txBox="1"/>
          <p:nvPr/>
        </p:nvSpPr>
        <p:spPr>
          <a:xfrm>
            <a:off x="4412682" y="1265330"/>
            <a:ext cx="314178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Roboto" panose="02000000000000000000" pitchFamily="2" charset="0"/>
              </a:rPr>
              <a:t>VAT</a:t>
            </a:r>
          </a:p>
        </p:txBody>
      </p:sp>
      <p:sp>
        <p:nvSpPr>
          <p:cNvPr id="24" name="TextBox 23">
            <a:extLst>
              <a:ext uri="{FF2B5EF4-FFF2-40B4-BE49-F238E27FC236}">
                <a16:creationId xmlns:a16="http://schemas.microsoft.com/office/drawing/2014/main" id="{7DDF2EBB-0600-C0DF-4D06-AE2C73AD3F95}"/>
              </a:ext>
            </a:extLst>
          </p:cNvPr>
          <p:cNvSpPr txBox="1"/>
          <p:nvPr/>
        </p:nvSpPr>
        <p:spPr>
          <a:xfrm>
            <a:off x="8132748" y="1265330"/>
            <a:ext cx="314178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Roboto" panose="02000000000000000000" pitchFamily="2" charset="0"/>
              </a:rPr>
              <a:t>Shares</a:t>
            </a:r>
          </a:p>
        </p:txBody>
      </p:sp>
      <p:cxnSp>
        <p:nvCxnSpPr>
          <p:cNvPr id="25" name="Straight Connector 24">
            <a:extLst>
              <a:ext uri="{FF2B5EF4-FFF2-40B4-BE49-F238E27FC236}">
                <a16:creationId xmlns:a16="http://schemas.microsoft.com/office/drawing/2014/main" id="{8F0A1E94-A9A0-4A91-6AD4-64EBA4D5F8FA}"/>
              </a:ext>
            </a:extLst>
          </p:cNvPr>
          <p:cNvCxnSpPr>
            <a:cxnSpLocks/>
          </p:cNvCxnSpPr>
          <p:nvPr/>
        </p:nvCxnSpPr>
        <p:spPr>
          <a:xfrm>
            <a:off x="4522357" y="1748260"/>
            <a:ext cx="2885290" cy="0"/>
          </a:xfrm>
          <a:prstGeom prst="line">
            <a:avLst/>
          </a:prstGeom>
          <a:ln w="38100" cap="rnd">
            <a:solidFill>
              <a:srgbClr val="E30713"/>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9773E59-E0CC-82EB-CC51-12DFC69D84E7}"/>
              </a:ext>
            </a:extLst>
          </p:cNvPr>
          <p:cNvCxnSpPr>
            <a:cxnSpLocks/>
          </p:cNvCxnSpPr>
          <p:nvPr/>
        </p:nvCxnSpPr>
        <p:spPr>
          <a:xfrm>
            <a:off x="8252423" y="1748260"/>
            <a:ext cx="2885290" cy="0"/>
          </a:xfrm>
          <a:prstGeom prst="line">
            <a:avLst/>
          </a:prstGeom>
          <a:ln w="38100" cap="rnd">
            <a:solidFill>
              <a:srgbClr val="E30713"/>
            </a:solidFill>
            <a:prstDash val="sysDot"/>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85099B95-A901-9334-2F8A-9F53054ED6DC}"/>
              </a:ext>
            </a:extLst>
          </p:cNvPr>
          <p:cNvSpPr/>
          <p:nvPr/>
        </p:nvSpPr>
        <p:spPr>
          <a:xfrm>
            <a:off x="824777" y="2001185"/>
            <a:ext cx="809469" cy="809469"/>
          </a:xfrm>
          <a:prstGeom prst="ellipse">
            <a:avLst/>
          </a:prstGeom>
          <a:solidFill>
            <a:srgbClr val="E3071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19-25%</a:t>
            </a:r>
          </a:p>
        </p:txBody>
      </p:sp>
      <p:sp>
        <p:nvSpPr>
          <p:cNvPr id="29" name="Oval 28">
            <a:extLst>
              <a:ext uri="{FF2B5EF4-FFF2-40B4-BE49-F238E27FC236}">
                <a16:creationId xmlns:a16="http://schemas.microsoft.com/office/drawing/2014/main" id="{65172617-BBD1-E4D7-1E63-FFAFA65F1B4E}"/>
              </a:ext>
            </a:extLst>
          </p:cNvPr>
          <p:cNvSpPr/>
          <p:nvPr/>
        </p:nvSpPr>
        <p:spPr>
          <a:xfrm>
            <a:off x="4489872" y="2001185"/>
            <a:ext cx="809469" cy="809469"/>
          </a:xfrm>
          <a:prstGeom prst="ellipse">
            <a:avLst/>
          </a:prstGeom>
          <a:solidFill>
            <a:srgbClr val="E3071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20%</a:t>
            </a:r>
          </a:p>
        </p:txBody>
      </p:sp>
      <p:sp>
        <p:nvSpPr>
          <p:cNvPr id="35" name="TextBox 34">
            <a:extLst>
              <a:ext uri="{FF2B5EF4-FFF2-40B4-BE49-F238E27FC236}">
                <a16:creationId xmlns:a16="http://schemas.microsoft.com/office/drawing/2014/main" id="{86D1BD2D-4B77-4B2F-C4E3-3BBD1AE1C6F5}"/>
              </a:ext>
            </a:extLst>
          </p:cNvPr>
          <p:cNvSpPr txBox="1"/>
          <p:nvPr/>
        </p:nvSpPr>
        <p:spPr>
          <a:xfrm>
            <a:off x="5332794" y="2237040"/>
            <a:ext cx="314178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(unless exempt)</a:t>
            </a:r>
          </a:p>
        </p:txBody>
      </p:sp>
      <p:sp>
        <p:nvSpPr>
          <p:cNvPr id="36" name="Oval 35">
            <a:extLst>
              <a:ext uri="{FF2B5EF4-FFF2-40B4-BE49-F238E27FC236}">
                <a16:creationId xmlns:a16="http://schemas.microsoft.com/office/drawing/2014/main" id="{9691077B-BDAD-27C7-AA04-32C14401B2E8}"/>
              </a:ext>
            </a:extLst>
          </p:cNvPr>
          <p:cNvSpPr/>
          <p:nvPr/>
        </p:nvSpPr>
        <p:spPr>
          <a:xfrm>
            <a:off x="8222423" y="2001185"/>
            <a:ext cx="809469" cy="809469"/>
          </a:xfrm>
          <a:prstGeom prst="ellipse">
            <a:avLst/>
          </a:prstGeom>
          <a:solidFill>
            <a:srgbClr val="E3071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NO TAX</a:t>
            </a:r>
          </a:p>
        </p:txBody>
      </p:sp>
      <p:sp>
        <p:nvSpPr>
          <p:cNvPr id="39" name="TextBox 38">
            <a:extLst>
              <a:ext uri="{FF2B5EF4-FFF2-40B4-BE49-F238E27FC236}">
                <a16:creationId xmlns:a16="http://schemas.microsoft.com/office/drawing/2014/main" id="{001743DE-2253-2282-BA46-D49668920841}"/>
              </a:ext>
            </a:extLst>
          </p:cNvPr>
          <p:cNvSpPr txBox="1"/>
          <p:nvPr/>
        </p:nvSpPr>
        <p:spPr>
          <a:xfrm>
            <a:off x="9080770" y="2237040"/>
            <a:ext cx="207924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on issue of new shares</a:t>
            </a:r>
          </a:p>
        </p:txBody>
      </p:sp>
      <p:sp>
        <p:nvSpPr>
          <p:cNvPr id="40" name="TextBox 39">
            <a:extLst>
              <a:ext uri="{FF2B5EF4-FFF2-40B4-BE49-F238E27FC236}">
                <a16:creationId xmlns:a16="http://schemas.microsoft.com/office/drawing/2014/main" id="{E8AD02EA-103A-1D3F-F4BF-A2888C1435BB}"/>
              </a:ext>
            </a:extLst>
          </p:cNvPr>
          <p:cNvSpPr txBox="1"/>
          <p:nvPr/>
        </p:nvSpPr>
        <p:spPr>
          <a:xfrm>
            <a:off x="1656548" y="2237040"/>
            <a:ext cx="314178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Tax Rate</a:t>
            </a:r>
          </a:p>
        </p:txBody>
      </p:sp>
      <p:sp>
        <p:nvSpPr>
          <p:cNvPr id="46" name="TextBox 45">
            <a:extLst>
              <a:ext uri="{FF2B5EF4-FFF2-40B4-BE49-F238E27FC236}">
                <a16:creationId xmlns:a16="http://schemas.microsoft.com/office/drawing/2014/main" id="{DA4CB37C-158F-B053-C2EF-A46D63A84F65}"/>
              </a:ext>
            </a:extLst>
          </p:cNvPr>
          <p:cNvSpPr txBox="1"/>
          <p:nvPr/>
        </p:nvSpPr>
        <p:spPr>
          <a:xfrm>
            <a:off x="824777" y="3039738"/>
            <a:ext cx="3141785" cy="2887970"/>
          </a:xfrm>
          <a:prstGeom prst="rect">
            <a:avLst/>
          </a:prstGeom>
          <a:noFill/>
        </p:spPr>
        <p:txBody>
          <a:bodyPr wrap="square" rtlCol="0">
            <a:spAutoFit/>
          </a:bodyPr>
          <a:lstStyle/>
          <a:p>
            <a:pPr marL="177800" marR="0" lvl="0" indent="-177800" algn="l" defTabSz="914400" rtl="0" eaLnBrk="1" fontAlgn="auto" latinLnBrk="0" hangingPunct="1">
              <a:lnSpc>
                <a:spcPct val="100000"/>
              </a:lnSpc>
              <a:spcBef>
                <a:spcPts val="0"/>
              </a:spcBef>
              <a:spcAft>
                <a:spcPts val="1000"/>
              </a:spcAft>
              <a:buClrTx/>
              <a:buSzPct val="100000"/>
              <a:buFontTx/>
              <a:buBlip>
                <a:blip r:embed="rId2">
                  <a:extLst>
                    <a:ext uri="{96DAC541-7B7A-43D3-8B79-37D633B846F1}">
                      <asvg:svgBlip xmlns:asvg="http://schemas.microsoft.com/office/drawing/2016/SVG/main" r:embed="rId3"/>
                    </a:ext>
                  </a:extLst>
                </a:blip>
              </a:buBlip>
              <a:tabLst/>
              <a:defRPr/>
            </a:pPr>
            <a:r>
              <a:rPr kumimoji="0" lang="en-GB" sz="14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Payable 9 months after year end.</a:t>
            </a:r>
          </a:p>
          <a:p>
            <a:pPr marL="177800" marR="0" lvl="0" indent="-177800" algn="l" defTabSz="914400" rtl="0" eaLnBrk="1" fontAlgn="auto" latinLnBrk="0" hangingPunct="1">
              <a:lnSpc>
                <a:spcPct val="100000"/>
              </a:lnSpc>
              <a:spcBef>
                <a:spcPts val="0"/>
              </a:spcBef>
              <a:spcAft>
                <a:spcPts val="1000"/>
              </a:spcAft>
              <a:buClrTx/>
              <a:buSzPct val="100000"/>
              <a:buFontTx/>
              <a:buBlip>
                <a:blip r:embed="rId2">
                  <a:extLst>
                    <a:ext uri="{96DAC541-7B7A-43D3-8B79-37D633B846F1}">
                      <asvg:svgBlip xmlns:asvg="http://schemas.microsoft.com/office/drawing/2016/SVG/main" r:embed="rId3"/>
                    </a:ext>
                  </a:extLst>
                </a:blip>
              </a:buBlip>
              <a:tabLst/>
              <a:defRPr/>
            </a:pPr>
            <a:r>
              <a:rPr kumimoji="0" lang="en-GB" sz="14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Losses carry forward without limit, or back one year for a refund.</a:t>
            </a:r>
          </a:p>
          <a:p>
            <a:pPr marL="177800" marR="0" lvl="0" indent="-177800" algn="l" defTabSz="914400" rtl="0" eaLnBrk="1" fontAlgn="auto" latinLnBrk="0" hangingPunct="1">
              <a:lnSpc>
                <a:spcPct val="100000"/>
              </a:lnSpc>
              <a:spcBef>
                <a:spcPts val="0"/>
              </a:spcBef>
              <a:spcAft>
                <a:spcPts val="1000"/>
              </a:spcAft>
              <a:buClrTx/>
              <a:buSzPct val="100000"/>
              <a:buFontTx/>
              <a:buBlip>
                <a:blip r:embed="rId2">
                  <a:extLst>
                    <a:ext uri="{96DAC541-7B7A-43D3-8B79-37D633B846F1}">
                      <asvg:svgBlip xmlns:asvg="http://schemas.microsoft.com/office/drawing/2016/SVG/main" r:embed="rId3"/>
                    </a:ext>
                  </a:extLst>
                </a:blip>
              </a:buBlip>
              <a:tabLst/>
              <a:defRPr/>
            </a:pPr>
            <a:r>
              <a:rPr kumimoji="0" lang="en-GB" sz="14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No tax on dividends received unless from a tax haven.</a:t>
            </a:r>
          </a:p>
          <a:p>
            <a:pPr marL="177800" marR="0" lvl="0" indent="-177800" algn="l" defTabSz="914400" rtl="0" eaLnBrk="1" fontAlgn="auto" latinLnBrk="0" hangingPunct="1">
              <a:lnSpc>
                <a:spcPct val="100000"/>
              </a:lnSpc>
              <a:spcBef>
                <a:spcPts val="0"/>
              </a:spcBef>
              <a:spcAft>
                <a:spcPts val="1000"/>
              </a:spcAft>
              <a:buClrTx/>
              <a:buSzPct val="100000"/>
              <a:buFontTx/>
              <a:buBlip>
                <a:blip r:embed="rId2">
                  <a:extLst>
                    <a:ext uri="{96DAC541-7B7A-43D3-8B79-37D633B846F1}">
                      <asvg:svgBlip xmlns:asvg="http://schemas.microsoft.com/office/drawing/2016/SVG/main" r:embed="rId3"/>
                    </a:ext>
                  </a:extLst>
                </a:blip>
              </a:buBlip>
              <a:tabLst/>
              <a:defRPr/>
            </a:pPr>
            <a:r>
              <a:rPr kumimoji="0" lang="en-GB" sz="14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No withholding tax on dividends paid.</a:t>
            </a:r>
          </a:p>
          <a:p>
            <a:pPr marL="177800" marR="0" lvl="0" indent="-177800" algn="l" defTabSz="914400" rtl="0" eaLnBrk="1" fontAlgn="auto" latinLnBrk="0" hangingPunct="1">
              <a:lnSpc>
                <a:spcPct val="100000"/>
              </a:lnSpc>
              <a:spcBef>
                <a:spcPts val="0"/>
              </a:spcBef>
              <a:spcAft>
                <a:spcPts val="1000"/>
              </a:spcAft>
              <a:buClrTx/>
              <a:buSzPct val="100000"/>
              <a:buFontTx/>
              <a:buBlip>
                <a:blip r:embed="rId2">
                  <a:extLst>
                    <a:ext uri="{96DAC541-7B7A-43D3-8B79-37D633B846F1}">
                      <asvg:svgBlip xmlns:asvg="http://schemas.microsoft.com/office/drawing/2016/SVG/main" r:embed="rId3"/>
                    </a:ext>
                  </a:extLst>
                </a:blip>
              </a:buBlip>
              <a:tabLst/>
              <a:defRPr/>
            </a:pPr>
            <a:r>
              <a:rPr lang="en-GB" sz="1400" dirty="0">
                <a:solidFill>
                  <a:prstClr val="white"/>
                </a:solidFill>
                <a:latin typeface="Roboto" panose="02000000000000000000" pitchFamily="2" charset="0"/>
                <a:ea typeface="Roboto" panose="02000000000000000000" pitchFamily="2" charset="0"/>
                <a:cs typeface="Roboto" panose="02000000000000000000" pitchFamily="2" charset="0"/>
              </a:rPr>
              <a:t>No withholding tax on professional services or fees.</a:t>
            </a:r>
            <a:endParaRPr kumimoji="0" lang="en-GB" sz="14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a:p>
            <a:pPr marL="177800" marR="0" lvl="0" indent="-177800" algn="l" defTabSz="914400" rtl="0" eaLnBrk="1" fontAlgn="auto" latinLnBrk="0" hangingPunct="1">
              <a:lnSpc>
                <a:spcPct val="100000"/>
              </a:lnSpc>
              <a:spcBef>
                <a:spcPts val="0"/>
              </a:spcBef>
              <a:spcAft>
                <a:spcPts val="1000"/>
              </a:spcAft>
              <a:buClrTx/>
              <a:buSzPct val="100000"/>
              <a:buFontTx/>
              <a:buBlip>
                <a:blip r:embed="rId2">
                  <a:extLst>
                    <a:ext uri="{96DAC541-7B7A-43D3-8B79-37D633B846F1}">
                      <asvg:svgBlip xmlns:asvg="http://schemas.microsoft.com/office/drawing/2016/SVG/main" r:embed="rId3"/>
                    </a:ext>
                  </a:extLst>
                </a:blip>
              </a:buBlip>
              <a:tabLst/>
              <a:defRPr/>
            </a:pPr>
            <a:r>
              <a:rPr kumimoji="0" lang="en-GB" sz="14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Capital allowances.</a:t>
            </a:r>
          </a:p>
        </p:txBody>
      </p:sp>
      <p:sp>
        <p:nvSpPr>
          <p:cNvPr id="61" name="TextBox 60">
            <a:extLst>
              <a:ext uri="{FF2B5EF4-FFF2-40B4-BE49-F238E27FC236}">
                <a16:creationId xmlns:a16="http://schemas.microsoft.com/office/drawing/2014/main" id="{EC8A5EC5-262B-14E3-7B82-9984A5B66B2C}"/>
              </a:ext>
            </a:extLst>
          </p:cNvPr>
          <p:cNvSpPr txBox="1"/>
          <p:nvPr/>
        </p:nvSpPr>
        <p:spPr>
          <a:xfrm>
            <a:off x="4394109" y="3039738"/>
            <a:ext cx="3141785" cy="1210588"/>
          </a:xfrm>
          <a:prstGeom prst="rect">
            <a:avLst/>
          </a:prstGeom>
          <a:noFill/>
        </p:spPr>
        <p:txBody>
          <a:bodyPr wrap="square" rtlCol="0">
            <a:spAutoFit/>
          </a:bodyPr>
          <a:lstStyle/>
          <a:p>
            <a:pPr marL="177800" marR="0" lvl="0" indent="-177800" algn="l" defTabSz="914400" rtl="0" eaLnBrk="1" fontAlgn="auto" latinLnBrk="0" hangingPunct="1">
              <a:lnSpc>
                <a:spcPct val="100000"/>
              </a:lnSpc>
              <a:spcBef>
                <a:spcPts val="0"/>
              </a:spcBef>
              <a:spcAft>
                <a:spcPts val="1000"/>
              </a:spcAft>
              <a:buClrTx/>
              <a:buSzPct val="100000"/>
              <a:buFontTx/>
              <a:buBlip>
                <a:blip r:embed="rId2">
                  <a:extLst>
                    <a:ext uri="{96DAC541-7B7A-43D3-8B79-37D633B846F1}">
                      <asvg:svgBlip xmlns:asvg="http://schemas.microsoft.com/office/drawing/2016/SVG/main" r:embed="rId3"/>
                    </a:ext>
                  </a:extLst>
                </a:blip>
              </a:buBlip>
              <a:tabLst/>
              <a:defRPr/>
            </a:pPr>
            <a:r>
              <a:rPr kumimoji="0" lang="en-GB" sz="14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Register if turnover exceeds GBP</a:t>
            </a:r>
            <a:r>
              <a:rPr kumimoji="0" lang="en-GB" sz="1400" b="0" i="0" u="none" strike="noStrike" kern="1200" cap="none" spc="0" normalizeH="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90</a:t>
            </a:r>
            <a:r>
              <a:rPr kumimoji="0" lang="en-GB" sz="14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k in any 12 months.</a:t>
            </a:r>
          </a:p>
          <a:p>
            <a:pPr marL="177800" marR="0" lvl="0" indent="-177800" algn="l" defTabSz="914400" rtl="0" eaLnBrk="1" fontAlgn="auto" latinLnBrk="0" hangingPunct="1">
              <a:lnSpc>
                <a:spcPct val="100000"/>
              </a:lnSpc>
              <a:spcBef>
                <a:spcPts val="0"/>
              </a:spcBef>
              <a:spcAft>
                <a:spcPts val="1000"/>
              </a:spcAft>
              <a:buClrTx/>
              <a:buSzPct val="100000"/>
              <a:buFontTx/>
              <a:buBlip>
                <a:blip r:embed="rId2">
                  <a:extLst>
                    <a:ext uri="{96DAC541-7B7A-43D3-8B79-37D633B846F1}">
                      <asvg:svgBlip xmlns:asvg="http://schemas.microsoft.com/office/drawing/2016/SVG/main" r:embed="rId3"/>
                    </a:ext>
                  </a:extLst>
                </a:blip>
              </a:buBlip>
              <a:tabLst/>
              <a:defRPr/>
            </a:pPr>
            <a:r>
              <a:rPr kumimoji="0" lang="en-GB" sz="14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20% on most things. </a:t>
            </a:r>
          </a:p>
          <a:p>
            <a:pPr marL="177800" marR="0" lvl="0" indent="-177800" algn="l" defTabSz="914400" rtl="0" eaLnBrk="1" fontAlgn="auto" latinLnBrk="0" hangingPunct="1">
              <a:lnSpc>
                <a:spcPct val="100000"/>
              </a:lnSpc>
              <a:spcBef>
                <a:spcPts val="0"/>
              </a:spcBef>
              <a:spcAft>
                <a:spcPts val="1000"/>
              </a:spcAft>
              <a:buClrTx/>
              <a:buSzPct val="100000"/>
              <a:buFontTx/>
              <a:buBlip>
                <a:blip r:embed="rId2">
                  <a:extLst>
                    <a:ext uri="{96DAC541-7B7A-43D3-8B79-37D633B846F1}">
                      <asvg:svgBlip xmlns:asvg="http://schemas.microsoft.com/office/drawing/2016/SVG/main" r:embed="rId3"/>
                    </a:ext>
                  </a:extLst>
                </a:blip>
              </a:buBlip>
              <a:tabLst/>
              <a:defRPr/>
            </a:pPr>
            <a:r>
              <a:rPr kumimoji="0" lang="en-GB" sz="14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Paid every 3 months.</a:t>
            </a:r>
          </a:p>
        </p:txBody>
      </p:sp>
      <p:sp>
        <p:nvSpPr>
          <p:cNvPr id="62" name="TextBox 61">
            <a:extLst>
              <a:ext uri="{FF2B5EF4-FFF2-40B4-BE49-F238E27FC236}">
                <a16:creationId xmlns:a16="http://schemas.microsoft.com/office/drawing/2014/main" id="{673B5787-223C-3832-5A4C-7287CFE3D367}"/>
              </a:ext>
            </a:extLst>
          </p:cNvPr>
          <p:cNvSpPr txBox="1"/>
          <p:nvPr/>
        </p:nvSpPr>
        <p:spPr>
          <a:xfrm>
            <a:off x="8141650" y="3039738"/>
            <a:ext cx="3141785" cy="523220"/>
          </a:xfrm>
          <a:prstGeom prst="rect">
            <a:avLst/>
          </a:prstGeom>
          <a:noFill/>
        </p:spPr>
        <p:txBody>
          <a:bodyPr wrap="square" rtlCol="0">
            <a:spAutoFit/>
          </a:bodyPr>
          <a:lstStyle/>
          <a:p>
            <a:pPr marL="177800" marR="0" lvl="0" indent="-177800" algn="l" defTabSz="914400" rtl="0" eaLnBrk="1" fontAlgn="auto" latinLnBrk="0" hangingPunct="1">
              <a:lnSpc>
                <a:spcPct val="100000"/>
              </a:lnSpc>
              <a:spcBef>
                <a:spcPts val="0"/>
              </a:spcBef>
              <a:spcAft>
                <a:spcPts val="1000"/>
              </a:spcAft>
              <a:buClrTx/>
              <a:buSzPct val="100000"/>
              <a:buFontTx/>
              <a:buBlip>
                <a:blip r:embed="rId2">
                  <a:extLst>
                    <a:ext uri="{96DAC541-7B7A-43D3-8B79-37D633B846F1}">
                      <asvg:svgBlip xmlns:asvg="http://schemas.microsoft.com/office/drawing/2016/SVG/main" r:embed="rId3"/>
                    </a:ext>
                  </a:extLst>
                </a:blip>
              </a:buBlip>
              <a:tabLst/>
              <a:defRPr/>
            </a:pPr>
            <a:r>
              <a:rPr kumimoji="0" lang="en-GB" sz="14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0.5% Stamp Duty on transfer of shares. Exempt if GBP5 or less</a:t>
            </a:r>
          </a:p>
        </p:txBody>
      </p:sp>
    </p:spTree>
    <p:extLst>
      <p:ext uri="{BB962C8B-B14F-4D97-AF65-F5344CB8AC3E}">
        <p14:creationId xmlns:p14="http://schemas.microsoft.com/office/powerpoint/2010/main" val="170351635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5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par>
                                <p:cTn id="12" presetID="10" presetClass="entr" presetSubtype="0" fill="hold"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par>
                          <p:cTn id="15" fill="hold">
                            <p:stCondLst>
                              <p:cond delay="105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100"/>
                                  </p:stCondLst>
                                  <p:iterate type="wd">
                                    <p:tmPct val="10000"/>
                                  </p:iterate>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par>
                                <p:cTn id="22" presetID="10" presetClass="entr" presetSubtype="0" fill="hold" grpId="0" nodeType="withEffect">
                                  <p:stCondLst>
                                    <p:cond delay="200"/>
                                  </p:stCondLst>
                                  <p:childTnLst>
                                    <p:set>
                                      <p:cBhvr>
                                        <p:cTn id="23" dur="1" fill="hold">
                                          <p:stCondLst>
                                            <p:cond delay="0"/>
                                          </p:stCondLst>
                                        </p:cTn>
                                        <p:tgtEl>
                                          <p:spTgt spid="46">
                                            <p:txEl>
                                              <p:pRg st="0" end="0"/>
                                            </p:txEl>
                                          </p:spTgt>
                                        </p:tgtEl>
                                        <p:attrNameLst>
                                          <p:attrName>style.visibility</p:attrName>
                                        </p:attrNameLst>
                                      </p:cBhvr>
                                      <p:to>
                                        <p:strVal val="visible"/>
                                      </p:to>
                                    </p:set>
                                    <p:animEffect transition="in" filter="fade">
                                      <p:cBhvr>
                                        <p:cTn id="24" dur="500"/>
                                        <p:tgtEl>
                                          <p:spTgt spid="46">
                                            <p:txEl>
                                              <p:pRg st="0" end="0"/>
                                            </p:txEl>
                                          </p:spTgt>
                                        </p:tgtEl>
                                      </p:cBhvr>
                                    </p:animEffect>
                                  </p:childTnLst>
                                </p:cTn>
                              </p:par>
                              <p:par>
                                <p:cTn id="25" presetID="10" presetClass="entr" presetSubtype="0" fill="hold" grpId="0" nodeType="withEffect">
                                  <p:stCondLst>
                                    <p:cond delay="300"/>
                                  </p:stCondLst>
                                  <p:childTnLst>
                                    <p:set>
                                      <p:cBhvr>
                                        <p:cTn id="26" dur="1" fill="hold">
                                          <p:stCondLst>
                                            <p:cond delay="0"/>
                                          </p:stCondLst>
                                        </p:cTn>
                                        <p:tgtEl>
                                          <p:spTgt spid="46">
                                            <p:txEl>
                                              <p:pRg st="1" end="1"/>
                                            </p:txEl>
                                          </p:spTgt>
                                        </p:tgtEl>
                                        <p:attrNameLst>
                                          <p:attrName>style.visibility</p:attrName>
                                        </p:attrNameLst>
                                      </p:cBhvr>
                                      <p:to>
                                        <p:strVal val="visible"/>
                                      </p:to>
                                    </p:set>
                                    <p:animEffect transition="in" filter="fade">
                                      <p:cBhvr>
                                        <p:cTn id="27" dur="500"/>
                                        <p:tgtEl>
                                          <p:spTgt spid="46">
                                            <p:txEl>
                                              <p:pRg st="1" end="1"/>
                                            </p:txEl>
                                          </p:spTgt>
                                        </p:tgtEl>
                                      </p:cBhvr>
                                    </p:animEffect>
                                  </p:childTnLst>
                                </p:cTn>
                              </p:par>
                              <p:par>
                                <p:cTn id="28" presetID="10" presetClass="entr" presetSubtype="0" fill="hold" grpId="0" nodeType="withEffect">
                                  <p:stCondLst>
                                    <p:cond delay="400"/>
                                  </p:stCondLst>
                                  <p:childTnLst>
                                    <p:set>
                                      <p:cBhvr>
                                        <p:cTn id="29" dur="1" fill="hold">
                                          <p:stCondLst>
                                            <p:cond delay="0"/>
                                          </p:stCondLst>
                                        </p:cTn>
                                        <p:tgtEl>
                                          <p:spTgt spid="46">
                                            <p:txEl>
                                              <p:pRg st="2" end="2"/>
                                            </p:txEl>
                                          </p:spTgt>
                                        </p:tgtEl>
                                        <p:attrNameLst>
                                          <p:attrName>style.visibility</p:attrName>
                                        </p:attrNameLst>
                                      </p:cBhvr>
                                      <p:to>
                                        <p:strVal val="visible"/>
                                      </p:to>
                                    </p:set>
                                    <p:animEffect transition="in" filter="fade">
                                      <p:cBhvr>
                                        <p:cTn id="30" dur="500"/>
                                        <p:tgtEl>
                                          <p:spTgt spid="46">
                                            <p:txEl>
                                              <p:pRg st="2" end="2"/>
                                            </p:txEl>
                                          </p:spTgt>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46">
                                            <p:txEl>
                                              <p:pRg st="3" end="3"/>
                                            </p:txEl>
                                          </p:spTgt>
                                        </p:tgtEl>
                                        <p:attrNameLst>
                                          <p:attrName>style.visibility</p:attrName>
                                        </p:attrNameLst>
                                      </p:cBhvr>
                                      <p:to>
                                        <p:strVal val="visible"/>
                                      </p:to>
                                    </p:set>
                                    <p:animEffect transition="in" filter="fade">
                                      <p:cBhvr>
                                        <p:cTn id="33" dur="500"/>
                                        <p:tgtEl>
                                          <p:spTgt spid="46">
                                            <p:txEl>
                                              <p:pRg st="3" end="3"/>
                                            </p:txEl>
                                          </p:spTgt>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46">
                                            <p:txEl>
                                              <p:pRg st="4" end="4"/>
                                            </p:txEl>
                                          </p:spTgt>
                                        </p:tgtEl>
                                        <p:attrNameLst>
                                          <p:attrName>style.visibility</p:attrName>
                                        </p:attrNameLst>
                                      </p:cBhvr>
                                      <p:to>
                                        <p:strVal val="visible"/>
                                      </p:to>
                                    </p:set>
                                    <p:animEffect transition="in" filter="fade">
                                      <p:cBhvr>
                                        <p:cTn id="36" dur="500"/>
                                        <p:tgtEl>
                                          <p:spTgt spid="46">
                                            <p:txEl>
                                              <p:pRg st="4" end="4"/>
                                            </p:txEl>
                                          </p:spTgt>
                                        </p:tgtEl>
                                      </p:cBhvr>
                                    </p:animEffect>
                                  </p:childTnLst>
                                </p:cTn>
                              </p:par>
                              <p:par>
                                <p:cTn id="37" presetID="10" presetClass="entr" presetSubtype="0" fill="hold" grpId="0" nodeType="withEffect">
                                  <p:stCondLst>
                                    <p:cond delay="600"/>
                                  </p:stCondLst>
                                  <p:childTnLst>
                                    <p:set>
                                      <p:cBhvr>
                                        <p:cTn id="38" dur="1" fill="hold">
                                          <p:stCondLst>
                                            <p:cond delay="0"/>
                                          </p:stCondLst>
                                        </p:cTn>
                                        <p:tgtEl>
                                          <p:spTgt spid="46">
                                            <p:txEl>
                                              <p:pRg st="5" end="5"/>
                                            </p:txEl>
                                          </p:spTgt>
                                        </p:tgtEl>
                                        <p:attrNameLst>
                                          <p:attrName>style.visibility</p:attrName>
                                        </p:attrNameLst>
                                      </p:cBhvr>
                                      <p:to>
                                        <p:strVal val="visible"/>
                                      </p:to>
                                    </p:set>
                                    <p:animEffect transition="in" filter="fade">
                                      <p:cBhvr>
                                        <p:cTn id="39" dur="500"/>
                                        <p:tgtEl>
                                          <p:spTgt spid="46">
                                            <p:txEl>
                                              <p:pRg st="5" end="5"/>
                                            </p:txEl>
                                          </p:spTgt>
                                        </p:tgtEl>
                                      </p:cBhvr>
                                    </p:animEffect>
                                  </p:childTnLst>
                                </p:cTn>
                              </p:par>
                            </p:childTnLst>
                          </p:cTn>
                        </p:par>
                        <p:par>
                          <p:cTn id="40" fill="hold">
                            <p:stCondLst>
                              <p:cond delay="2150"/>
                            </p:stCondLst>
                            <p:childTnLst>
                              <p:par>
                                <p:cTn id="41" presetID="10" presetClass="entr" presetSubtype="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par>
                          <p:cTn id="47" fill="hold">
                            <p:stCondLst>
                              <p:cond delay="2650"/>
                            </p:stCondLst>
                            <p:childTnLst>
                              <p:par>
                                <p:cTn id="48" presetID="10" presetClass="entr" presetSubtype="0"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par>
                                <p:cTn id="51" presetID="10" presetClass="entr" presetSubtype="0" fill="hold" grpId="0" nodeType="withEffect">
                                  <p:stCondLst>
                                    <p:cond delay="100"/>
                                  </p:stCondLst>
                                  <p:iterate type="wd">
                                    <p:tmPct val="10000"/>
                                  </p:iterate>
                                  <p:childTnLst>
                                    <p:set>
                                      <p:cBhvr>
                                        <p:cTn id="52" dur="1" fill="hold">
                                          <p:stCondLst>
                                            <p:cond delay="0"/>
                                          </p:stCondLst>
                                        </p:cTn>
                                        <p:tgtEl>
                                          <p:spTgt spid="35"/>
                                        </p:tgtEl>
                                        <p:attrNameLst>
                                          <p:attrName>style.visibility</p:attrName>
                                        </p:attrNameLst>
                                      </p:cBhvr>
                                      <p:to>
                                        <p:strVal val="visible"/>
                                      </p:to>
                                    </p:set>
                                    <p:animEffect transition="in" filter="fade">
                                      <p:cBhvr>
                                        <p:cTn id="53" dur="500"/>
                                        <p:tgtEl>
                                          <p:spTgt spid="35"/>
                                        </p:tgtEl>
                                      </p:cBhvr>
                                    </p:animEffect>
                                  </p:childTnLst>
                                </p:cTn>
                              </p:par>
                              <p:par>
                                <p:cTn id="54" presetID="10" presetClass="entr" presetSubtype="0" fill="hold" grpId="0" nodeType="withEffect">
                                  <p:stCondLst>
                                    <p:cond delay="200"/>
                                  </p:stCondLst>
                                  <p:childTnLst>
                                    <p:set>
                                      <p:cBhvr>
                                        <p:cTn id="55" dur="1" fill="hold">
                                          <p:stCondLst>
                                            <p:cond delay="0"/>
                                          </p:stCondLst>
                                        </p:cTn>
                                        <p:tgtEl>
                                          <p:spTgt spid="61">
                                            <p:txEl>
                                              <p:pRg st="0" end="0"/>
                                            </p:txEl>
                                          </p:spTgt>
                                        </p:tgtEl>
                                        <p:attrNameLst>
                                          <p:attrName>style.visibility</p:attrName>
                                        </p:attrNameLst>
                                      </p:cBhvr>
                                      <p:to>
                                        <p:strVal val="visible"/>
                                      </p:to>
                                    </p:set>
                                    <p:animEffect transition="in" filter="fade">
                                      <p:cBhvr>
                                        <p:cTn id="56" dur="500"/>
                                        <p:tgtEl>
                                          <p:spTgt spid="61">
                                            <p:txEl>
                                              <p:pRg st="0" end="0"/>
                                            </p:txEl>
                                          </p:spTgt>
                                        </p:tgtEl>
                                      </p:cBhvr>
                                    </p:animEffect>
                                  </p:childTnLst>
                                </p:cTn>
                              </p:par>
                              <p:par>
                                <p:cTn id="57" presetID="10" presetClass="entr" presetSubtype="0" fill="hold" grpId="0" nodeType="withEffect">
                                  <p:stCondLst>
                                    <p:cond delay="300"/>
                                  </p:stCondLst>
                                  <p:childTnLst>
                                    <p:set>
                                      <p:cBhvr>
                                        <p:cTn id="58" dur="1" fill="hold">
                                          <p:stCondLst>
                                            <p:cond delay="0"/>
                                          </p:stCondLst>
                                        </p:cTn>
                                        <p:tgtEl>
                                          <p:spTgt spid="61">
                                            <p:txEl>
                                              <p:pRg st="1" end="1"/>
                                            </p:txEl>
                                          </p:spTgt>
                                        </p:tgtEl>
                                        <p:attrNameLst>
                                          <p:attrName>style.visibility</p:attrName>
                                        </p:attrNameLst>
                                      </p:cBhvr>
                                      <p:to>
                                        <p:strVal val="visible"/>
                                      </p:to>
                                    </p:set>
                                    <p:animEffect transition="in" filter="fade">
                                      <p:cBhvr>
                                        <p:cTn id="59" dur="500"/>
                                        <p:tgtEl>
                                          <p:spTgt spid="61">
                                            <p:txEl>
                                              <p:pRg st="1" end="1"/>
                                            </p:txEl>
                                          </p:spTgt>
                                        </p:tgtEl>
                                      </p:cBhvr>
                                    </p:animEffect>
                                  </p:childTnLst>
                                </p:cTn>
                              </p:par>
                              <p:par>
                                <p:cTn id="60" presetID="10" presetClass="entr" presetSubtype="0" fill="hold" grpId="0" nodeType="withEffect">
                                  <p:stCondLst>
                                    <p:cond delay="400"/>
                                  </p:stCondLst>
                                  <p:childTnLst>
                                    <p:set>
                                      <p:cBhvr>
                                        <p:cTn id="61" dur="1" fill="hold">
                                          <p:stCondLst>
                                            <p:cond delay="0"/>
                                          </p:stCondLst>
                                        </p:cTn>
                                        <p:tgtEl>
                                          <p:spTgt spid="61">
                                            <p:txEl>
                                              <p:pRg st="2" end="2"/>
                                            </p:txEl>
                                          </p:spTgt>
                                        </p:tgtEl>
                                        <p:attrNameLst>
                                          <p:attrName>style.visibility</p:attrName>
                                        </p:attrNameLst>
                                      </p:cBhvr>
                                      <p:to>
                                        <p:strVal val="visible"/>
                                      </p:to>
                                    </p:set>
                                    <p:animEffect transition="in" filter="fade">
                                      <p:cBhvr>
                                        <p:cTn id="62" dur="500"/>
                                        <p:tgtEl>
                                          <p:spTgt spid="61">
                                            <p:txEl>
                                              <p:pRg st="2" end="2"/>
                                            </p:txEl>
                                          </p:spTgt>
                                        </p:tgtEl>
                                      </p:cBhvr>
                                    </p:animEffect>
                                  </p:childTnLst>
                                </p:cTn>
                              </p:par>
                            </p:childTnLst>
                          </p:cTn>
                        </p:par>
                        <p:par>
                          <p:cTn id="63" fill="hold">
                            <p:stCondLst>
                              <p:cond delay="3550"/>
                            </p:stCondLst>
                            <p:childTnLst>
                              <p:par>
                                <p:cTn id="64" presetID="10"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par>
                                <p:cTn id="67" presetID="10" presetClass="entr" presetSubtype="0" fill="hold" nodeType="with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500"/>
                                        <p:tgtEl>
                                          <p:spTgt spid="26"/>
                                        </p:tgtEl>
                                      </p:cBhvr>
                                    </p:animEffect>
                                  </p:childTnLst>
                                </p:cTn>
                              </p:par>
                            </p:childTnLst>
                          </p:cTn>
                        </p:par>
                        <p:par>
                          <p:cTn id="70" fill="hold">
                            <p:stCondLst>
                              <p:cond delay="4050"/>
                            </p:stCondLst>
                            <p:childTnLst>
                              <p:par>
                                <p:cTn id="71" presetID="10" presetClass="entr" presetSubtype="0"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fade">
                                      <p:cBhvr>
                                        <p:cTn id="73" dur="500"/>
                                        <p:tgtEl>
                                          <p:spTgt spid="36"/>
                                        </p:tgtEl>
                                      </p:cBhvr>
                                    </p:animEffect>
                                  </p:childTnLst>
                                </p:cTn>
                              </p:par>
                              <p:par>
                                <p:cTn id="74" presetID="10" presetClass="entr" presetSubtype="0" fill="hold" grpId="0" nodeType="withEffect">
                                  <p:stCondLst>
                                    <p:cond delay="100"/>
                                  </p:stCondLst>
                                  <p:iterate type="wd">
                                    <p:tmPct val="10000"/>
                                  </p:iterate>
                                  <p:childTnLst>
                                    <p:set>
                                      <p:cBhvr>
                                        <p:cTn id="75" dur="1" fill="hold">
                                          <p:stCondLst>
                                            <p:cond delay="0"/>
                                          </p:stCondLst>
                                        </p:cTn>
                                        <p:tgtEl>
                                          <p:spTgt spid="39"/>
                                        </p:tgtEl>
                                        <p:attrNameLst>
                                          <p:attrName>style.visibility</p:attrName>
                                        </p:attrNameLst>
                                      </p:cBhvr>
                                      <p:to>
                                        <p:strVal val="visible"/>
                                      </p:to>
                                    </p:set>
                                    <p:animEffect transition="in" filter="fade">
                                      <p:cBhvr>
                                        <p:cTn id="76" dur="500"/>
                                        <p:tgtEl>
                                          <p:spTgt spid="39"/>
                                        </p:tgtEl>
                                      </p:cBhvr>
                                    </p:animEffect>
                                  </p:childTnLst>
                                </p:cTn>
                              </p:par>
                              <p:par>
                                <p:cTn id="77" presetID="10" presetClass="entr" presetSubtype="0" fill="hold" grpId="0" nodeType="withEffect">
                                  <p:stCondLst>
                                    <p:cond delay="20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P spid="23" grpId="0"/>
      <p:bldP spid="24" grpId="0"/>
      <p:bldP spid="5" grpId="0" animBg="1"/>
      <p:bldP spid="29" grpId="0" animBg="1"/>
      <p:bldP spid="35" grpId="0"/>
      <p:bldP spid="36" grpId="0" animBg="1"/>
      <p:bldP spid="39" grpId="0"/>
      <p:bldP spid="40" grpId="0"/>
      <p:bldP spid="46" grpId="0" uiExpand="1" build="allAtOnce"/>
      <p:bldP spid="61" grpId="0" uiExpand="1" build="allAtOnce"/>
      <p:bldP spid="6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1180423C-D48C-1569-C623-484C2AE55C05}"/>
              </a:ext>
            </a:extLst>
          </p:cNvPr>
          <p:cNvSpPr txBox="1"/>
          <p:nvPr/>
        </p:nvSpPr>
        <p:spPr>
          <a:xfrm>
            <a:off x="352023" y="3524207"/>
            <a:ext cx="11065100" cy="1692771"/>
          </a:xfrm>
          <a:prstGeom prst="rect">
            <a:avLst/>
          </a:prstGeom>
          <a:noFill/>
        </p:spPr>
        <p:txBody>
          <a:bodyPr wrap="square" rtlCol="0">
            <a:spAutoFit/>
          </a:bodyPr>
          <a:lstStyle/>
          <a:p>
            <a:endParaRPr lang="en-US" sz="1600" b="1" dirty="0">
              <a:solidFill>
                <a:prstClr val="white"/>
              </a:solidFill>
              <a:latin typeface="Roboto" panose="02000000000000000000" pitchFamily="2" charset="0"/>
              <a:ea typeface="Roboto" panose="02000000000000000000" pitchFamily="2" charset="0"/>
              <a:cs typeface="Roboto" panose="02000000000000000000" pitchFamily="2" charset="0"/>
            </a:endParaRPr>
          </a:p>
          <a:p>
            <a:pPr algn="just"/>
            <a:r>
              <a:rPr lang="en-US" sz="8800" b="1" dirty="0">
                <a:solidFill>
                  <a:srgbClr val="FF0000"/>
                </a:solidFill>
                <a:latin typeface="Roboto" panose="02000000000000000000" pitchFamily="2" charset="0"/>
                <a:ea typeface="Roboto" panose="02000000000000000000" pitchFamily="2" charset="0"/>
                <a:cs typeface="Roboto" panose="02000000000000000000" pitchFamily="2" charset="0"/>
              </a:rPr>
              <a:t>“							   	           ”</a:t>
            </a:r>
            <a:endParaRPr lang="en-GB" sz="8800" b="1" dirty="0">
              <a:solidFill>
                <a:srgbClr val="FF0000"/>
              </a:solidFill>
              <a:latin typeface="Roboto" panose="02000000000000000000" pitchFamily="2" charset="0"/>
              <a:ea typeface="Roboto" panose="02000000000000000000" pitchFamily="2" charset="0"/>
              <a:cs typeface="Roboto" panose="02000000000000000000" pitchFamily="2" charset="0"/>
            </a:endParaRPr>
          </a:p>
        </p:txBody>
      </p:sp>
      <p:sp>
        <p:nvSpPr>
          <p:cNvPr id="10" name="TextBox 9">
            <a:extLst>
              <a:ext uri="{FF2B5EF4-FFF2-40B4-BE49-F238E27FC236}">
                <a16:creationId xmlns:a16="http://schemas.microsoft.com/office/drawing/2014/main" id="{86709C4F-C0A0-C209-2491-2E29A724538F}"/>
              </a:ext>
            </a:extLst>
          </p:cNvPr>
          <p:cNvSpPr txBox="1"/>
          <p:nvPr/>
        </p:nvSpPr>
        <p:spPr>
          <a:xfrm>
            <a:off x="352023" y="967235"/>
            <a:ext cx="11065100" cy="1692771"/>
          </a:xfrm>
          <a:prstGeom prst="rect">
            <a:avLst/>
          </a:prstGeom>
          <a:noFill/>
        </p:spPr>
        <p:txBody>
          <a:bodyPr wrap="square" rtlCol="0">
            <a:spAutoFit/>
          </a:bodyPr>
          <a:lstStyle/>
          <a:p>
            <a:endParaRPr lang="en-US" sz="1600" b="1" dirty="0">
              <a:solidFill>
                <a:prstClr val="white"/>
              </a:solidFill>
              <a:latin typeface="Roboto" panose="02000000000000000000" pitchFamily="2" charset="0"/>
              <a:ea typeface="Roboto" panose="02000000000000000000" pitchFamily="2" charset="0"/>
              <a:cs typeface="Roboto" panose="02000000000000000000" pitchFamily="2" charset="0"/>
            </a:endParaRPr>
          </a:p>
          <a:p>
            <a:pPr algn="just"/>
            <a:r>
              <a:rPr lang="en-US" sz="8800" b="1" dirty="0">
                <a:solidFill>
                  <a:srgbClr val="FF0000"/>
                </a:solidFill>
                <a:latin typeface="Roboto" panose="02000000000000000000" pitchFamily="2" charset="0"/>
                <a:ea typeface="Roboto" panose="02000000000000000000" pitchFamily="2" charset="0"/>
                <a:cs typeface="Roboto" panose="02000000000000000000" pitchFamily="2" charset="0"/>
              </a:rPr>
              <a:t>“							   	           ”</a:t>
            </a:r>
            <a:endParaRPr lang="en-GB" sz="8800" b="1" dirty="0">
              <a:solidFill>
                <a:srgbClr val="FF0000"/>
              </a:solidFill>
              <a:latin typeface="Roboto" panose="02000000000000000000" pitchFamily="2" charset="0"/>
              <a:ea typeface="Roboto" panose="02000000000000000000" pitchFamily="2" charset="0"/>
              <a:cs typeface="Roboto" panose="02000000000000000000" pitchFamily="2" charset="0"/>
            </a:endParaRPr>
          </a:p>
        </p:txBody>
      </p:sp>
      <p:sp>
        <p:nvSpPr>
          <p:cNvPr id="73" name="Title 72">
            <a:extLst>
              <a:ext uri="{FF2B5EF4-FFF2-40B4-BE49-F238E27FC236}">
                <a16:creationId xmlns:a16="http://schemas.microsoft.com/office/drawing/2014/main" id="{ADFBBD76-D1CB-3147-AAD8-A77B7A745147}"/>
              </a:ext>
            </a:extLst>
          </p:cNvPr>
          <p:cNvSpPr>
            <a:spLocks noGrp="1"/>
          </p:cNvSpPr>
          <p:nvPr>
            <p:ph type="title"/>
          </p:nvPr>
        </p:nvSpPr>
        <p:spPr/>
        <p:txBody>
          <a:bodyPr/>
          <a:lstStyle/>
          <a:p>
            <a:r>
              <a:rPr lang="en-GB" dirty="0">
                <a:uFill>
                  <a:solidFill>
                    <a:srgbClr val="FF0000"/>
                  </a:solidFill>
                </a:uFill>
              </a:rPr>
              <a:t>Setting up in the UK according to EBS Clients</a:t>
            </a:r>
            <a:endParaRPr lang="en-GB" dirty="0">
              <a:solidFill>
                <a:schemeClr val="bg1"/>
              </a:solidFill>
              <a:uFill>
                <a:solidFill>
                  <a:srgbClr val="FF0000"/>
                </a:solidFill>
              </a:uFill>
            </a:endParaRPr>
          </a:p>
        </p:txBody>
      </p:sp>
      <p:sp>
        <p:nvSpPr>
          <p:cNvPr id="7" name="TextBox 6">
            <a:extLst>
              <a:ext uri="{FF2B5EF4-FFF2-40B4-BE49-F238E27FC236}">
                <a16:creationId xmlns:a16="http://schemas.microsoft.com/office/drawing/2014/main" id="{D4FD32DA-2FEE-D335-DBC4-82A080CBC6AA}"/>
              </a:ext>
            </a:extLst>
          </p:cNvPr>
          <p:cNvSpPr txBox="1"/>
          <p:nvPr/>
        </p:nvSpPr>
        <p:spPr>
          <a:xfrm>
            <a:off x="925131" y="1475067"/>
            <a:ext cx="9996154" cy="553998"/>
          </a:xfrm>
          <a:prstGeom prst="rect">
            <a:avLst/>
          </a:prstGeom>
          <a:noFill/>
        </p:spPr>
        <p:txBody>
          <a:bodyPr wrap="square" rtlCol="0">
            <a:spAutoFit/>
          </a:bodyPr>
          <a:lstStyle/>
          <a:p>
            <a:r>
              <a:rPr lang="en-US" sz="1600" b="1" dirty="0">
                <a:solidFill>
                  <a:prstClr val="white"/>
                </a:solidFill>
                <a:latin typeface="Roboto" panose="02000000000000000000" pitchFamily="2" charset="0"/>
                <a:ea typeface="Roboto" panose="02000000000000000000" pitchFamily="2" charset="0"/>
                <a:cs typeface="Roboto" panose="02000000000000000000" pitchFamily="2" charset="0"/>
              </a:rPr>
              <a:t>Setting up business in UK is simpler. The whole process is user-friendly and no out of pocket expenses!!</a:t>
            </a:r>
            <a:br>
              <a:rPr lang="en-US" sz="1600" b="1" dirty="0">
                <a:solidFill>
                  <a:prstClr val="white"/>
                </a:solidFill>
                <a:latin typeface="Roboto" panose="02000000000000000000" pitchFamily="2" charset="0"/>
                <a:ea typeface="Roboto" panose="02000000000000000000" pitchFamily="2" charset="0"/>
                <a:cs typeface="Roboto" panose="02000000000000000000" pitchFamily="2" charset="0"/>
              </a:rPr>
            </a:br>
            <a:r>
              <a:rPr lang="en-US" sz="1400" dirty="0">
                <a:solidFill>
                  <a:prstClr val="white"/>
                </a:solidFill>
                <a:latin typeface="Roboto" panose="02000000000000000000" pitchFamily="2" charset="0"/>
                <a:ea typeface="Roboto" panose="02000000000000000000" pitchFamily="2" charset="0"/>
                <a:cs typeface="Roboto" panose="02000000000000000000" pitchFamily="2" charset="0"/>
              </a:rPr>
              <a:t>- CFO, professional services &amp; software development company</a:t>
            </a:r>
            <a:r>
              <a:rPr lang="en-US" sz="1400" b="1" dirty="0">
                <a:solidFill>
                  <a:prstClr val="white"/>
                </a:solidFill>
                <a:latin typeface="Roboto" panose="02000000000000000000" pitchFamily="2" charset="0"/>
                <a:ea typeface="Roboto" panose="02000000000000000000" pitchFamily="2" charset="0"/>
                <a:cs typeface="Roboto" panose="02000000000000000000" pitchFamily="2" charset="0"/>
              </a:rPr>
              <a:t> </a:t>
            </a:r>
            <a:endParaRPr lang="en-GB" sz="1600" b="1" dirty="0">
              <a:solidFill>
                <a:prstClr val="white"/>
              </a:solidFill>
              <a:latin typeface="Roboto" panose="02000000000000000000" pitchFamily="2" charset="0"/>
              <a:ea typeface="Roboto" panose="02000000000000000000" pitchFamily="2" charset="0"/>
              <a:cs typeface="Roboto" panose="02000000000000000000" pitchFamily="2" charset="0"/>
            </a:endParaRPr>
          </a:p>
        </p:txBody>
      </p:sp>
      <p:sp>
        <p:nvSpPr>
          <p:cNvPr id="18" name="TextBox 17">
            <a:extLst>
              <a:ext uri="{FF2B5EF4-FFF2-40B4-BE49-F238E27FC236}">
                <a16:creationId xmlns:a16="http://schemas.microsoft.com/office/drawing/2014/main" id="{D85F114F-C647-58D5-2DFA-B32C3ED4BE27}"/>
              </a:ext>
            </a:extLst>
          </p:cNvPr>
          <p:cNvSpPr txBox="1"/>
          <p:nvPr/>
        </p:nvSpPr>
        <p:spPr>
          <a:xfrm>
            <a:off x="352023" y="2006763"/>
            <a:ext cx="11065100" cy="1692771"/>
          </a:xfrm>
          <a:prstGeom prst="rect">
            <a:avLst/>
          </a:prstGeom>
          <a:noFill/>
        </p:spPr>
        <p:txBody>
          <a:bodyPr wrap="square" rtlCol="0">
            <a:spAutoFit/>
          </a:bodyPr>
          <a:lstStyle/>
          <a:p>
            <a:endParaRPr lang="en-US" sz="1600" b="1" dirty="0">
              <a:solidFill>
                <a:prstClr val="white"/>
              </a:solidFill>
              <a:latin typeface="Roboto" panose="02000000000000000000" pitchFamily="2" charset="0"/>
              <a:ea typeface="Roboto" panose="02000000000000000000" pitchFamily="2" charset="0"/>
              <a:cs typeface="Roboto" panose="02000000000000000000" pitchFamily="2" charset="0"/>
            </a:endParaRPr>
          </a:p>
          <a:p>
            <a:pPr algn="just"/>
            <a:r>
              <a:rPr lang="en-US" sz="8800" b="1" dirty="0">
                <a:solidFill>
                  <a:srgbClr val="FF0000"/>
                </a:solidFill>
                <a:latin typeface="Roboto" panose="02000000000000000000" pitchFamily="2" charset="0"/>
                <a:ea typeface="Roboto" panose="02000000000000000000" pitchFamily="2" charset="0"/>
                <a:cs typeface="Roboto" panose="02000000000000000000" pitchFamily="2" charset="0"/>
              </a:rPr>
              <a:t>“							   	           ”</a:t>
            </a:r>
            <a:endParaRPr lang="en-GB" sz="8800" b="1" dirty="0">
              <a:solidFill>
                <a:srgbClr val="FF0000"/>
              </a:solidFill>
              <a:latin typeface="Roboto" panose="02000000000000000000" pitchFamily="2" charset="0"/>
              <a:ea typeface="Roboto" panose="02000000000000000000" pitchFamily="2" charset="0"/>
              <a:cs typeface="Roboto" panose="02000000000000000000" pitchFamily="2" charset="0"/>
            </a:endParaRPr>
          </a:p>
        </p:txBody>
      </p:sp>
      <p:sp>
        <p:nvSpPr>
          <p:cNvPr id="19" name="TextBox 18">
            <a:extLst>
              <a:ext uri="{FF2B5EF4-FFF2-40B4-BE49-F238E27FC236}">
                <a16:creationId xmlns:a16="http://schemas.microsoft.com/office/drawing/2014/main" id="{519571F2-38B3-EBC3-956D-EAE7387D71D2}"/>
              </a:ext>
            </a:extLst>
          </p:cNvPr>
          <p:cNvSpPr txBox="1"/>
          <p:nvPr/>
        </p:nvSpPr>
        <p:spPr>
          <a:xfrm>
            <a:off x="925131" y="2456337"/>
            <a:ext cx="9996154" cy="1323439"/>
          </a:xfrm>
          <a:prstGeom prst="rect">
            <a:avLst/>
          </a:prstGeom>
          <a:noFill/>
        </p:spPr>
        <p:txBody>
          <a:bodyPr wrap="square" rtlCol="0">
            <a:spAutoFit/>
          </a:bodyPr>
          <a:lstStyle/>
          <a:p>
            <a:r>
              <a:rPr lang="en-US" sz="1600" b="1" dirty="0">
                <a:solidFill>
                  <a:prstClr val="white"/>
                </a:solidFill>
                <a:latin typeface="Roboto" panose="02000000000000000000" pitchFamily="2" charset="0"/>
                <a:ea typeface="Roboto" panose="02000000000000000000" pitchFamily="2" charset="0"/>
                <a:cs typeface="Roboto" panose="02000000000000000000" pitchFamily="2" charset="0"/>
              </a:rPr>
              <a:t>As a start-up deep tech company we can enter the ecosystem through various portals. We could be part of multiple start up launch pads, get University and corporate partnership. This multi faceted approach helps to inject new technology into the market - a multi prong approach. </a:t>
            </a:r>
            <a:br>
              <a:rPr lang="en-US" sz="1600" b="1" dirty="0">
                <a:solidFill>
                  <a:prstClr val="white"/>
                </a:solidFill>
                <a:latin typeface="Roboto" panose="02000000000000000000" pitchFamily="2" charset="0"/>
                <a:ea typeface="Roboto" panose="02000000000000000000" pitchFamily="2" charset="0"/>
                <a:cs typeface="Roboto" panose="02000000000000000000" pitchFamily="2" charset="0"/>
              </a:rPr>
            </a:br>
            <a:r>
              <a:rPr lang="en-US" sz="1400" dirty="0">
                <a:solidFill>
                  <a:prstClr val="white"/>
                </a:solidFill>
                <a:latin typeface="Roboto" panose="02000000000000000000" pitchFamily="2" charset="0"/>
                <a:ea typeface="Roboto" panose="02000000000000000000" pitchFamily="2" charset="0"/>
                <a:cs typeface="Roboto" panose="02000000000000000000" pitchFamily="2" charset="0"/>
              </a:rPr>
              <a:t>- CEO &amp; Founder, tech company </a:t>
            </a:r>
            <a:br>
              <a:rPr lang="en-US" sz="1600" b="1" dirty="0">
                <a:solidFill>
                  <a:prstClr val="white"/>
                </a:solidFill>
                <a:latin typeface="Roboto" panose="02000000000000000000" pitchFamily="2" charset="0"/>
                <a:ea typeface="Roboto" panose="02000000000000000000" pitchFamily="2" charset="0"/>
                <a:cs typeface="Roboto" panose="02000000000000000000" pitchFamily="2" charset="0"/>
              </a:rPr>
            </a:br>
            <a:endParaRPr lang="en-GB" sz="1600" b="1" dirty="0">
              <a:solidFill>
                <a:prstClr val="white"/>
              </a:solidFill>
              <a:latin typeface="Roboto" panose="02000000000000000000" pitchFamily="2" charset="0"/>
              <a:ea typeface="Roboto" panose="02000000000000000000" pitchFamily="2" charset="0"/>
              <a:cs typeface="Roboto" panose="02000000000000000000" pitchFamily="2" charset="0"/>
            </a:endParaRPr>
          </a:p>
        </p:txBody>
      </p:sp>
      <p:sp>
        <p:nvSpPr>
          <p:cNvPr id="28" name="TextBox 27">
            <a:extLst>
              <a:ext uri="{FF2B5EF4-FFF2-40B4-BE49-F238E27FC236}">
                <a16:creationId xmlns:a16="http://schemas.microsoft.com/office/drawing/2014/main" id="{F4238BB0-396E-DEEB-B723-FEB848B505A7}"/>
              </a:ext>
            </a:extLst>
          </p:cNvPr>
          <p:cNvSpPr txBox="1"/>
          <p:nvPr/>
        </p:nvSpPr>
        <p:spPr>
          <a:xfrm>
            <a:off x="925131" y="4005764"/>
            <a:ext cx="9996154" cy="830997"/>
          </a:xfrm>
          <a:prstGeom prst="rect">
            <a:avLst/>
          </a:prstGeom>
          <a:noFill/>
        </p:spPr>
        <p:txBody>
          <a:bodyPr wrap="square" rtlCol="0">
            <a:spAutoFit/>
          </a:bodyPr>
          <a:lstStyle/>
          <a:p>
            <a:r>
              <a:rPr lang="en-US" sz="1600" b="1" dirty="0">
                <a:solidFill>
                  <a:prstClr val="white"/>
                </a:solidFill>
                <a:latin typeface="Roboto" panose="02000000000000000000" pitchFamily="2" charset="0"/>
                <a:ea typeface="Roboto" panose="02000000000000000000" pitchFamily="2" charset="0"/>
                <a:cs typeface="Roboto" panose="02000000000000000000" pitchFamily="2" charset="0"/>
              </a:rPr>
              <a:t>Very easy to do business in the UK. Starting a Private Limited Company took less than a week and there is far less paperwork and notices from government offices. </a:t>
            </a:r>
            <a:br>
              <a:rPr lang="en-US" sz="1600" b="1" dirty="0">
                <a:solidFill>
                  <a:prstClr val="white"/>
                </a:solidFill>
                <a:latin typeface="Roboto" panose="02000000000000000000" pitchFamily="2" charset="0"/>
                <a:ea typeface="Roboto" panose="02000000000000000000" pitchFamily="2" charset="0"/>
                <a:cs typeface="Roboto" panose="02000000000000000000" pitchFamily="2" charset="0"/>
              </a:rPr>
            </a:br>
            <a:r>
              <a:rPr lang="en-US" sz="1400" dirty="0">
                <a:solidFill>
                  <a:prstClr val="white"/>
                </a:solidFill>
                <a:latin typeface="Roboto" panose="02000000000000000000" pitchFamily="2" charset="0"/>
                <a:ea typeface="Roboto" panose="02000000000000000000" pitchFamily="2" charset="0"/>
                <a:cs typeface="Roboto" panose="02000000000000000000" pitchFamily="2" charset="0"/>
              </a:rPr>
              <a:t>- Entrepreneur, founder of fintech companies</a:t>
            </a:r>
            <a:endParaRPr lang="en-GB" sz="1600" dirty="0">
              <a:solidFill>
                <a:prstClr val="white"/>
              </a:solidFill>
              <a:latin typeface="Roboto" panose="02000000000000000000" pitchFamily="2" charset="0"/>
              <a:ea typeface="Roboto" panose="02000000000000000000" pitchFamily="2" charset="0"/>
              <a:cs typeface="Roboto" panose="02000000000000000000" pitchFamily="2" charset="0"/>
            </a:endParaRPr>
          </a:p>
        </p:txBody>
      </p:sp>
      <p:sp>
        <p:nvSpPr>
          <p:cNvPr id="34" name="TextBox 33">
            <a:extLst>
              <a:ext uri="{FF2B5EF4-FFF2-40B4-BE49-F238E27FC236}">
                <a16:creationId xmlns:a16="http://schemas.microsoft.com/office/drawing/2014/main" id="{9C3ACDED-6744-ACC7-7F73-8E731F25A738}"/>
              </a:ext>
            </a:extLst>
          </p:cNvPr>
          <p:cNvSpPr txBox="1"/>
          <p:nvPr/>
        </p:nvSpPr>
        <p:spPr>
          <a:xfrm>
            <a:off x="352023" y="4849204"/>
            <a:ext cx="11065100" cy="1692771"/>
          </a:xfrm>
          <a:prstGeom prst="rect">
            <a:avLst/>
          </a:prstGeom>
          <a:noFill/>
        </p:spPr>
        <p:txBody>
          <a:bodyPr wrap="square" rtlCol="0">
            <a:spAutoFit/>
          </a:bodyPr>
          <a:lstStyle/>
          <a:p>
            <a:endParaRPr lang="en-US" sz="1600" b="1" dirty="0">
              <a:solidFill>
                <a:prstClr val="white"/>
              </a:solidFill>
              <a:latin typeface="Roboto" panose="02000000000000000000" pitchFamily="2" charset="0"/>
              <a:ea typeface="Roboto" panose="02000000000000000000" pitchFamily="2" charset="0"/>
              <a:cs typeface="Roboto" panose="02000000000000000000" pitchFamily="2" charset="0"/>
            </a:endParaRPr>
          </a:p>
          <a:p>
            <a:pPr algn="just"/>
            <a:r>
              <a:rPr lang="en-US" sz="8800" b="1" dirty="0">
                <a:solidFill>
                  <a:srgbClr val="FF0000"/>
                </a:solidFill>
                <a:latin typeface="Roboto" panose="02000000000000000000" pitchFamily="2" charset="0"/>
                <a:ea typeface="Roboto" panose="02000000000000000000" pitchFamily="2" charset="0"/>
                <a:cs typeface="Roboto" panose="02000000000000000000" pitchFamily="2" charset="0"/>
              </a:rPr>
              <a:t>“							   	           ”</a:t>
            </a:r>
            <a:endParaRPr lang="en-GB" sz="8800" b="1" dirty="0">
              <a:solidFill>
                <a:srgbClr val="FF0000"/>
              </a:solidFill>
              <a:latin typeface="Roboto" panose="02000000000000000000" pitchFamily="2" charset="0"/>
              <a:ea typeface="Roboto" panose="02000000000000000000" pitchFamily="2" charset="0"/>
              <a:cs typeface="Roboto" panose="02000000000000000000" pitchFamily="2" charset="0"/>
            </a:endParaRPr>
          </a:p>
        </p:txBody>
      </p:sp>
      <p:sp>
        <p:nvSpPr>
          <p:cNvPr id="35" name="TextBox 34">
            <a:extLst>
              <a:ext uri="{FF2B5EF4-FFF2-40B4-BE49-F238E27FC236}">
                <a16:creationId xmlns:a16="http://schemas.microsoft.com/office/drawing/2014/main" id="{35B4AB11-A8CB-8B19-FA0F-51FD078DCA52}"/>
              </a:ext>
            </a:extLst>
          </p:cNvPr>
          <p:cNvSpPr txBox="1"/>
          <p:nvPr/>
        </p:nvSpPr>
        <p:spPr>
          <a:xfrm>
            <a:off x="925131" y="5229421"/>
            <a:ext cx="9996154" cy="553998"/>
          </a:xfrm>
          <a:prstGeom prst="rect">
            <a:avLst/>
          </a:prstGeom>
          <a:noFill/>
        </p:spPr>
        <p:txBody>
          <a:bodyPr wrap="square" rtlCol="0">
            <a:spAutoFit/>
          </a:bodyPr>
          <a:lstStyle/>
          <a:p>
            <a:r>
              <a:rPr lang="en-US" sz="1600" b="1" dirty="0">
                <a:solidFill>
                  <a:prstClr val="white"/>
                </a:solidFill>
                <a:latin typeface="Roboto" panose="02000000000000000000" pitchFamily="2" charset="0"/>
                <a:ea typeface="Roboto" panose="02000000000000000000" pitchFamily="2" charset="0"/>
                <a:cs typeface="Roboto" panose="02000000000000000000" pitchFamily="2" charset="0"/>
              </a:rPr>
              <a:t>I like EBS – they bring me solutions, not problems. Dealing with the UK is very simple for us.</a:t>
            </a:r>
            <a:br>
              <a:rPr lang="en-US" sz="1600" b="1" dirty="0">
                <a:solidFill>
                  <a:prstClr val="white"/>
                </a:solidFill>
                <a:latin typeface="Roboto" panose="02000000000000000000" pitchFamily="2" charset="0"/>
                <a:ea typeface="Roboto" panose="02000000000000000000" pitchFamily="2" charset="0"/>
                <a:cs typeface="Roboto" panose="02000000000000000000" pitchFamily="2" charset="0"/>
              </a:rPr>
            </a:br>
            <a:r>
              <a:rPr lang="en-US" sz="1400" dirty="0">
                <a:solidFill>
                  <a:prstClr val="white"/>
                </a:solidFill>
                <a:latin typeface="Roboto" panose="02000000000000000000" pitchFamily="2" charset="0"/>
                <a:ea typeface="Roboto" panose="02000000000000000000" pitchFamily="2" charset="0"/>
                <a:cs typeface="Roboto" panose="02000000000000000000" pitchFamily="2" charset="0"/>
              </a:rPr>
              <a:t>- CFO, renewable energy company</a:t>
            </a:r>
            <a:endParaRPr lang="en-GB" sz="1600" dirty="0">
              <a:solidFill>
                <a:prstClr val="white"/>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16122492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F37B4-1AC3-12A0-D5F7-A63D1D8C134B}"/>
            </a:ext>
          </a:extLst>
        </p:cNvPr>
        <p:cNvGrpSpPr/>
        <p:nvPr/>
      </p:nvGrpSpPr>
      <p:grpSpPr>
        <a:xfrm>
          <a:off x="0" y="0"/>
          <a:ext cx="0" cy="0"/>
          <a:chOff x="0" y="0"/>
          <a:chExt cx="0" cy="0"/>
        </a:xfrm>
      </p:grpSpPr>
      <p:grpSp>
        <p:nvGrpSpPr>
          <p:cNvPr id="36" name="Group 35">
            <a:extLst>
              <a:ext uri="{FF2B5EF4-FFF2-40B4-BE49-F238E27FC236}">
                <a16:creationId xmlns:a16="http://schemas.microsoft.com/office/drawing/2014/main" id="{01388AFB-49FD-2558-44F1-FC02857A1E99}"/>
              </a:ext>
            </a:extLst>
          </p:cNvPr>
          <p:cNvGrpSpPr/>
          <p:nvPr/>
        </p:nvGrpSpPr>
        <p:grpSpPr>
          <a:xfrm>
            <a:off x="-861848" y="0"/>
            <a:ext cx="13915696" cy="6879783"/>
            <a:chOff x="-861850" y="0"/>
            <a:chExt cx="13915696" cy="6879783"/>
          </a:xfrm>
        </p:grpSpPr>
        <p:sp>
          <p:nvSpPr>
            <p:cNvPr id="42" name="Rectangle 41">
              <a:extLst>
                <a:ext uri="{FF2B5EF4-FFF2-40B4-BE49-F238E27FC236}">
                  <a16:creationId xmlns:a16="http://schemas.microsoft.com/office/drawing/2014/main" id="{42FB0AF2-A9EF-ACB1-88EF-D8D09991848B}"/>
                </a:ext>
              </a:extLst>
            </p:cNvPr>
            <p:cNvSpPr/>
            <p:nvPr/>
          </p:nvSpPr>
          <p:spPr>
            <a:xfrm>
              <a:off x="-1" y="0"/>
              <a:ext cx="12191999" cy="6858000"/>
            </a:xfrm>
            <a:prstGeom prst="rect">
              <a:avLst/>
            </a:prstGeom>
            <a:solidFill>
              <a:srgbClr val="1C1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47" name="Picture 46">
              <a:extLst>
                <a:ext uri="{FF2B5EF4-FFF2-40B4-BE49-F238E27FC236}">
                  <a16:creationId xmlns:a16="http://schemas.microsoft.com/office/drawing/2014/main" id="{EC475B20-01B9-F572-01D0-A5EE31601D0F}"/>
                </a:ext>
              </a:extLst>
            </p:cNvPr>
            <p:cNvPicPr>
              <a:picLocks noChangeAspect="1"/>
            </p:cNvPicPr>
            <p:nvPr/>
          </p:nvPicPr>
          <p:blipFill>
            <a:blip r:embed="rId2">
              <a:alphaModFix amt="5000"/>
            </a:blip>
            <a:stretch>
              <a:fillRect/>
            </a:stretch>
          </p:blipFill>
          <p:spPr>
            <a:xfrm>
              <a:off x="-861850" y="2280"/>
              <a:ext cx="13915696" cy="6877503"/>
            </a:xfrm>
            <a:prstGeom prst="rect">
              <a:avLst/>
            </a:prstGeom>
            <a:ln>
              <a:noFill/>
            </a:ln>
          </p:spPr>
        </p:pic>
        <p:grpSp>
          <p:nvGrpSpPr>
            <p:cNvPr id="48" name="Group 47">
              <a:extLst>
                <a:ext uri="{FF2B5EF4-FFF2-40B4-BE49-F238E27FC236}">
                  <a16:creationId xmlns:a16="http://schemas.microsoft.com/office/drawing/2014/main" id="{0DA31888-4DEC-B26D-FE59-5B764CDA3F67}"/>
                </a:ext>
              </a:extLst>
            </p:cNvPr>
            <p:cNvGrpSpPr/>
            <p:nvPr/>
          </p:nvGrpSpPr>
          <p:grpSpPr>
            <a:xfrm>
              <a:off x="10173499" y="76557"/>
              <a:ext cx="2018501" cy="819900"/>
              <a:chOff x="10034953" y="-1"/>
              <a:chExt cx="2395453" cy="973015"/>
            </a:xfrm>
          </p:grpSpPr>
          <p:sp>
            <p:nvSpPr>
              <p:cNvPr id="49" name="Rectangle 48">
                <a:extLst>
                  <a:ext uri="{FF2B5EF4-FFF2-40B4-BE49-F238E27FC236}">
                    <a16:creationId xmlns:a16="http://schemas.microsoft.com/office/drawing/2014/main" id="{A5F4A7C7-3029-02F7-D275-B502AF5F78CE}"/>
                  </a:ext>
                </a:extLst>
              </p:cNvPr>
              <p:cNvSpPr/>
              <p:nvPr userDrawn="1"/>
            </p:nvSpPr>
            <p:spPr>
              <a:xfrm>
                <a:off x="10034953" y="-1"/>
                <a:ext cx="2395453"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50" name="Picture 49">
                <a:extLst>
                  <a:ext uri="{FF2B5EF4-FFF2-40B4-BE49-F238E27FC236}">
                    <a16:creationId xmlns:a16="http://schemas.microsoft.com/office/drawing/2014/main" id="{CDD6FCFE-B5C5-41F3-2763-ACB6F520EFC3}"/>
                  </a:ext>
                </a:extLst>
              </p:cNvPr>
              <p:cNvPicPr>
                <a:picLocks noChangeAspect="1"/>
              </p:cNvPicPr>
              <p:nvPr userDrawn="1"/>
            </p:nvPicPr>
            <p:blipFill>
              <a:blip r:embed="rId3"/>
              <a:stretch>
                <a:fillRect/>
              </a:stretch>
            </p:blipFill>
            <p:spPr>
              <a:xfrm>
                <a:off x="10284602" y="221106"/>
                <a:ext cx="1808747" cy="553540"/>
              </a:xfrm>
              <a:prstGeom prst="rect">
                <a:avLst/>
              </a:prstGeom>
              <a:ln>
                <a:noFill/>
              </a:ln>
            </p:spPr>
          </p:pic>
        </p:grpSp>
      </p:grpSp>
      <p:sp>
        <p:nvSpPr>
          <p:cNvPr id="2" name="Title 1">
            <a:extLst>
              <a:ext uri="{FF2B5EF4-FFF2-40B4-BE49-F238E27FC236}">
                <a16:creationId xmlns:a16="http://schemas.microsoft.com/office/drawing/2014/main" id="{7ED38FFB-ACF0-33F5-E4D6-0F6ED2C7E86E}"/>
              </a:ext>
            </a:extLst>
          </p:cNvPr>
          <p:cNvSpPr>
            <a:spLocks noGrp="1"/>
          </p:cNvSpPr>
          <p:nvPr>
            <p:ph type="title"/>
          </p:nvPr>
        </p:nvSpPr>
        <p:spPr/>
        <p:txBody>
          <a:bodyPr/>
          <a:lstStyle/>
          <a:p>
            <a:r>
              <a:rPr lang="en-US" dirty="0">
                <a:uFill>
                  <a:solidFill>
                    <a:srgbClr val="FF0000"/>
                  </a:solidFill>
                </a:uFill>
              </a:rPr>
              <a:t>Contact us</a:t>
            </a:r>
            <a:endParaRPr lang="en-GB" dirty="0">
              <a:solidFill>
                <a:schemeClr val="bg1"/>
              </a:solidFill>
            </a:endParaRPr>
          </a:p>
        </p:txBody>
      </p:sp>
      <p:grpSp>
        <p:nvGrpSpPr>
          <p:cNvPr id="6" name="Group 5">
            <a:extLst>
              <a:ext uri="{FF2B5EF4-FFF2-40B4-BE49-F238E27FC236}">
                <a16:creationId xmlns:a16="http://schemas.microsoft.com/office/drawing/2014/main" id="{B0854B40-9A2D-D08D-E605-8B05146F1392}"/>
              </a:ext>
            </a:extLst>
          </p:cNvPr>
          <p:cNvGrpSpPr/>
          <p:nvPr/>
        </p:nvGrpSpPr>
        <p:grpSpPr>
          <a:xfrm>
            <a:off x="426459" y="6158513"/>
            <a:ext cx="5295717" cy="307777"/>
            <a:chOff x="508904" y="6038593"/>
            <a:chExt cx="5295717" cy="307777"/>
          </a:xfrm>
        </p:grpSpPr>
        <p:sp>
          <p:nvSpPr>
            <p:cNvPr id="38" name="TextBox 37">
              <a:extLst>
                <a:ext uri="{FF2B5EF4-FFF2-40B4-BE49-F238E27FC236}">
                  <a16:creationId xmlns:a16="http://schemas.microsoft.com/office/drawing/2014/main" id="{88BEACD0-C0EF-ED24-051A-430C818705DB}"/>
                </a:ext>
              </a:extLst>
            </p:cNvPr>
            <p:cNvSpPr txBox="1"/>
            <p:nvPr/>
          </p:nvSpPr>
          <p:spPr>
            <a:xfrm>
              <a:off x="758241" y="6038593"/>
              <a:ext cx="5046380" cy="307777"/>
            </a:xfrm>
            <a:prstGeom prst="rect">
              <a:avLst/>
            </a:prstGeom>
            <a:noFill/>
          </p:spPr>
          <p:txBody>
            <a:bodyPr wrap="square" rtlCol="0">
              <a:spAutoFit/>
            </a:bodyPr>
            <a:lstStyle/>
            <a:p>
              <a:r>
                <a:rPr lang="en-GB" sz="1400" dirty="0">
                  <a:solidFill>
                    <a:schemeClr val="bg1"/>
                  </a:solidFill>
                  <a:latin typeface="Roboto" panose="02000000000000000000" pitchFamily="2" charset="0"/>
                  <a:ea typeface="Roboto" panose="02000000000000000000" pitchFamily="2" charset="0"/>
                  <a:cs typeface="Roboto" panose="02000000000000000000" pitchFamily="2" charset="0"/>
                </a:rPr>
                <a:t>EBS Ltd, Innovation Centre, Gallows Hill, Warwick, CV34 6UW</a:t>
              </a:r>
            </a:p>
          </p:txBody>
        </p:sp>
        <p:pic>
          <p:nvPicPr>
            <p:cNvPr id="39" name="Picture 38">
              <a:extLst>
                <a:ext uri="{FF2B5EF4-FFF2-40B4-BE49-F238E27FC236}">
                  <a16:creationId xmlns:a16="http://schemas.microsoft.com/office/drawing/2014/main" id="{E13042B2-CF4D-1FA2-5247-A69184D6FA41}"/>
                </a:ext>
              </a:extLst>
            </p:cNvPr>
            <p:cNvPicPr>
              <a:picLocks noChangeAspect="1"/>
            </p:cNvPicPr>
            <p:nvPr/>
          </p:nvPicPr>
          <p:blipFill>
            <a:blip r:embed="rId4"/>
            <a:stretch>
              <a:fillRect/>
            </a:stretch>
          </p:blipFill>
          <p:spPr>
            <a:xfrm>
              <a:off x="508904" y="6078815"/>
              <a:ext cx="225254" cy="206484"/>
            </a:xfrm>
            <a:prstGeom prst="rect">
              <a:avLst/>
            </a:prstGeom>
          </p:spPr>
        </p:pic>
      </p:grpSp>
      <p:grpSp>
        <p:nvGrpSpPr>
          <p:cNvPr id="9" name="Group 8">
            <a:extLst>
              <a:ext uri="{FF2B5EF4-FFF2-40B4-BE49-F238E27FC236}">
                <a16:creationId xmlns:a16="http://schemas.microsoft.com/office/drawing/2014/main" id="{AB274537-1E41-992D-1B84-5552A04B4B32}"/>
              </a:ext>
            </a:extLst>
          </p:cNvPr>
          <p:cNvGrpSpPr/>
          <p:nvPr/>
        </p:nvGrpSpPr>
        <p:grpSpPr>
          <a:xfrm>
            <a:off x="8024186" y="6170333"/>
            <a:ext cx="1616122" cy="307777"/>
            <a:chOff x="6337608" y="6050413"/>
            <a:chExt cx="1616122" cy="307777"/>
          </a:xfrm>
        </p:grpSpPr>
        <p:sp>
          <p:nvSpPr>
            <p:cNvPr id="40" name="TextBox 39">
              <a:extLst>
                <a:ext uri="{FF2B5EF4-FFF2-40B4-BE49-F238E27FC236}">
                  <a16:creationId xmlns:a16="http://schemas.microsoft.com/office/drawing/2014/main" id="{57275680-2166-14C4-2080-EEBCB3600504}"/>
                </a:ext>
              </a:extLst>
            </p:cNvPr>
            <p:cNvSpPr txBox="1"/>
            <p:nvPr/>
          </p:nvSpPr>
          <p:spPr>
            <a:xfrm>
              <a:off x="6521307" y="6050413"/>
              <a:ext cx="1432423" cy="307777"/>
            </a:xfrm>
            <a:prstGeom prst="rect">
              <a:avLst/>
            </a:prstGeom>
            <a:noFill/>
          </p:spPr>
          <p:txBody>
            <a:bodyPr wrap="square" rtlCol="0">
              <a:spAutoFit/>
            </a:bodyPr>
            <a:lstStyle/>
            <a:p>
              <a:r>
                <a:rPr lang="en-GB" sz="1400" dirty="0">
                  <a:solidFill>
                    <a:schemeClr val="bg1"/>
                  </a:solidFill>
                  <a:latin typeface="Roboto" panose="02000000000000000000" pitchFamily="2" charset="0"/>
                  <a:ea typeface="Roboto" panose="02000000000000000000" pitchFamily="2" charset="0"/>
                  <a:cs typeface="Roboto" panose="02000000000000000000" pitchFamily="2" charset="0"/>
                </a:rPr>
                <a:t>info@ebs.ltd.uk</a:t>
              </a:r>
            </a:p>
          </p:txBody>
        </p:sp>
        <p:pic>
          <p:nvPicPr>
            <p:cNvPr id="41" name="Picture 40">
              <a:extLst>
                <a:ext uri="{FF2B5EF4-FFF2-40B4-BE49-F238E27FC236}">
                  <a16:creationId xmlns:a16="http://schemas.microsoft.com/office/drawing/2014/main" id="{4FEE91D5-2930-3090-6E4E-DE494091A85F}"/>
                </a:ext>
              </a:extLst>
            </p:cNvPr>
            <p:cNvPicPr>
              <a:picLocks noChangeAspect="1"/>
            </p:cNvPicPr>
            <p:nvPr/>
          </p:nvPicPr>
          <p:blipFill>
            <a:blip r:embed="rId5"/>
            <a:stretch>
              <a:fillRect/>
            </a:stretch>
          </p:blipFill>
          <p:spPr>
            <a:xfrm>
              <a:off x="6337608" y="6122549"/>
              <a:ext cx="201044" cy="162750"/>
            </a:xfrm>
            <a:prstGeom prst="rect">
              <a:avLst/>
            </a:prstGeom>
          </p:spPr>
        </p:pic>
      </p:grpSp>
      <p:grpSp>
        <p:nvGrpSpPr>
          <p:cNvPr id="8" name="Group 7">
            <a:extLst>
              <a:ext uri="{FF2B5EF4-FFF2-40B4-BE49-F238E27FC236}">
                <a16:creationId xmlns:a16="http://schemas.microsoft.com/office/drawing/2014/main" id="{7CF0D38F-F31A-D7B1-8549-0256022C7768}"/>
              </a:ext>
            </a:extLst>
          </p:cNvPr>
          <p:cNvGrpSpPr/>
          <p:nvPr/>
        </p:nvGrpSpPr>
        <p:grpSpPr>
          <a:xfrm>
            <a:off x="5972035" y="6172118"/>
            <a:ext cx="1646906" cy="307777"/>
            <a:chOff x="4244963" y="6038729"/>
            <a:chExt cx="1646906" cy="307777"/>
          </a:xfrm>
        </p:grpSpPr>
        <p:sp>
          <p:nvSpPr>
            <p:cNvPr id="44" name="TextBox 43">
              <a:extLst>
                <a:ext uri="{FF2B5EF4-FFF2-40B4-BE49-F238E27FC236}">
                  <a16:creationId xmlns:a16="http://schemas.microsoft.com/office/drawing/2014/main" id="{2C399E99-BAC5-7D84-2EF9-817F2C963088}"/>
                </a:ext>
              </a:extLst>
            </p:cNvPr>
            <p:cNvSpPr txBox="1"/>
            <p:nvPr/>
          </p:nvSpPr>
          <p:spPr>
            <a:xfrm>
              <a:off x="4400025" y="6038729"/>
              <a:ext cx="1491844" cy="307777"/>
            </a:xfrm>
            <a:prstGeom prst="rect">
              <a:avLst/>
            </a:prstGeom>
            <a:noFill/>
          </p:spPr>
          <p:txBody>
            <a:bodyPr wrap="square" rtlCol="0">
              <a:spAutoFit/>
            </a:bodyPr>
            <a:lstStyle/>
            <a:p>
              <a:r>
                <a:rPr lang="en-GB" sz="1400" dirty="0">
                  <a:solidFill>
                    <a:schemeClr val="bg1"/>
                  </a:solidFill>
                  <a:latin typeface="Roboto" panose="02000000000000000000" pitchFamily="2" charset="0"/>
                  <a:ea typeface="Roboto" panose="02000000000000000000" pitchFamily="2" charset="0"/>
                  <a:cs typeface="Roboto" panose="02000000000000000000" pitchFamily="2" charset="0"/>
                </a:rPr>
                <a:t>www.ebs.ltd.uk</a:t>
              </a:r>
            </a:p>
          </p:txBody>
        </p:sp>
        <p:pic>
          <p:nvPicPr>
            <p:cNvPr id="45" name="Picture 44">
              <a:extLst>
                <a:ext uri="{FF2B5EF4-FFF2-40B4-BE49-F238E27FC236}">
                  <a16:creationId xmlns:a16="http://schemas.microsoft.com/office/drawing/2014/main" id="{D526440B-ED6E-C9F9-D63B-1D8AB6D89A3A}"/>
                </a:ext>
              </a:extLst>
            </p:cNvPr>
            <p:cNvPicPr>
              <a:picLocks noChangeAspect="1"/>
            </p:cNvPicPr>
            <p:nvPr/>
          </p:nvPicPr>
          <p:blipFill>
            <a:blip r:embed="rId6"/>
            <a:stretch>
              <a:fillRect/>
            </a:stretch>
          </p:blipFill>
          <p:spPr>
            <a:xfrm>
              <a:off x="4244963" y="6101324"/>
              <a:ext cx="191470" cy="191470"/>
            </a:xfrm>
            <a:prstGeom prst="rect">
              <a:avLst/>
            </a:prstGeom>
          </p:spPr>
        </p:pic>
      </p:grpSp>
      <p:grpSp>
        <p:nvGrpSpPr>
          <p:cNvPr id="10" name="Group 9">
            <a:extLst>
              <a:ext uri="{FF2B5EF4-FFF2-40B4-BE49-F238E27FC236}">
                <a16:creationId xmlns:a16="http://schemas.microsoft.com/office/drawing/2014/main" id="{7BFD9AE9-6282-1376-FA0C-8A49933C9BF5}"/>
              </a:ext>
            </a:extLst>
          </p:cNvPr>
          <p:cNvGrpSpPr/>
          <p:nvPr/>
        </p:nvGrpSpPr>
        <p:grpSpPr>
          <a:xfrm>
            <a:off x="9918465" y="6170333"/>
            <a:ext cx="2059611" cy="307777"/>
            <a:chOff x="8246402" y="6050413"/>
            <a:chExt cx="2059611" cy="307777"/>
          </a:xfrm>
        </p:grpSpPr>
        <p:pic>
          <p:nvPicPr>
            <p:cNvPr id="43" name="Picture 42">
              <a:extLst>
                <a:ext uri="{FF2B5EF4-FFF2-40B4-BE49-F238E27FC236}">
                  <a16:creationId xmlns:a16="http://schemas.microsoft.com/office/drawing/2014/main" id="{8291B58A-4516-A99F-7A62-EA2E23C4293C}"/>
                </a:ext>
              </a:extLst>
            </p:cNvPr>
            <p:cNvPicPr>
              <a:picLocks noChangeAspect="1"/>
            </p:cNvPicPr>
            <p:nvPr/>
          </p:nvPicPr>
          <p:blipFill>
            <a:blip r:embed="rId7"/>
            <a:stretch>
              <a:fillRect/>
            </a:stretch>
          </p:blipFill>
          <p:spPr>
            <a:xfrm>
              <a:off x="8246402" y="6122549"/>
              <a:ext cx="162750" cy="162750"/>
            </a:xfrm>
            <a:prstGeom prst="rect">
              <a:avLst/>
            </a:prstGeom>
          </p:spPr>
        </p:pic>
        <p:sp>
          <p:nvSpPr>
            <p:cNvPr id="46" name="TextBox 45">
              <a:extLst>
                <a:ext uri="{FF2B5EF4-FFF2-40B4-BE49-F238E27FC236}">
                  <a16:creationId xmlns:a16="http://schemas.microsoft.com/office/drawing/2014/main" id="{71FA54AA-3C3E-FC0D-FAE6-9A1805CA6154}"/>
                </a:ext>
              </a:extLst>
            </p:cNvPr>
            <p:cNvSpPr txBox="1"/>
            <p:nvPr/>
          </p:nvSpPr>
          <p:spPr>
            <a:xfrm>
              <a:off x="8372593" y="6050413"/>
              <a:ext cx="1933420" cy="307777"/>
            </a:xfrm>
            <a:prstGeom prst="rect">
              <a:avLst/>
            </a:prstGeom>
            <a:noFill/>
          </p:spPr>
          <p:txBody>
            <a:bodyPr wrap="square" rtlCol="0">
              <a:spAutoFit/>
            </a:bodyPr>
            <a:lstStyle/>
            <a:p>
              <a:r>
                <a:rPr lang="en-GB" sz="1400" dirty="0">
                  <a:solidFill>
                    <a:schemeClr val="bg1"/>
                  </a:solidFill>
                  <a:latin typeface="Roboto" panose="02000000000000000000" pitchFamily="2" charset="0"/>
                  <a:ea typeface="Roboto" panose="02000000000000000000" pitchFamily="2" charset="0"/>
                  <a:cs typeface="Roboto" panose="02000000000000000000" pitchFamily="2" charset="0"/>
                </a:rPr>
                <a:t>+44 (0)1926 217700</a:t>
              </a:r>
            </a:p>
          </p:txBody>
        </p:sp>
      </p:grpSp>
      <p:cxnSp>
        <p:nvCxnSpPr>
          <p:cNvPr id="4" name="Straight Connector 3">
            <a:extLst>
              <a:ext uri="{FF2B5EF4-FFF2-40B4-BE49-F238E27FC236}">
                <a16:creationId xmlns:a16="http://schemas.microsoft.com/office/drawing/2014/main" id="{285EAD70-F4DD-28D6-E407-B134F66E579D}"/>
              </a:ext>
            </a:extLst>
          </p:cNvPr>
          <p:cNvCxnSpPr/>
          <p:nvPr/>
        </p:nvCxnSpPr>
        <p:spPr>
          <a:xfrm>
            <a:off x="-2865" y="5786203"/>
            <a:ext cx="12194865" cy="0"/>
          </a:xfrm>
          <a:prstGeom prst="line">
            <a:avLst/>
          </a:prstGeom>
          <a:ln>
            <a:solidFill>
              <a:schemeClr val="bg1">
                <a:lumMod val="85000"/>
                <a:alpha val="29039"/>
              </a:schemeClr>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8F136B58-4A83-D915-756A-EC1FC305E6C1}"/>
              </a:ext>
            </a:extLst>
          </p:cNvPr>
          <p:cNvGrpSpPr/>
          <p:nvPr/>
        </p:nvGrpSpPr>
        <p:grpSpPr>
          <a:xfrm>
            <a:off x="4281625" y="1345324"/>
            <a:ext cx="3566571" cy="3290281"/>
            <a:chOff x="4520527" y="1345324"/>
            <a:chExt cx="3566571" cy="3290281"/>
          </a:xfrm>
        </p:grpSpPr>
        <p:pic>
          <p:nvPicPr>
            <p:cNvPr id="7" name="Picture 6">
              <a:extLst>
                <a:ext uri="{FF2B5EF4-FFF2-40B4-BE49-F238E27FC236}">
                  <a16:creationId xmlns:a16="http://schemas.microsoft.com/office/drawing/2014/main" id="{A2265FA5-4F4B-85BF-E0C0-8069181255FC}"/>
                </a:ext>
              </a:extLst>
            </p:cNvPr>
            <p:cNvPicPr>
              <a:picLocks noChangeAspect="1"/>
            </p:cNvPicPr>
            <p:nvPr/>
          </p:nvPicPr>
          <p:blipFill>
            <a:blip r:embed="rId8"/>
            <a:stretch>
              <a:fillRect/>
            </a:stretch>
          </p:blipFill>
          <p:spPr>
            <a:xfrm>
              <a:off x="5477470" y="2986337"/>
              <a:ext cx="1649268" cy="1649268"/>
            </a:xfrm>
            <a:prstGeom prst="rect">
              <a:avLst/>
            </a:prstGeom>
          </p:spPr>
        </p:pic>
        <p:sp>
          <p:nvSpPr>
            <p:cNvPr id="26" name="TextBox 25">
              <a:extLst>
                <a:ext uri="{FF2B5EF4-FFF2-40B4-BE49-F238E27FC236}">
                  <a16:creationId xmlns:a16="http://schemas.microsoft.com/office/drawing/2014/main" id="{81F3B085-9C9E-AFC0-6AA9-01A84305D27F}"/>
                </a:ext>
              </a:extLst>
            </p:cNvPr>
            <p:cNvSpPr txBox="1"/>
            <p:nvPr/>
          </p:nvSpPr>
          <p:spPr>
            <a:xfrm>
              <a:off x="5407057" y="1530231"/>
              <a:ext cx="2680041" cy="338554"/>
            </a:xfrm>
            <a:prstGeom prst="rect">
              <a:avLst/>
            </a:prstGeom>
            <a:noFill/>
          </p:spPr>
          <p:txBody>
            <a:bodyPr wrap="square" rtlCol="0">
              <a:spAutoFit/>
            </a:bodyPr>
            <a:lstStyle/>
            <a:p>
              <a:r>
                <a:rPr lang="en-GB" sz="1600" b="1" u="sng" dirty="0">
                  <a:solidFill>
                    <a:schemeClr val="bg1"/>
                  </a:solidFill>
                  <a:uFill>
                    <a:solidFill>
                      <a:srgbClr val="FF0000"/>
                    </a:solidFill>
                  </a:uFill>
                  <a:latin typeface="Montserrat" pitchFamily="2" charset="77"/>
                </a:rPr>
                <a:t>Karolina </a:t>
              </a:r>
              <a:r>
                <a:rPr lang="en-GB" sz="1600" b="1" u="sng" dirty="0" err="1">
                  <a:solidFill>
                    <a:schemeClr val="bg1"/>
                  </a:solidFill>
                  <a:uFill>
                    <a:solidFill>
                      <a:srgbClr val="FF0000"/>
                    </a:solidFill>
                  </a:uFill>
                  <a:latin typeface="Montserrat" pitchFamily="2" charset="77"/>
                </a:rPr>
                <a:t>Staniak</a:t>
              </a:r>
              <a:endParaRPr lang="en-GB" sz="1600" b="1" u="sng" dirty="0">
                <a:solidFill>
                  <a:schemeClr val="bg1"/>
                </a:solidFill>
                <a:uFill>
                  <a:solidFill>
                    <a:srgbClr val="FF0000"/>
                  </a:solidFill>
                </a:uFill>
                <a:latin typeface="Montserrat" pitchFamily="2" charset="77"/>
              </a:endParaRPr>
            </a:p>
          </p:txBody>
        </p:sp>
        <p:grpSp>
          <p:nvGrpSpPr>
            <p:cNvPr id="14" name="Group 13">
              <a:extLst>
                <a:ext uri="{FF2B5EF4-FFF2-40B4-BE49-F238E27FC236}">
                  <a16:creationId xmlns:a16="http://schemas.microsoft.com/office/drawing/2014/main" id="{D2D1FDE5-E7E6-CDA0-3A75-AAF23DE1A20D}"/>
                </a:ext>
              </a:extLst>
            </p:cNvPr>
            <p:cNvGrpSpPr/>
            <p:nvPr/>
          </p:nvGrpSpPr>
          <p:grpSpPr>
            <a:xfrm>
              <a:off x="5490257" y="2460934"/>
              <a:ext cx="2276763" cy="277000"/>
              <a:chOff x="7584770" y="2652297"/>
              <a:chExt cx="2669026" cy="324724"/>
            </a:xfrm>
          </p:grpSpPr>
          <p:sp>
            <p:nvSpPr>
              <p:cNvPr id="27" name="TextBox 26">
                <a:extLst>
                  <a:ext uri="{FF2B5EF4-FFF2-40B4-BE49-F238E27FC236}">
                    <a16:creationId xmlns:a16="http://schemas.microsoft.com/office/drawing/2014/main" id="{BFF1F765-9033-9036-D29E-E8933EBF4655}"/>
                  </a:ext>
                </a:extLst>
              </p:cNvPr>
              <p:cNvSpPr txBox="1"/>
              <p:nvPr/>
            </p:nvSpPr>
            <p:spPr>
              <a:xfrm>
                <a:off x="7766667" y="2652297"/>
                <a:ext cx="2487129" cy="324724"/>
              </a:xfrm>
              <a:prstGeom prst="rect">
                <a:avLst/>
              </a:prstGeom>
              <a:noFill/>
            </p:spPr>
            <p:txBody>
              <a:bodyPr wrap="square" rtlCol="0">
                <a:spAutoFit/>
              </a:bodyPr>
              <a:lstStyle/>
              <a:p>
                <a:r>
                  <a:rPr lang="en-GB" sz="1200" dirty="0" err="1">
                    <a:solidFill>
                      <a:schemeClr val="bg1"/>
                    </a:solidFill>
                    <a:latin typeface="Roboto" panose="02000000000000000000" pitchFamily="2" charset="0"/>
                    <a:ea typeface="Roboto" panose="02000000000000000000" pitchFamily="2" charset="0"/>
                    <a:cs typeface="Roboto" panose="02000000000000000000" pitchFamily="2" charset="0"/>
                  </a:rPr>
                  <a:t>karolina.staniak@ebs.ltd.uk</a:t>
                </a:r>
                <a:endParaRPr lang="en-GB" sz="12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28" name="Picture 27">
                <a:extLst>
                  <a:ext uri="{FF2B5EF4-FFF2-40B4-BE49-F238E27FC236}">
                    <a16:creationId xmlns:a16="http://schemas.microsoft.com/office/drawing/2014/main" id="{655B61C7-F487-A00A-FE7F-1F07F43A86DA}"/>
                  </a:ext>
                </a:extLst>
              </p:cNvPr>
              <p:cNvPicPr>
                <a:picLocks noChangeAspect="1"/>
              </p:cNvPicPr>
              <p:nvPr/>
            </p:nvPicPr>
            <p:blipFill>
              <a:blip r:embed="rId5"/>
              <a:stretch>
                <a:fillRect/>
              </a:stretch>
            </p:blipFill>
            <p:spPr>
              <a:xfrm>
                <a:off x="7584770" y="2725726"/>
                <a:ext cx="201044" cy="162750"/>
              </a:xfrm>
              <a:prstGeom prst="rect">
                <a:avLst/>
              </a:prstGeom>
            </p:spPr>
          </p:pic>
        </p:grpSp>
        <p:grpSp>
          <p:nvGrpSpPr>
            <p:cNvPr id="13" name="Group 12">
              <a:extLst>
                <a:ext uri="{FF2B5EF4-FFF2-40B4-BE49-F238E27FC236}">
                  <a16:creationId xmlns:a16="http://schemas.microsoft.com/office/drawing/2014/main" id="{6EE85312-9DA7-9ADC-AB77-2AD9F1AB21B3}"/>
                </a:ext>
              </a:extLst>
            </p:cNvPr>
            <p:cNvGrpSpPr/>
            <p:nvPr/>
          </p:nvGrpSpPr>
          <p:grpSpPr>
            <a:xfrm>
              <a:off x="5506590" y="2103320"/>
              <a:ext cx="2568868" cy="307777"/>
              <a:chOff x="7603917" y="2233070"/>
              <a:chExt cx="3011458" cy="360804"/>
            </a:xfrm>
          </p:grpSpPr>
          <p:sp>
            <p:nvSpPr>
              <p:cNvPr id="29" name="TextBox 28">
                <a:extLst>
                  <a:ext uri="{FF2B5EF4-FFF2-40B4-BE49-F238E27FC236}">
                    <a16:creationId xmlns:a16="http://schemas.microsoft.com/office/drawing/2014/main" id="{D36FFC9C-3645-04ED-481A-8B08D6BB3579}"/>
                  </a:ext>
                </a:extLst>
              </p:cNvPr>
              <p:cNvSpPr txBox="1"/>
              <p:nvPr/>
            </p:nvSpPr>
            <p:spPr>
              <a:xfrm>
                <a:off x="7766667" y="2233070"/>
                <a:ext cx="2848708" cy="360804"/>
              </a:xfrm>
              <a:prstGeom prst="rect">
                <a:avLst/>
              </a:prstGeom>
              <a:noFill/>
            </p:spPr>
            <p:txBody>
              <a:bodyPr wrap="square" rtlCol="0">
                <a:spAutoFit/>
              </a:bodyPr>
              <a:lstStyle/>
              <a:p>
                <a:r>
                  <a:rPr lang="en-GB" sz="1400" dirty="0">
                    <a:solidFill>
                      <a:schemeClr val="bg1"/>
                    </a:solidFill>
                    <a:latin typeface="Roboto" panose="02000000000000000000" pitchFamily="2" charset="0"/>
                    <a:ea typeface="Roboto" panose="02000000000000000000" pitchFamily="2" charset="0"/>
                    <a:cs typeface="Roboto" panose="02000000000000000000" pitchFamily="2" charset="0"/>
                  </a:rPr>
                  <a:t>+44 (0)1926 217748</a:t>
                </a:r>
              </a:p>
            </p:txBody>
          </p:sp>
          <p:pic>
            <p:nvPicPr>
              <p:cNvPr id="30" name="Picture 29">
                <a:extLst>
                  <a:ext uri="{FF2B5EF4-FFF2-40B4-BE49-F238E27FC236}">
                    <a16:creationId xmlns:a16="http://schemas.microsoft.com/office/drawing/2014/main" id="{6D19F167-7A43-2BD4-10D2-311B0A7D1EFF}"/>
                  </a:ext>
                </a:extLst>
              </p:cNvPr>
              <p:cNvPicPr>
                <a:picLocks noChangeAspect="1"/>
              </p:cNvPicPr>
              <p:nvPr/>
            </p:nvPicPr>
            <p:blipFill>
              <a:blip r:embed="rId7"/>
              <a:stretch>
                <a:fillRect/>
              </a:stretch>
            </p:blipFill>
            <p:spPr>
              <a:xfrm>
                <a:off x="7603917" y="2327500"/>
                <a:ext cx="162750" cy="162750"/>
              </a:xfrm>
              <a:prstGeom prst="rect">
                <a:avLst/>
              </a:prstGeom>
            </p:spPr>
          </p:pic>
        </p:grpSp>
        <p:sp>
          <p:nvSpPr>
            <p:cNvPr id="32" name="TextBox 31">
              <a:extLst>
                <a:ext uri="{FF2B5EF4-FFF2-40B4-BE49-F238E27FC236}">
                  <a16:creationId xmlns:a16="http://schemas.microsoft.com/office/drawing/2014/main" id="{7977DB9F-BABB-19B8-3DBB-081F88A77AEE}"/>
                </a:ext>
              </a:extLst>
            </p:cNvPr>
            <p:cNvSpPr txBox="1"/>
            <p:nvPr/>
          </p:nvSpPr>
          <p:spPr>
            <a:xfrm>
              <a:off x="5407057" y="1808789"/>
              <a:ext cx="2448862" cy="261610"/>
            </a:xfrm>
            <a:prstGeom prst="rect">
              <a:avLst/>
            </a:prstGeom>
            <a:noFill/>
          </p:spPr>
          <p:txBody>
            <a:bodyPr wrap="square" rtlCol="0">
              <a:spAutoFit/>
            </a:bodyPr>
            <a:lstStyle/>
            <a:p>
              <a:r>
                <a:rPr lang="en-GB" sz="1100" dirty="0">
                  <a:solidFill>
                    <a:schemeClr val="bg1"/>
                  </a:solidFill>
                  <a:latin typeface="Roboto" panose="02000000000000000000" pitchFamily="2" charset="0"/>
                  <a:ea typeface="Roboto" panose="02000000000000000000" pitchFamily="2" charset="0"/>
                  <a:cs typeface="Roboto" panose="02000000000000000000" pitchFamily="2" charset="0"/>
                </a:rPr>
                <a:t>Business Development Director</a:t>
              </a:r>
            </a:p>
          </p:txBody>
        </p:sp>
        <p:pic>
          <p:nvPicPr>
            <p:cNvPr id="62" name="Picture 4">
              <a:extLst>
                <a:ext uri="{FF2B5EF4-FFF2-40B4-BE49-F238E27FC236}">
                  <a16:creationId xmlns:a16="http://schemas.microsoft.com/office/drawing/2014/main" id="{4B986FD1-8185-918A-F8F0-054B33C697D1}"/>
                </a:ext>
              </a:extLst>
            </p:cNvPr>
            <p:cNvPicPr>
              <a:picLocks noChangeAspect="1" noChangeArrowheads="1"/>
            </p:cNvPicPr>
            <p:nvPr/>
          </p:nvPicPr>
          <p:blipFill>
            <a:blip r:embed="rId9"/>
            <a:srcRect/>
            <a:stretch/>
          </p:blipFill>
          <p:spPr bwMode="auto">
            <a:xfrm>
              <a:off x="4520527" y="1345324"/>
              <a:ext cx="837656" cy="837656"/>
            </a:xfrm>
            <a:prstGeom prst="ellipse">
              <a:avLst/>
            </a:prstGeom>
            <a:ln w="63500" cap="rnd">
              <a:noFill/>
            </a:ln>
            <a:effectLst/>
            <a:scene3d>
              <a:camera prst="orthographicFront"/>
              <a:lightRig rig="contrasting" dir="t">
                <a:rot lat="0" lon="0" rev="0"/>
              </a:lightRig>
            </a:scene3d>
            <a:sp3d>
              <a:bevelT w="0" h="0"/>
              <a:contourClr>
                <a:srgbClr val="333333"/>
              </a:contourClr>
            </a:sp3d>
            <a:extLst>
              <a:ext uri="{909E8E84-426E-40DD-AFC4-6F175D3DCCD1}">
                <a14:hiddenFill xmlns:a14="http://schemas.microsoft.com/office/drawing/2010/main">
                  <a:solidFill>
                    <a:srgbClr val="FFFFFF"/>
                  </a:solidFill>
                </a14:hiddenFill>
              </a:ext>
            </a:extLst>
          </p:spPr>
        </p:pic>
      </p:grpSp>
      <p:grpSp>
        <p:nvGrpSpPr>
          <p:cNvPr id="3" name="Group 2">
            <a:extLst>
              <a:ext uri="{FF2B5EF4-FFF2-40B4-BE49-F238E27FC236}">
                <a16:creationId xmlns:a16="http://schemas.microsoft.com/office/drawing/2014/main" id="{FCB4BFE2-33AD-07E2-FD36-C3210AEC2042}"/>
              </a:ext>
            </a:extLst>
          </p:cNvPr>
          <p:cNvGrpSpPr/>
          <p:nvPr/>
        </p:nvGrpSpPr>
        <p:grpSpPr>
          <a:xfrm>
            <a:off x="839103" y="1323541"/>
            <a:ext cx="3589484" cy="3290281"/>
            <a:chOff x="371800" y="1345324"/>
            <a:chExt cx="3589484" cy="3290281"/>
          </a:xfrm>
        </p:grpSpPr>
        <p:sp>
          <p:nvSpPr>
            <p:cNvPr id="16" name="TextBox 14">
              <a:extLst>
                <a:ext uri="{FF2B5EF4-FFF2-40B4-BE49-F238E27FC236}">
                  <a16:creationId xmlns:a16="http://schemas.microsoft.com/office/drawing/2014/main" id="{298862F8-811B-2473-781A-C8348FBD750D}"/>
                </a:ext>
              </a:extLst>
            </p:cNvPr>
            <p:cNvSpPr txBox="1"/>
            <p:nvPr/>
          </p:nvSpPr>
          <p:spPr>
            <a:xfrm>
              <a:off x="1281243" y="1524986"/>
              <a:ext cx="268004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u="sng" dirty="0">
                  <a:solidFill>
                    <a:schemeClr val="bg1"/>
                  </a:solidFill>
                  <a:uFill>
                    <a:solidFill>
                      <a:srgbClr val="FF0000"/>
                    </a:solidFill>
                  </a:uFill>
                  <a:latin typeface="Montserrat" pitchFamily="2" charset="77"/>
                  <a:ea typeface="+mj-ea"/>
                  <a:cs typeface="+mj-cs"/>
                </a:rPr>
                <a:t>Joe Williams</a:t>
              </a:r>
              <a:endParaRPr lang="en-GB" sz="1600" b="1" u="sng"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grpSp>
          <p:nvGrpSpPr>
            <p:cNvPr id="17" name="Group 16">
              <a:extLst>
                <a:ext uri="{FF2B5EF4-FFF2-40B4-BE49-F238E27FC236}">
                  <a16:creationId xmlns:a16="http://schemas.microsoft.com/office/drawing/2014/main" id="{1CC54808-E790-6B23-88FE-81F091C5BA3E}"/>
                </a:ext>
              </a:extLst>
            </p:cNvPr>
            <p:cNvGrpSpPr/>
            <p:nvPr/>
          </p:nvGrpSpPr>
          <p:grpSpPr>
            <a:xfrm>
              <a:off x="1364443" y="2455689"/>
              <a:ext cx="2276763" cy="277000"/>
              <a:chOff x="2505429" y="2646148"/>
              <a:chExt cx="2669026" cy="324724"/>
            </a:xfrm>
          </p:grpSpPr>
          <p:sp>
            <p:nvSpPr>
              <p:cNvPr id="52" name="TextBox 18">
                <a:extLst>
                  <a:ext uri="{FF2B5EF4-FFF2-40B4-BE49-F238E27FC236}">
                    <a16:creationId xmlns:a16="http://schemas.microsoft.com/office/drawing/2014/main" id="{820F3BE3-808C-4C7E-1DFD-4E65844653FE}"/>
                  </a:ext>
                </a:extLst>
              </p:cNvPr>
              <p:cNvSpPr txBox="1"/>
              <p:nvPr/>
            </p:nvSpPr>
            <p:spPr>
              <a:xfrm>
                <a:off x="2687326" y="2646148"/>
                <a:ext cx="2487129" cy="3247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err="1">
                    <a:solidFill>
                      <a:schemeClr val="bg1"/>
                    </a:solidFill>
                    <a:latin typeface="Roboto" panose="02000000000000000000" pitchFamily="2" charset="0"/>
                    <a:ea typeface="Roboto" panose="02000000000000000000" pitchFamily="2" charset="0"/>
                    <a:cs typeface="Roboto" panose="02000000000000000000" pitchFamily="2" charset="0"/>
                  </a:rPr>
                  <a:t>joe.williams@ebs.ltd.uk</a:t>
                </a:r>
                <a:endParaRPr lang="en-GB" sz="12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53" name="Picture 52">
                <a:extLst>
                  <a:ext uri="{FF2B5EF4-FFF2-40B4-BE49-F238E27FC236}">
                    <a16:creationId xmlns:a16="http://schemas.microsoft.com/office/drawing/2014/main" id="{98318D0F-074F-ACF8-76CA-12508FD02371}"/>
                  </a:ext>
                </a:extLst>
              </p:cNvPr>
              <p:cNvPicPr>
                <a:picLocks noChangeAspect="1"/>
              </p:cNvPicPr>
              <p:nvPr/>
            </p:nvPicPr>
            <p:blipFill>
              <a:blip r:embed="rId5"/>
              <a:stretch>
                <a:fillRect/>
              </a:stretch>
            </p:blipFill>
            <p:spPr>
              <a:xfrm>
                <a:off x="2505429" y="2719577"/>
                <a:ext cx="201044" cy="162750"/>
              </a:xfrm>
              <a:prstGeom prst="rect">
                <a:avLst/>
              </a:prstGeom>
            </p:spPr>
          </p:pic>
        </p:grpSp>
        <p:grpSp>
          <p:nvGrpSpPr>
            <p:cNvPr id="20" name="Group 19">
              <a:extLst>
                <a:ext uri="{FF2B5EF4-FFF2-40B4-BE49-F238E27FC236}">
                  <a16:creationId xmlns:a16="http://schemas.microsoft.com/office/drawing/2014/main" id="{29ABC27A-F027-A2D6-326D-EDDE5B2AAB9E}"/>
                </a:ext>
              </a:extLst>
            </p:cNvPr>
            <p:cNvGrpSpPr/>
            <p:nvPr/>
          </p:nvGrpSpPr>
          <p:grpSpPr>
            <a:xfrm>
              <a:off x="1380776" y="2098076"/>
              <a:ext cx="2568868" cy="307777"/>
              <a:chOff x="2524576" y="2226921"/>
              <a:chExt cx="3011458" cy="360804"/>
            </a:xfrm>
          </p:grpSpPr>
          <p:sp>
            <p:nvSpPr>
              <p:cNvPr id="37" name="TextBox 22">
                <a:extLst>
                  <a:ext uri="{FF2B5EF4-FFF2-40B4-BE49-F238E27FC236}">
                    <a16:creationId xmlns:a16="http://schemas.microsoft.com/office/drawing/2014/main" id="{730D7B9C-45CA-1ED4-E859-649E2AF0AEB5}"/>
                  </a:ext>
                </a:extLst>
              </p:cNvPr>
              <p:cNvSpPr txBox="1"/>
              <p:nvPr/>
            </p:nvSpPr>
            <p:spPr>
              <a:xfrm>
                <a:off x="2687326" y="2226921"/>
                <a:ext cx="2848708" cy="36080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solidFill>
                      <a:schemeClr val="bg1"/>
                    </a:solidFill>
                    <a:latin typeface="Roboto" panose="02000000000000000000" pitchFamily="2" charset="0"/>
                    <a:ea typeface="Roboto" panose="02000000000000000000" pitchFamily="2" charset="0"/>
                    <a:cs typeface="Roboto" panose="02000000000000000000" pitchFamily="2" charset="0"/>
                  </a:rPr>
                  <a:t>+44 (0)1926 217744</a:t>
                </a:r>
              </a:p>
            </p:txBody>
          </p:sp>
          <p:pic>
            <p:nvPicPr>
              <p:cNvPr id="51" name="Picture 50">
                <a:extLst>
                  <a:ext uri="{FF2B5EF4-FFF2-40B4-BE49-F238E27FC236}">
                    <a16:creationId xmlns:a16="http://schemas.microsoft.com/office/drawing/2014/main" id="{07649DC9-69D7-7B3B-7152-5ADC52263E99}"/>
                  </a:ext>
                </a:extLst>
              </p:cNvPr>
              <p:cNvPicPr>
                <a:picLocks noChangeAspect="1"/>
              </p:cNvPicPr>
              <p:nvPr/>
            </p:nvPicPr>
            <p:blipFill>
              <a:blip r:embed="rId7"/>
              <a:stretch>
                <a:fillRect/>
              </a:stretch>
            </p:blipFill>
            <p:spPr>
              <a:xfrm>
                <a:off x="2524576" y="2321351"/>
                <a:ext cx="162750" cy="162750"/>
              </a:xfrm>
              <a:prstGeom prst="rect">
                <a:avLst/>
              </a:prstGeom>
            </p:spPr>
          </p:pic>
        </p:grpSp>
        <p:sp>
          <p:nvSpPr>
            <p:cNvPr id="21" name="TextBox 34">
              <a:extLst>
                <a:ext uri="{FF2B5EF4-FFF2-40B4-BE49-F238E27FC236}">
                  <a16:creationId xmlns:a16="http://schemas.microsoft.com/office/drawing/2014/main" id="{5A5BC5FB-4F14-C73E-3A5F-DC17FA05A941}"/>
                </a:ext>
              </a:extLst>
            </p:cNvPr>
            <p:cNvSpPr txBox="1"/>
            <p:nvPr/>
          </p:nvSpPr>
          <p:spPr>
            <a:xfrm>
              <a:off x="1281243" y="1803545"/>
              <a:ext cx="212159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solidFill>
                    <a:schemeClr val="bg1"/>
                  </a:solidFill>
                  <a:latin typeface="Roboto" panose="02000000000000000000" pitchFamily="2" charset="0"/>
                  <a:ea typeface="Roboto" panose="02000000000000000000" pitchFamily="2" charset="0"/>
                  <a:cs typeface="Roboto" panose="02000000000000000000" pitchFamily="2" charset="0"/>
                </a:rPr>
                <a:t>Compliance Director</a:t>
              </a:r>
            </a:p>
          </p:txBody>
        </p:sp>
        <p:pic>
          <p:nvPicPr>
            <p:cNvPr id="25" name="Picture 24">
              <a:extLst>
                <a:ext uri="{FF2B5EF4-FFF2-40B4-BE49-F238E27FC236}">
                  <a16:creationId xmlns:a16="http://schemas.microsoft.com/office/drawing/2014/main" id="{9CEFFF62-325E-1941-20A3-3D218B0049D5}"/>
                </a:ext>
              </a:extLst>
            </p:cNvPr>
            <p:cNvPicPr>
              <a:picLocks noChangeAspect="1"/>
            </p:cNvPicPr>
            <p:nvPr/>
          </p:nvPicPr>
          <p:blipFill>
            <a:blip r:embed="rId10"/>
            <a:srcRect/>
            <a:stretch/>
          </p:blipFill>
          <p:spPr>
            <a:xfrm>
              <a:off x="1351656" y="2986338"/>
              <a:ext cx="1649267" cy="1649267"/>
            </a:xfrm>
            <a:prstGeom prst="rect">
              <a:avLst/>
            </a:prstGeom>
          </p:spPr>
        </p:pic>
        <p:pic>
          <p:nvPicPr>
            <p:cNvPr id="31" name="Picture 30">
              <a:extLst>
                <a:ext uri="{FF2B5EF4-FFF2-40B4-BE49-F238E27FC236}">
                  <a16:creationId xmlns:a16="http://schemas.microsoft.com/office/drawing/2014/main" id="{C45E2C4F-609C-EF33-0050-5F3ADC49ED63}"/>
                </a:ext>
              </a:extLst>
            </p:cNvPr>
            <p:cNvPicPr>
              <a:picLocks noChangeAspect="1"/>
            </p:cNvPicPr>
            <p:nvPr/>
          </p:nvPicPr>
          <p:blipFill>
            <a:blip r:embed="rId11"/>
            <a:srcRect/>
            <a:stretch/>
          </p:blipFill>
          <p:spPr>
            <a:xfrm>
              <a:off x="371800" y="1345324"/>
              <a:ext cx="853381" cy="853381"/>
            </a:xfrm>
            <a:prstGeom prst="ellipse">
              <a:avLst/>
            </a:prstGeom>
          </p:spPr>
        </p:pic>
      </p:grpSp>
      <p:grpSp>
        <p:nvGrpSpPr>
          <p:cNvPr id="54" name="Group 53">
            <a:extLst>
              <a:ext uri="{FF2B5EF4-FFF2-40B4-BE49-F238E27FC236}">
                <a16:creationId xmlns:a16="http://schemas.microsoft.com/office/drawing/2014/main" id="{5D25E7D9-EA79-1D78-C540-446A7151A1C9}"/>
              </a:ext>
            </a:extLst>
          </p:cNvPr>
          <p:cNvGrpSpPr/>
          <p:nvPr/>
        </p:nvGrpSpPr>
        <p:grpSpPr>
          <a:xfrm>
            <a:off x="8261370" y="1429280"/>
            <a:ext cx="3566571" cy="3290283"/>
            <a:chOff x="8519894" y="1345323"/>
            <a:chExt cx="3566571" cy="3290283"/>
          </a:xfrm>
        </p:grpSpPr>
        <p:pic>
          <p:nvPicPr>
            <p:cNvPr id="55" name="Picture 54">
              <a:extLst>
                <a:ext uri="{FF2B5EF4-FFF2-40B4-BE49-F238E27FC236}">
                  <a16:creationId xmlns:a16="http://schemas.microsoft.com/office/drawing/2014/main" id="{269BFF90-10B8-37BA-5A8F-99E4C0392142}"/>
                </a:ext>
              </a:extLst>
            </p:cNvPr>
            <p:cNvPicPr>
              <a:picLocks noChangeAspect="1"/>
            </p:cNvPicPr>
            <p:nvPr/>
          </p:nvPicPr>
          <p:blipFill>
            <a:blip r:embed="rId12"/>
            <a:srcRect/>
            <a:stretch/>
          </p:blipFill>
          <p:spPr>
            <a:xfrm>
              <a:off x="9476837" y="2986338"/>
              <a:ext cx="1649268" cy="1649268"/>
            </a:xfrm>
            <a:prstGeom prst="rect">
              <a:avLst/>
            </a:prstGeom>
          </p:spPr>
        </p:pic>
        <p:sp>
          <p:nvSpPr>
            <p:cNvPr id="56" name="TextBox 52">
              <a:extLst>
                <a:ext uri="{FF2B5EF4-FFF2-40B4-BE49-F238E27FC236}">
                  <a16:creationId xmlns:a16="http://schemas.microsoft.com/office/drawing/2014/main" id="{FCF60266-CFB7-4836-9D1B-C32EA342EEC3}"/>
                </a:ext>
              </a:extLst>
            </p:cNvPr>
            <p:cNvSpPr txBox="1"/>
            <p:nvPr/>
          </p:nvSpPr>
          <p:spPr>
            <a:xfrm>
              <a:off x="9406424" y="1530232"/>
              <a:ext cx="268004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u="sng" dirty="0">
                  <a:solidFill>
                    <a:schemeClr val="bg1"/>
                  </a:solidFill>
                  <a:uFill>
                    <a:solidFill>
                      <a:srgbClr val="FF0000"/>
                    </a:solidFill>
                  </a:uFill>
                  <a:latin typeface="Montserrat" pitchFamily="2" charset="77"/>
                </a:rPr>
                <a:t>Marcin Boron</a:t>
              </a:r>
            </a:p>
          </p:txBody>
        </p:sp>
        <p:grpSp>
          <p:nvGrpSpPr>
            <p:cNvPr id="57" name="Group 56">
              <a:extLst>
                <a:ext uri="{FF2B5EF4-FFF2-40B4-BE49-F238E27FC236}">
                  <a16:creationId xmlns:a16="http://schemas.microsoft.com/office/drawing/2014/main" id="{02A14E83-6B8E-9F2F-7A2E-DE6CDE887783}"/>
                </a:ext>
              </a:extLst>
            </p:cNvPr>
            <p:cNvGrpSpPr/>
            <p:nvPr/>
          </p:nvGrpSpPr>
          <p:grpSpPr>
            <a:xfrm>
              <a:off x="9489624" y="2460935"/>
              <a:ext cx="2276763" cy="276999"/>
              <a:chOff x="7584770" y="2652297"/>
              <a:chExt cx="2669026" cy="324723"/>
            </a:xfrm>
          </p:grpSpPr>
          <p:sp>
            <p:nvSpPr>
              <p:cNvPr id="64" name="TextBox 59">
                <a:extLst>
                  <a:ext uri="{FF2B5EF4-FFF2-40B4-BE49-F238E27FC236}">
                    <a16:creationId xmlns:a16="http://schemas.microsoft.com/office/drawing/2014/main" id="{B954333C-35E5-E872-81E1-71EF78AC14BB}"/>
                  </a:ext>
                </a:extLst>
              </p:cNvPr>
              <p:cNvSpPr txBox="1"/>
              <p:nvPr/>
            </p:nvSpPr>
            <p:spPr>
              <a:xfrm>
                <a:off x="7766667" y="2652297"/>
                <a:ext cx="2487129" cy="32472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err="1">
                    <a:solidFill>
                      <a:schemeClr val="bg1"/>
                    </a:solidFill>
                    <a:latin typeface="Roboto" panose="02000000000000000000" pitchFamily="2" charset="0"/>
                    <a:ea typeface="Roboto" panose="02000000000000000000" pitchFamily="2" charset="0"/>
                    <a:cs typeface="Roboto" panose="02000000000000000000" pitchFamily="2" charset="0"/>
                  </a:rPr>
                  <a:t>marcin.boron@ebs.ltd.uk</a:t>
                </a:r>
                <a:endParaRPr lang="en-GB" sz="12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65" name="Picture 64">
                <a:extLst>
                  <a:ext uri="{FF2B5EF4-FFF2-40B4-BE49-F238E27FC236}">
                    <a16:creationId xmlns:a16="http://schemas.microsoft.com/office/drawing/2014/main" id="{156B666E-1F75-0F91-F1D1-AA68103B2ABA}"/>
                  </a:ext>
                </a:extLst>
              </p:cNvPr>
              <p:cNvPicPr>
                <a:picLocks noChangeAspect="1"/>
              </p:cNvPicPr>
              <p:nvPr/>
            </p:nvPicPr>
            <p:blipFill>
              <a:blip r:embed="rId5"/>
              <a:stretch>
                <a:fillRect/>
              </a:stretch>
            </p:blipFill>
            <p:spPr>
              <a:xfrm>
                <a:off x="7584770" y="2725726"/>
                <a:ext cx="201044" cy="162750"/>
              </a:xfrm>
              <a:prstGeom prst="rect">
                <a:avLst/>
              </a:prstGeom>
            </p:spPr>
          </p:pic>
        </p:grpSp>
        <p:grpSp>
          <p:nvGrpSpPr>
            <p:cNvPr id="58" name="Group 57">
              <a:extLst>
                <a:ext uri="{FF2B5EF4-FFF2-40B4-BE49-F238E27FC236}">
                  <a16:creationId xmlns:a16="http://schemas.microsoft.com/office/drawing/2014/main" id="{EC818EF7-6A6D-DCDA-7A2C-56626BD5CABF}"/>
                </a:ext>
              </a:extLst>
            </p:cNvPr>
            <p:cNvGrpSpPr/>
            <p:nvPr/>
          </p:nvGrpSpPr>
          <p:grpSpPr>
            <a:xfrm>
              <a:off x="9505957" y="2103321"/>
              <a:ext cx="2568868" cy="307777"/>
              <a:chOff x="7603917" y="2233070"/>
              <a:chExt cx="3011458" cy="360804"/>
            </a:xfrm>
          </p:grpSpPr>
          <p:sp>
            <p:nvSpPr>
              <p:cNvPr id="61" name="TextBox 57">
                <a:extLst>
                  <a:ext uri="{FF2B5EF4-FFF2-40B4-BE49-F238E27FC236}">
                    <a16:creationId xmlns:a16="http://schemas.microsoft.com/office/drawing/2014/main" id="{AFD4AF24-2843-9A6B-DF13-25277F867227}"/>
                  </a:ext>
                </a:extLst>
              </p:cNvPr>
              <p:cNvSpPr txBox="1"/>
              <p:nvPr/>
            </p:nvSpPr>
            <p:spPr>
              <a:xfrm>
                <a:off x="7766667" y="2233070"/>
                <a:ext cx="2848708" cy="36080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solidFill>
                      <a:schemeClr val="bg1"/>
                    </a:solidFill>
                    <a:latin typeface="Roboto" panose="02000000000000000000" pitchFamily="2" charset="0"/>
                    <a:ea typeface="Roboto" panose="02000000000000000000" pitchFamily="2" charset="0"/>
                    <a:cs typeface="Roboto" panose="02000000000000000000" pitchFamily="2" charset="0"/>
                  </a:rPr>
                  <a:t>+48 737 974 238</a:t>
                </a:r>
              </a:p>
            </p:txBody>
          </p:sp>
          <p:pic>
            <p:nvPicPr>
              <p:cNvPr id="63" name="Picture 62">
                <a:extLst>
                  <a:ext uri="{FF2B5EF4-FFF2-40B4-BE49-F238E27FC236}">
                    <a16:creationId xmlns:a16="http://schemas.microsoft.com/office/drawing/2014/main" id="{47899219-1280-EAAE-AB12-084C65DBD8F1}"/>
                  </a:ext>
                </a:extLst>
              </p:cNvPr>
              <p:cNvPicPr>
                <a:picLocks noChangeAspect="1"/>
              </p:cNvPicPr>
              <p:nvPr/>
            </p:nvPicPr>
            <p:blipFill>
              <a:blip r:embed="rId7"/>
              <a:stretch>
                <a:fillRect/>
              </a:stretch>
            </p:blipFill>
            <p:spPr>
              <a:xfrm>
                <a:off x="7603917" y="2327500"/>
                <a:ext cx="162750" cy="162750"/>
              </a:xfrm>
              <a:prstGeom prst="rect">
                <a:avLst/>
              </a:prstGeom>
            </p:spPr>
          </p:pic>
        </p:grpSp>
        <p:sp>
          <p:nvSpPr>
            <p:cNvPr id="59" name="TextBox 55">
              <a:extLst>
                <a:ext uri="{FF2B5EF4-FFF2-40B4-BE49-F238E27FC236}">
                  <a16:creationId xmlns:a16="http://schemas.microsoft.com/office/drawing/2014/main" id="{181CC15A-4CEA-2128-F2CE-F3165E3E26BF}"/>
                </a:ext>
              </a:extLst>
            </p:cNvPr>
            <p:cNvSpPr txBox="1"/>
            <p:nvPr/>
          </p:nvSpPr>
          <p:spPr>
            <a:xfrm>
              <a:off x="9406424" y="1808790"/>
              <a:ext cx="212159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solidFill>
                    <a:schemeClr val="bg1"/>
                  </a:solidFill>
                  <a:latin typeface="Roboto" panose="02000000000000000000" pitchFamily="2" charset="0"/>
                  <a:ea typeface="Roboto" panose="02000000000000000000" pitchFamily="2" charset="0"/>
                  <a:cs typeface="Roboto" panose="02000000000000000000" pitchFamily="2" charset="0"/>
                </a:rPr>
                <a:t>Head of Expansion - Europe</a:t>
              </a:r>
            </a:p>
          </p:txBody>
        </p:sp>
        <p:pic>
          <p:nvPicPr>
            <p:cNvPr id="60" name="Picture 59">
              <a:extLst>
                <a:ext uri="{FF2B5EF4-FFF2-40B4-BE49-F238E27FC236}">
                  <a16:creationId xmlns:a16="http://schemas.microsoft.com/office/drawing/2014/main" id="{10E55DB8-41DE-32BC-4C9F-780E7B00A26E}"/>
                </a:ext>
              </a:extLst>
            </p:cNvPr>
            <p:cNvPicPr>
              <a:picLocks noChangeAspect="1"/>
            </p:cNvPicPr>
            <p:nvPr/>
          </p:nvPicPr>
          <p:blipFill>
            <a:blip r:embed="rId13"/>
            <a:stretch>
              <a:fillRect/>
            </a:stretch>
          </p:blipFill>
          <p:spPr>
            <a:xfrm>
              <a:off x="8519894" y="1345323"/>
              <a:ext cx="844180" cy="844180"/>
            </a:xfrm>
            <a:prstGeom prst="ellipse">
              <a:avLst/>
            </a:prstGeom>
          </p:spPr>
        </p:pic>
      </p:grpSp>
    </p:spTree>
    <p:extLst>
      <p:ext uri="{BB962C8B-B14F-4D97-AF65-F5344CB8AC3E}">
        <p14:creationId xmlns:p14="http://schemas.microsoft.com/office/powerpoint/2010/main" val="210553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70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11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12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13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14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15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p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TotalTime>
  <Words>813</Words>
  <Application>Microsoft Office PowerPoint</Application>
  <PresentationFormat>Widescreen</PresentationFormat>
  <Paragraphs>104</Paragraphs>
  <Slides>9</Slides>
  <Notes>0</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Calibri Light</vt:lpstr>
      <vt:lpstr>Montserrat</vt:lpstr>
      <vt:lpstr>Roboto</vt:lpstr>
      <vt:lpstr>Office Theme</vt:lpstr>
      <vt:lpstr>Map Background</vt:lpstr>
      <vt:lpstr>PowerPoint Presentation</vt:lpstr>
      <vt:lpstr>Our Team</vt:lpstr>
      <vt:lpstr>European Business Solutions</vt:lpstr>
      <vt:lpstr>Establishing a Company in the UK</vt:lpstr>
      <vt:lpstr>Establishing a Company in the UK</vt:lpstr>
      <vt:lpstr>Registered Office &amp; Company Secretary</vt:lpstr>
      <vt:lpstr>UK Taxes</vt:lpstr>
      <vt:lpstr>Setting up in the UK according to EBS Clients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Williams</dc:creator>
  <cp:lastModifiedBy>Karolina Staniak</cp:lastModifiedBy>
  <cp:revision>13</cp:revision>
  <dcterms:created xsi:type="dcterms:W3CDTF">2023-06-27T08:24:50Z</dcterms:created>
  <dcterms:modified xsi:type="dcterms:W3CDTF">2024-11-07T09:49:55Z</dcterms:modified>
</cp:coreProperties>
</file>